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74" d="100"/>
          <a:sy n="74" d="100"/>
        </p:scale>
        <p:origin x="35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5330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Q5 is a classic trap: amplitude must be a voltage, and 4 cm is the length of one cycle on the screen, not a wavelength.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Stress that the square root halves the total percentage.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xamspath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914400"/>
            <a:ext cx="6583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CAMBRIDGE AS &amp; A LEVEL · PHYSICS 9702 · TOPIC 1</a:t>
            </a:r>
            <a:endParaRPr lang="en-US" sz="14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71600"/>
            <a:ext cx="667512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800" b="1" dirty="0">
                <a:solidFill>
                  <a:srgbClr val="37C9E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Physical Quantities</a:t>
            </a:r>
            <a:endParaRPr lang="en-US" sz="4800" dirty="0"/>
          </a:p>
          <a:p>
            <a:pPr marL="0" indent="0">
              <a:buNone/>
            </a:pPr>
            <a:r>
              <a:rPr lang="en-US" sz="48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and Units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886200"/>
            <a:ext cx="6675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units · prefixes · uncertainties · vectors · exam practice</a:t>
            </a:r>
            <a:endParaRPr lang="en-US" sz="19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438912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Syllabus 1.1 – 1.4  |  Exams 2025 – 2027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548640" y="4892040"/>
            <a:ext cx="6583680" cy="1463040"/>
          </a:xfrm>
          <a:prstGeom prst="roundRect">
            <a:avLst>
              <a:gd name="adj" fmla="val 7500"/>
            </a:avLst>
          </a:prstGeom>
          <a:solidFill>
            <a:srgbClr val="1E2856"/>
          </a:solidFill>
          <a:ln w="12700">
            <a:solidFill>
              <a:srgbClr val="2E3A7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77240" y="5138928"/>
            <a:ext cx="960120" cy="960120"/>
          </a:xfrm>
          <a:prstGeom prst="ellipse">
            <a:avLst/>
          </a:prstGeom>
          <a:solidFill>
            <a:srgbClr val="F5B12B"/>
          </a:solidFill>
          <a:ln w="12700">
            <a:solidFill>
              <a:srgbClr val="F5B1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77240" y="5138928"/>
            <a:ext cx="9601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1183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</a:t>
            </a:r>
            <a:endParaRPr lang="en-US" sz="2600" dirty="0"/>
          </a:p>
        </p:txBody>
      </p:sp>
      <p:sp>
        <p:nvSpPr>
          <p:cNvPr id="9" name="Text 7"/>
          <p:cNvSpPr txBox="1"/>
          <p:nvPr/>
        </p:nvSpPr>
        <p:spPr>
          <a:xfrm>
            <a:off x="1920240" y="5001768"/>
            <a:ext cx="51206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Waseem Ahmad</a:t>
            </a:r>
            <a:endParaRPr lang="en-US" sz="22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50" b="1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 of Science &amp; IB Physics Lead Teacher</a:t>
            </a:r>
            <a:endParaRPr lang="en-US" sz="22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50" dirty="0">
                <a:solidFill>
                  <a:srgbClr val="DDE3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Presidential School, Jizzakh  ·  Cambridge Examiner</a:t>
            </a:r>
            <a:endParaRPr lang="en-US" sz="22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50" dirty="0">
                <a:solidFill>
                  <a:srgbClr val="DDE3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Author, Orange Publication  ·  </a:t>
            </a:r>
            <a:r>
              <a:rPr lang="en-US" sz="1450" b="1" u="sng" dirty="0">
                <a:solidFill>
                  <a:srgbClr val="F5B12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www.examspath.com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7360920" y="1097280"/>
            <a:ext cx="4297680" cy="4663440"/>
          </a:xfrm>
          <a:prstGeom prst="roundRect">
            <a:avLst>
              <a:gd name="adj" fmla="val 255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1" name="Image 0" descr="figs1/vec_ad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8080" y="1429068"/>
            <a:ext cx="4023360" cy="1622423"/>
          </a:xfrm>
          <a:prstGeom prst="rect">
            <a:avLst/>
          </a:prstGeom>
        </p:spPr>
      </p:pic>
      <p:pic>
        <p:nvPicPr>
          <p:cNvPr id="12" name="Image 1" descr="figs1/target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8080" y="3980883"/>
            <a:ext cx="4023360" cy="109079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00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AS &amp; A Level Physics course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Papers, routes, topics and assessment objectives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CAMBRIDGE INTERNATIONAL 9702 · 2025 – 2027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ASSESSMENT OVERVIEW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Five papers, two stages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2103120" cy="3017520"/>
          </a:xfrm>
          <a:prstGeom prst="roundRect">
            <a:avLst>
              <a:gd name="adj" fmla="val 5217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31520" y="169164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Paper 1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2194560"/>
            <a:ext cx="1783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Multiple choice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3063240"/>
            <a:ext cx="1783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h 15 min · 40 marks</a:t>
            </a:r>
            <a:endParaRPr lang="en-US" sz="1450" dirty="0"/>
          </a:p>
        </p:txBody>
      </p:sp>
      <p:sp>
        <p:nvSpPr>
          <p:cNvPr id="10" name="Text 8"/>
          <p:cNvSpPr txBox="1"/>
          <p:nvPr/>
        </p:nvSpPr>
        <p:spPr>
          <a:xfrm>
            <a:off x="731520" y="3749040"/>
            <a:ext cx="1783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b="1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31% AS · 15.5% A Level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2788920" y="1554480"/>
            <a:ext cx="2103120" cy="3017520"/>
          </a:xfrm>
          <a:prstGeom prst="roundRect">
            <a:avLst>
              <a:gd name="adj" fmla="val 5217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2971800" y="169164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Paper 2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2971800" y="2194560"/>
            <a:ext cx="1783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structured questions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2971800" y="3063240"/>
            <a:ext cx="1783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h 15 min · 60 marks</a:t>
            </a:r>
            <a:endParaRPr lang="en-US" sz="1450" dirty="0"/>
          </a:p>
        </p:txBody>
      </p:sp>
      <p:sp>
        <p:nvSpPr>
          <p:cNvPr id="15" name="Text 13"/>
          <p:cNvSpPr txBox="1"/>
          <p:nvPr/>
        </p:nvSpPr>
        <p:spPr>
          <a:xfrm>
            <a:off x="2971800" y="3749040"/>
            <a:ext cx="1783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b="1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46% AS · 23% A Level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5029200" y="1554480"/>
            <a:ext cx="2103120" cy="3017520"/>
          </a:xfrm>
          <a:prstGeom prst="roundRect">
            <a:avLst>
              <a:gd name="adj" fmla="val 5217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 txBox="1"/>
          <p:nvPr/>
        </p:nvSpPr>
        <p:spPr>
          <a:xfrm>
            <a:off x="5212080" y="169164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Paper 3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212080" y="2194560"/>
            <a:ext cx="1783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Advanced practical skills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5212080" y="3063240"/>
            <a:ext cx="1783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h · 40 marks</a:t>
            </a:r>
            <a:endParaRPr lang="en-US" sz="1450" dirty="0"/>
          </a:p>
        </p:txBody>
      </p:sp>
      <p:sp>
        <p:nvSpPr>
          <p:cNvPr id="20" name="Text 18"/>
          <p:cNvSpPr txBox="1"/>
          <p:nvPr/>
        </p:nvSpPr>
        <p:spPr>
          <a:xfrm>
            <a:off x="5212080" y="3749040"/>
            <a:ext cx="1783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b="1" dirty="0">
                <a:solidFill>
                  <a:srgbClr val="238A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23% AS · 11.5% A Level</a:t>
            </a:r>
            <a:endParaRPr lang="en-US" sz="1450" dirty="0"/>
          </a:p>
        </p:txBody>
      </p:sp>
      <p:sp>
        <p:nvSpPr>
          <p:cNvPr id="21" name="Shape 19"/>
          <p:cNvSpPr/>
          <p:nvPr/>
        </p:nvSpPr>
        <p:spPr>
          <a:xfrm>
            <a:off x="7269480" y="1554480"/>
            <a:ext cx="2103120" cy="3017520"/>
          </a:xfrm>
          <a:prstGeom prst="roundRect">
            <a:avLst>
              <a:gd name="adj" fmla="val 5217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 txBox="1"/>
          <p:nvPr/>
        </p:nvSpPr>
        <p:spPr>
          <a:xfrm>
            <a:off x="7452360" y="169164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Paper 4</a:t>
            </a:r>
            <a:endParaRPr lang="en-US" sz="2200" dirty="0"/>
          </a:p>
        </p:txBody>
      </p:sp>
      <p:sp>
        <p:nvSpPr>
          <p:cNvPr id="23" name="Text 21"/>
          <p:cNvSpPr txBox="1"/>
          <p:nvPr/>
        </p:nvSpPr>
        <p:spPr>
          <a:xfrm>
            <a:off x="7452360" y="2194560"/>
            <a:ext cx="1783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Level structured questions</a:t>
            </a:r>
            <a:endParaRPr lang="en-US" sz="1700" dirty="0"/>
          </a:p>
        </p:txBody>
      </p:sp>
      <p:sp>
        <p:nvSpPr>
          <p:cNvPr id="24" name="Text 22"/>
          <p:cNvSpPr txBox="1"/>
          <p:nvPr/>
        </p:nvSpPr>
        <p:spPr>
          <a:xfrm>
            <a:off x="7452360" y="3063240"/>
            <a:ext cx="1783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h · 100 marks</a:t>
            </a:r>
            <a:endParaRPr lang="en-US" sz="1450" dirty="0"/>
          </a:p>
        </p:txBody>
      </p:sp>
      <p:sp>
        <p:nvSpPr>
          <p:cNvPr id="25" name="Text 23"/>
          <p:cNvSpPr txBox="1"/>
          <p:nvPr/>
        </p:nvSpPr>
        <p:spPr>
          <a:xfrm>
            <a:off x="7452360" y="3749040"/>
            <a:ext cx="1783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b="1" dirty="0">
                <a:solidFill>
                  <a:srgbClr val="D98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38.5% A Level</a:t>
            </a:r>
            <a:endParaRPr lang="en-US" sz="1450" dirty="0"/>
          </a:p>
        </p:txBody>
      </p:sp>
      <p:sp>
        <p:nvSpPr>
          <p:cNvPr id="26" name="Shape 24"/>
          <p:cNvSpPr/>
          <p:nvPr/>
        </p:nvSpPr>
        <p:spPr>
          <a:xfrm>
            <a:off x="9509760" y="1554480"/>
            <a:ext cx="2103120" cy="3017520"/>
          </a:xfrm>
          <a:prstGeom prst="roundRect">
            <a:avLst>
              <a:gd name="adj" fmla="val 5217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 txBox="1"/>
          <p:nvPr/>
        </p:nvSpPr>
        <p:spPr>
          <a:xfrm>
            <a:off x="9692640" y="169164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Paper 5</a:t>
            </a:r>
            <a:endParaRPr lang="en-US" sz="2200" dirty="0"/>
          </a:p>
        </p:txBody>
      </p:sp>
      <p:sp>
        <p:nvSpPr>
          <p:cNvPr id="28" name="Text 26"/>
          <p:cNvSpPr txBox="1"/>
          <p:nvPr/>
        </p:nvSpPr>
        <p:spPr>
          <a:xfrm>
            <a:off x="9692640" y="2194560"/>
            <a:ext cx="1783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Planning, analysis &amp; evaluation</a:t>
            </a:r>
            <a:endParaRPr lang="en-US" sz="1700" dirty="0"/>
          </a:p>
        </p:txBody>
      </p:sp>
      <p:sp>
        <p:nvSpPr>
          <p:cNvPr id="29" name="Text 27"/>
          <p:cNvSpPr txBox="1"/>
          <p:nvPr/>
        </p:nvSpPr>
        <p:spPr>
          <a:xfrm>
            <a:off x="9692640" y="3063240"/>
            <a:ext cx="1783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h 15 min · 30 marks</a:t>
            </a:r>
            <a:endParaRPr lang="en-US" sz="1450" dirty="0"/>
          </a:p>
        </p:txBody>
      </p:sp>
      <p:sp>
        <p:nvSpPr>
          <p:cNvPr id="30" name="Text 28"/>
          <p:cNvSpPr txBox="1"/>
          <p:nvPr/>
        </p:nvSpPr>
        <p:spPr>
          <a:xfrm>
            <a:off x="9692640" y="3749040"/>
            <a:ext cx="1783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b="1" dirty="0">
                <a:solidFill>
                  <a:srgbClr val="D98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11.5% A Level</a:t>
            </a:r>
            <a:endParaRPr lang="en-US" sz="1450" dirty="0"/>
          </a:p>
        </p:txBody>
      </p:sp>
      <p:sp>
        <p:nvSpPr>
          <p:cNvPr id="31" name="Text 29"/>
          <p:cNvSpPr txBox="1"/>
          <p:nvPr/>
        </p:nvSpPr>
        <p:spPr>
          <a:xfrm>
            <a:off x="548640" y="4681728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LEVEL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7269480" y="4681728"/>
            <a:ext cx="4343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300" dirty="0">
                <a:solidFill>
                  <a:srgbClr val="D98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LEVEL ONLY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548640" y="5074920"/>
            <a:ext cx="11091672" cy="1005840"/>
          </a:xfrm>
          <a:prstGeom prst="roundRect">
            <a:avLst>
              <a:gd name="adj" fmla="val 10909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 txBox="1"/>
          <p:nvPr/>
        </p:nvSpPr>
        <p:spPr>
          <a:xfrm>
            <a:off x="822960" y="5212080"/>
            <a:ext cx="10607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D948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routes: 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only (Papers 1, 2, 3) · staged A Level (AS in Year 1, then Papers 4 and 5) · full A Level in one series. AS grades a–e; A Level grades A*–E.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 OVERVIEW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you will study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4754880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5486400" y="1554480"/>
            <a:ext cx="6153912" cy="4526280"/>
          </a:xfrm>
          <a:prstGeom prst="roundRect">
            <a:avLst>
              <a:gd name="adj" fmla="val 2424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822960" y="1691640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2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LEVEL · TOPICS 1–11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822960" y="2103120"/>
            <a:ext cx="274320" cy="274320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822960" y="21031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  <p:sp>
        <p:nvSpPr>
          <p:cNvPr id="11" name="Text 9"/>
          <p:cNvSpPr txBox="1"/>
          <p:nvPr/>
        </p:nvSpPr>
        <p:spPr>
          <a:xfrm>
            <a:off x="1234440" y="2075688"/>
            <a:ext cx="3840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D948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Physical quantities and units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822960" y="2450592"/>
            <a:ext cx="274320" cy="274320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822960" y="245059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14" name="Text 12"/>
          <p:cNvSpPr txBox="1"/>
          <p:nvPr/>
        </p:nvSpPr>
        <p:spPr>
          <a:xfrm>
            <a:off x="1234440" y="2423160"/>
            <a:ext cx="3840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Kinematics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822960" y="2798064"/>
            <a:ext cx="274320" cy="274320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822960" y="2798064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17" name="Text 15"/>
          <p:cNvSpPr txBox="1"/>
          <p:nvPr/>
        </p:nvSpPr>
        <p:spPr>
          <a:xfrm>
            <a:off x="1234440" y="2770632"/>
            <a:ext cx="3840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Dynamics</a:t>
            </a:r>
            <a:endParaRPr lang="en-US" sz="1550" dirty="0"/>
          </a:p>
        </p:txBody>
      </p:sp>
      <p:sp>
        <p:nvSpPr>
          <p:cNvPr id="18" name="Shape 16"/>
          <p:cNvSpPr/>
          <p:nvPr/>
        </p:nvSpPr>
        <p:spPr>
          <a:xfrm>
            <a:off x="822960" y="3145536"/>
            <a:ext cx="274320" cy="274320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822960" y="314553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  <p:sp>
        <p:nvSpPr>
          <p:cNvPr id="20" name="Text 18"/>
          <p:cNvSpPr txBox="1"/>
          <p:nvPr/>
        </p:nvSpPr>
        <p:spPr>
          <a:xfrm>
            <a:off x="1234440" y="3118104"/>
            <a:ext cx="3840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Forces, density and pressure</a:t>
            </a:r>
            <a:endParaRPr lang="en-US" sz="1550" dirty="0"/>
          </a:p>
        </p:txBody>
      </p:sp>
      <p:sp>
        <p:nvSpPr>
          <p:cNvPr id="21" name="Shape 19"/>
          <p:cNvSpPr/>
          <p:nvPr/>
        </p:nvSpPr>
        <p:spPr>
          <a:xfrm>
            <a:off x="822960" y="3493008"/>
            <a:ext cx="274320" cy="274320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 txBox="1"/>
          <p:nvPr/>
        </p:nvSpPr>
        <p:spPr>
          <a:xfrm>
            <a:off x="822960" y="349300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sp>
        <p:nvSpPr>
          <p:cNvPr id="23" name="Text 21"/>
          <p:cNvSpPr txBox="1"/>
          <p:nvPr/>
        </p:nvSpPr>
        <p:spPr>
          <a:xfrm>
            <a:off x="1234440" y="3465576"/>
            <a:ext cx="3840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Work, energy and power</a:t>
            </a:r>
            <a:endParaRPr lang="en-US" sz="1550" dirty="0"/>
          </a:p>
        </p:txBody>
      </p:sp>
      <p:sp>
        <p:nvSpPr>
          <p:cNvPr id="24" name="Shape 22"/>
          <p:cNvSpPr/>
          <p:nvPr/>
        </p:nvSpPr>
        <p:spPr>
          <a:xfrm>
            <a:off x="822960" y="3840480"/>
            <a:ext cx="274320" cy="274320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 txBox="1"/>
          <p:nvPr/>
        </p:nvSpPr>
        <p:spPr>
          <a:xfrm>
            <a:off x="822960" y="384048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  <p:sp>
        <p:nvSpPr>
          <p:cNvPr id="26" name="Text 24"/>
          <p:cNvSpPr txBox="1"/>
          <p:nvPr/>
        </p:nvSpPr>
        <p:spPr>
          <a:xfrm>
            <a:off x="1234440" y="3813048"/>
            <a:ext cx="3840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Deformation of solids</a:t>
            </a:r>
            <a:endParaRPr lang="en-US" sz="1550" dirty="0"/>
          </a:p>
        </p:txBody>
      </p:sp>
      <p:sp>
        <p:nvSpPr>
          <p:cNvPr id="27" name="Shape 25"/>
          <p:cNvSpPr/>
          <p:nvPr/>
        </p:nvSpPr>
        <p:spPr>
          <a:xfrm>
            <a:off x="822960" y="4187952"/>
            <a:ext cx="274320" cy="274320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 txBox="1"/>
          <p:nvPr/>
        </p:nvSpPr>
        <p:spPr>
          <a:xfrm>
            <a:off x="822960" y="418795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  <p:sp>
        <p:nvSpPr>
          <p:cNvPr id="29" name="Text 27"/>
          <p:cNvSpPr txBox="1"/>
          <p:nvPr/>
        </p:nvSpPr>
        <p:spPr>
          <a:xfrm>
            <a:off x="1234440" y="4160520"/>
            <a:ext cx="3840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Waves</a:t>
            </a:r>
            <a:endParaRPr lang="en-US" sz="1550" dirty="0"/>
          </a:p>
        </p:txBody>
      </p:sp>
      <p:sp>
        <p:nvSpPr>
          <p:cNvPr id="30" name="Shape 28"/>
          <p:cNvSpPr/>
          <p:nvPr/>
        </p:nvSpPr>
        <p:spPr>
          <a:xfrm>
            <a:off x="822960" y="4535424"/>
            <a:ext cx="274320" cy="274320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 txBox="1"/>
          <p:nvPr/>
        </p:nvSpPr>
        <p:spPr>
          <a:xfrm>
            <a:off x="822960" y="4535424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  <p:sp>
        <p:nvSpPr>
          <p:cNvPr id="32" name="Text 30"/>
          <p:cNvSpPr txBox="1"/>
          <p:nvPr/>
        </p:nvSpPr>
        <p:spPr>
          <a:xfrm>
            <a:off x="1234440" y="4507992"/>
            <a:ext cx="3840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Superposition</a:t>
            </a:r>
            <a:endParaRPr lang="en-US" sz="1550" dirty="0"/>
          </a:p>
        </p:txBody>
      </p:sp>
      <p:sp>
        <p:nvSpPr>
          <p:cNvPr id="33" name="Shape 31"/>
          <p:cNvSpPr/>
          <p:nvPr/>
        </p:nvSpPr>
        <p:spPr>
          <a:xfrm>
            <a:off x="822960" y="4882896"/>
            <a:ext cx="274320" cy="274320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 txBox="1"/>
          <p:nvPr/>
        </p:nvSpPr>
        <p:spPr>
          <a:xfrm>
            <a:off x="822960" y="488289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  <p:sp>
        <p:nvSpPr>
          <p:cNvPr id="35" name="Text 33"/>
          <p:cNvSpPr txBox="1"/>
          <p:nvPr/>
        </p:nvSpPr>
        <p:spPr>
          <a:xfrm>
            <a:off x="1234440" y="4855464"/>
            <a:ext cx="3840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Electricity</a:t>
            </a:r>
            <a:endParaRPr lang="en-US" sz="1550" dirty="0"/>
          </a:p>
        </p:txBody>
      </p:sp>
      <p:sp>
        <p:nvSpPr>
          <p:cNvPr id="36" name="Shape 34"/>
          <p:cNvSpPr/>
          <p:nvPr/>
        </p:nvSpPr>
        <p:spPr>
          <a:xfrm>
            <a:off x="822960" y="5230368"/>
            <a:ext cx="274320" cy="274320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35"/>
          <p:cNvSpPr txBox="1"/>
          <p:nvPr/>
        </p:nvSpPr>
        <p:spPr>
          <a:xfrm>
            <a:off x="822960" y="523036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  <p:sp>
        <p:nvSpPr>
          <p:cNvPr id="38" name="Text 36"/>
          <p:cNvSpPr txBox="1"/>
          <p:nvPr/>
        </p:nvSpPr>
        <p:spPr>
          <a:xfrm>
            <a:off x="1234440" y="5202936"/>
            <a:ext cx="3840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D.C. circuits</a:t>
            </a:r>
            <a:endParaRPr lang="en-US" sz="1550" dirty="0"/>
          </a:p>
        </p:txBody>
      </p:sp>
      <p:sp>
        <p:nvSpPr>
          <p:cNvPr id="39" name="Shape 37"/>
          <p:cNvSpPr/>
          <p:nvPr/>
        </p:nvSpPr>
        <p:spPr>
          <a:xfrm>
            <a:off x="822960" y="5577840"/>
            <a:ext cx="274320" cy="274320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38"/>
          <p:cNvSpPr txBox="1"/>
          <p:nvPr/>
        </p:nvSpPr>
        <p:spPr>
          <a:xfrm>
            <a:off x="822960" y="557784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  <p:sp>
        <p:nvSpPr>
          <p:cNvPr id="41" name="Text 39"/>
          <p:cNvSpPr txBox="1"/>
          <p:nvPr/>
        </p:nvSpPr>
        <p:spPr>
          <a:xfrm>
            <a:off x="1234440" y="5550408"/>
            <a:ext cx="3840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Particle physics</a:t>
            </a:r>
            <a:endParaRPr lang="en-US" sz="1550" dirty="0"/>
          </a:p>
        </p:txBody>
      </p:sp>
      <p:sp>
        <p:nvSpPr>
          <p:cNvPr id="42" name="Text 40"/>
          <p:cNvSpPr txBox="1"/>
          <p:nvPr/>
        </p:nvSpPr>
        <p:spPr>
          <a:xfrm>
            <a:off x="5760720" y="169164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200" dirty="0">
                <a:solidFill>
                  <a:srgbClr val="D98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LEVEL · TOPICS 12–25</a:t>
            </a:r>
            <a:endParaRPr lang="en-US" sz="1450" dirty="0"/>
          </a:p>
        </p:txBody>
      </p:sp>
      <p:sp>
        <p:nvSpPr>
          <p:cNvPr id="43" name="Shape 41"/>
          <p:cNvSpPr/>
          <p:nvPr/>
        </p:nvSpPr>
        <p:spPr>
          <a:xfrm>
            <a:off x="5760720" y="2103120"/>
            <a:ext cx="310896" cy="310896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4" name="Text 42"/>
          <p:cNvSpPr txBox="1"/>
          <p:nvPr/>
        </p:nvSpPr>
        <p:spPr>
          <a:xfrm>
            <a:off x="5760720" y="210312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  <p:sp>
        <p:nvSpPr>
          <p:cNvPr id="45" name="Text 43"/>
          <p:cNvSpPr txBox="1"/>
          <p:nvPr/>
        </p:nvSpPr>
        <p:spPr>
          <a:xfrm>
            <a:off x="6172200" y="2075688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Motion in a circle</a:t>
            </a:r>
            <a:endParaRPr lang="en-US" sz="1550" dirty="0"/>
          </a:p>
        </p:txBody>
      </p:sp>
      <p:sp>
        <p:nvSpPr>
          <p:cNvPr id="46" name="Shape 44"/>
          <p:cNvSpPr/>
          <p:nvPr/>
        </p:nvSpPr>
        <p:spPr>
          <a:xfrm>
            <a:off x="5760720" y="2615184"/>
            <a:ext cx="310896" cy="310896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Text 45"/>
          <p:cNvSpPr txBox="1"/>
          <p:nvPr/>
        </p:nvSpPr>
        <p:spPr>
          <a:xfrm>
            <a:off x="5760720" y="261518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  <p:sp>
        <p:nvSpPr>
          <p:cNvPr id="48" name="Text 46"/>
          <p:cNvSpPr txBox="1"/>
          <p:nvPr/>
        </p:nvSpPr>
        <p:spPr>
          <a:xfrm>
            <a:off x="6172200" y="2587752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Gravitational fields</a:t>
            </a:r>
            <a:endParaRPr lang="en-US" sz="1550" dirty="0"/>
          </a:p>
        </p:txBody>
      </p:sp>
      <p:sp>
        <p:nvSpPr>
          <p:cNvPr id="49" name="Shape 47"/>
          <p:cNvSpPr/>
          <p:nvPr/>
        </p:nvSpPr>
        <p:spPr>
          <a:xfrm>
            <a:off x="5760720" y="3127248"/>
            <a:ext cx="310896" cy="310896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0" name="Text 48"/>
          <p:cNvSpPr txBox="1"/>
          <p:nvPr/>
        </p:nvSpPr>
        <p:spPr>
          <a:xfrm>
            <a:off x="5760720" y="312724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  <p:sp>
        <p:nvSpPr>
          <p:cNvPr id="51" name="Text 49"/>
          <p:cNvSpPr txBox="1"/>
          <p:nvPr/>
        </p:nvSpPr>
        <p:spPr>
          <a:xfrm>
            <a:off x="6172200" y="3099816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Temperature</a:t>
            </a:r>
            <a:endParaRPr lang="en-US" sz="1550" dirty="0"/>
          </a:p>
        </p:txBody>
      </p:sp>
      <p:sp>
        <p:nvSpPr>
          <p:cNvPr id="52" name="Shape 50"/>
          <p:cNvSpPr/>
          <p:nvPr/>
        </p:nvSpPr>
        <p:spPr>
          <a:xfrm>
            <a:off x="5760720" y="3639312"/>
            <a:ext cx="310896" cy="310896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3" name="Text 51"/>
          <p:cNvSpPr txBox="1"/>
          <p:nvPr/>
        </p:nvSpPr>
        <p:spPr>
          <a:xfrm>
            <a:off x="5760720" y="363931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 dirty="0"/>
          </a:p>
        </p:txBody>
      </p:sp>
      <p:sp>
        <p:nvSpPr>
          <p:cNvPr id="54" name="Text 52"/>
          <p:cNvSpPr txBox="1"/>
          <p:nvPr/>
        </p:nvSpPr>
        <p:spPr>
          <a:xfrm>
            <a:off x="6172200" y="361188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Ideal gases</a:t>
            </a:r>
            <a:endParaRPr lang="en-US" sz="1550" dirty="0"/>
          </a:p>
        </p:txBody>
      </p:sp>
      <p:sp>
        <p:nvSpPr>
          <p:cNvPr id="55" name="Shape 53"/>
          <p:cNvSpPr/>
          <p:nvPr/>
        </p:nvSpPr>
        <p:spPr>
          <a:xfrm>
            <a:off x="5760720" y="4151376"/>
            <a:ext cx="310896" cy="310896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6" name="Text 54"/>
          <p:cNvSpPr txBox="1"/>
          <p:nvPr/>
        </p:nvSpPr>
        <p:spPr>
          <a:xfrm>
            <a:off x="5760720" y="415137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  <p:sp>
        <p:nvSpPr>
          <p:cNvPr id="57" name="Text 55"/>
          <p:cNvSpPr txBox="1"/>
          <p:nvPr/>
        </p:nvSpPr>
        <p:spPr>
          <a:xfrm>
            <a:off x="6172200" y="4123944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Thermodynamics</a:t>
            </a:r>
            <a:endParaRPr lang="en-US" sz="1550" dirty="0"/>
          </a:p>
        </p:txBody>
      </p:sp>
      <p:sp>
        <p:nvSpPr>
          <p:cNvPr id="58" name="Shape 56"/>
          <p:cNvSpPr/>
          <p:nvPr/>
        </p:nvSpPr>
        <p:spPr>
          <a:xfrm>
            <a:off x="5760720" y="4663440"/>
            <a:ext cx="310896" cy="310896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9" name="Text 57"/>
          <p:cNvSpPr txBox="1"/>
          <p:nvPr/>
        </p:nvSpPr>
        <p:spPr>
          <a:xfrm>
            <a:off x="5760720" y="466344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000" dirty="0"/>
          </a:p>
        </p:txBody>
      </p:sp>
      <p:sp>
        <p:nvSpPr>
          <p:cNvPr id="60" name="Text 58"/>
          <p:cNvSpPr txBox="1"/>
          <p:nvPr/>
        </p:nvSpPr>
        <p:spPr>
          <a:xfrm>
            <a:off x="6172200" y="4636008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Oscillations</a:t>
            </a:r>
            <a:endParaRPr lang="en-US" sz="1550" dirty="0"/>
          </a:p>
        </p:txBody>
      </p:sp>
      <p:sp>
        <p:nvSpPr>
          <p:cNvPr id="61" name="Shape 59"/>
          <p:cNvSpPr/>
          <p:nvPr/>
        </p:nvSpPr>
        <p:spPr>
          <a:xfrm>
            <a:off x="5760720" y="5175504"/>
            <a:ext cx="310896" cy="310896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2" name="Text 60"/>
          <p:cNvSpPr txBox="1"/>
          <p:nvPr/>
        </p:nvSpPr>
        <p:spPr>
          <a:xfrm>
            <a:off x="5760720" y="517550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000" dirty="0"/>
          </a:p>
        </p:txBody>
      </p:sp>
      <p:sp>
        <p:nvSpPr>
          <p:cNvPr id="63" name="Text 61"/>
          <p:cNvSpPr txBox="1"/>
          <p:nvPr/>
        </p:nvSpPr>
        <p:spPr>
          <a:xfrm>
            <a:off x="6172200" y="5148072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Electric fields</a:t>
            </a:r>
            <a:endParaRPr lang="en-US" sz="1550" dirty="0"/>
          </a:p>
        </p:txBody>
      </p:sp>
      <p:sp>
        <p:nvSpPr>
          <p:cNvPr id="64" name="Shape 62"/>
          <p:cNvSpPr/>
          <p:nvPr/>
        </p:nvSpPr>
        <p:spPr>
          <a:xfrm>
            <a:off x="8686800" y="2103120"/>
            <a:ext cx="310896" cy="310896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5" name="Text 63"/>
          <p:cNvSpPr txBox="1"/>
          <p:nvPr/>
        </p:nvSpPr>
        <p:spPr>
          <a:xfrm>
            <a:off x="8686800" y="210312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000" dirty="0"/>
          </a:p>
        </p:txBody>
      </p:sp>
      <p:sp>
        <p:nvSpPr>
          <p:cNvPr id="66" name="Text 64"/>
          <p:cNvSpPr txBox="1"/>
          <p:nvPr/>
        </p:nvSpPr>
        <p:spPr>
          <a:xfrm>
            <a:off x="9098280" y="2075688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Capacitance</a:t>
            </a:r>
            <a:endParaRPr lang="en-US" sz="1550" dirty="0"/>
          </a:p>
        </p:txBody>
      </p:sp>
      <p:sp>
        <p:nvSpPr>
          <p:cNvPr id="67" name="Shape 65"/>
          <p:cNvSpPr/>
          <p:nvPr/>
        </p:nvSpPr>
        <p:spPr>
          <a:xfrm>
            <a:off x="8686800" y="2615184"/>
            <a:ext cx="310896" cy="310896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8" name="Text 66"/>
          <p:cNvSpPr txBox="1"/>
          <p:nvPr/>
        </p:nvSpPr>
        <p:spPr>
          <a:xfrm>
            <a:off x="8686800" y="261518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000" dirty="0"/>
          </a:p>
        </p:txBody>
      </p:sp>
      <p:sp>
        <p:nvSpPr>
          <p:cNvPr id="69" name="Text 67"/>
          <p:cNvSpPr txBox="1"/>
          <p:nvPr/>
        </p:nvSpPr>
        <p:spPr>
          <a:xfrm>
            <a:off x="9098280" y="2587752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Magnetic fields</a:t>
            </a:r>
            <a:endParaRPr lang="en-US" sz="1550" dirty="0"/>
          </a:p>
        </p:txBody>
      </p:sp>
      <p:sp>
        <p:nvSpPr>
          <p:cNvPr id="70" name="Shape 68"/>
          <p:cNvSpPr/>
          <p:nvPr/>
        </p:nvSpPr>
        <p:spPr>
          <a:xfrm>
            <a:off x="8686800" y="3127248"/>
            <a:ext cx="310896" cy="310896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1" name="Text 69"/>
          <p:cNvSpPr txBox="1"/>
          <p:nvPr/>
        </p:nvSpPr>
        <p:spPr>
          <a:xfrm>
            <a:off x="8686800" y="312724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000" dirty="0"/>
          </a:p>
        </p:txBody>
      </p:sp>
      <p:sp>
        <p:nvSpPr>
          <p:cNvPr id="72" name="Text 70"/>
          <p:cNvSpPr txBox="1"/>
          <p:nvPr/>
        </p:nvSpPr>
        <p:spPr>
          <a:xfrm>
            <a:off x="9098280" y="3099816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Alternating currents</a:t>
            </a:r>
            <a:endParaRPr lang="en-US" sz="1550" dirty="0"/>
          </a:p>
        </p:txBody>
      </p:sp>
      <p:sp>
        <p:nvSpPr>
          <p:cNvPr id="73" name="Shape 71"/>
          <p:cNvSpPr/>
          <p:nvPr/>
        </p:nvSpPr>
        <p:spPr>
          <a:xfrm>
            <a:off x="8686800" y="3639312"/>
            <a:ext cx="310896" cy="310896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4" name="Text 72"/>
          <p:cNvSpPr txBox="1"/>
          <p:nvPr/>
        </p:nvSpPr>
        <p:spPr>
          <a:xfrm>
            <a:off x="8686800" y="363931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000" dirty="0"/>
          </a:p>
        </p:txBody>
      </p:sp>
      <p:sp>
        <p:nvSpPr>
          <p:cNvPr id="75" name="Text 73"/>
          <p:cNvSpPr txBox="1"/>
          <p:nvPr/>
        </p:nvSpPr>
        <p:spPr>
          <a:xfrm>
            <a:off x="9098280" y="361188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Quantum physics</a:t>
            </a:r>
            <a:endParaRPr lang="en-US" sz="1550" dirty="0"/>
          </a:p>
        </p:txBody>
      </p:sp>
      <p:sp>
        <p:nvSpPr>
          <p:cNvPr id="76" name="Shape 74"/>
          <p:cNvSpPr/>
          <p:nvPr/>
        </p:nvSpPr>
        <p:spPr>
          <a:xfrm>
            <a:off x="8686800" y="4151376"/>
            <a:ext cx="310896" cy="310896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7" name="Text 75"/>
          <p:cNvSpPr txBox="1"/>
          <p:nvPr/>
        </p:nvSpPr>
        <p:spPr>
          <a:xfrm>
            <a:off x="8686800" y="415137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000" dirty="0"/>
          </a:p>
        </p:txBody>
      </p:sp>
      <p:sp>
        <p:nvSpPr>
          <p:cNvPr id="78" name="Text 76"/>
          <p:cNvSpPr txBox="1"/>
          <p:nvPr/>
        </p:nvSpPr>
        <p:spPr>
          <a:xfrm>
            <a:off x="9098280" y="4123944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Nuclear physics</a:t>
            </a:r>
            <a:endParaRPr lang="en-US" sz="1550" dirty="0"/>
          </a:p>
        </p:txBody>
      </p:sp>
      <p:sp>
        <p:nvSpPr>
          <p:cNvPr id="79" name="Shape 77"/>
          <p:cNvSpPr/>
          <p:nvPr/>
        </p:nvSpPr>
        <p:spPr>
          <a:xfrm>
            <a:off x="8686800" y="4663440"/>
            <a:ext cx="310896" cy="310896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0" name="Text 78"/>
          <p:cNvSpPr txBox="1"/>
          <p:nvPr/>
        </p:nvSpPr>
        <p:spPr>
          <a:xfrm>
            <a:off x="8686800" y="466344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000" dirty="0"/>
          </a:p>
        </p:txBody>
      </p:sp>
      <p:sp>
        <p:nvSpPr>
          <p:cNvPr id="81" name="Text 79"/>
          <p:cNvSpPr txBox="1"/>
          <p:nvPr/>
        </p:nvSpPr>
        <p:spPr>
          <a:xfrm>
            <a:off x="9098280" y="4636008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Medical physics</a:t>
            </a:r>
            <a:endParaRPr lang="en-US" sz="1550" dirty="0"/>
          </a:p>
        </p:txBody>
      </p:sp>
      <p:sp>
        <p:nvSpPr>
          <p:cNvPr id="82" name="Shape 80"/>
          <p:cNvSpPr/>
          <p:nvPr/>
        </p:nvSpPr>
        <p:spPr>
          <a:xfrm>
            <a:off x="8686800" y="5175504"/>
            <a:ext cx="310896" cy="310896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3" name="Text 81"/>
          <p:cNvSpPr txBox="1"/>
          <p:nvPr/>
        </p:nvSpPr>
        <p:spPr>
          <a:xfrm>
            <a:off x="8686800" y="517550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000" dirty="0"/>
          </a:p>
        </p:txBody>
      </p:sp>
      <p:sp>
        <p:nvSpPr>
          <p:cNvPr id="84" name="Text 82"/>
          <p:cNvSpPr txBox="1"/>
          <p:nvPr/>
        </p:nvSpPr>
        <p:spPr>
          <a:xfrm>
            <a:off x="9098280" y="5148072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Astronomy and cosmology</a:t>
            </a:r>
            <a:endParaRPr lang="en-US" sz="15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MARKS ARE AWARDED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Assessment objectives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3566160" cy="4526280"/>
          </a:xfrm>
          <a:prstGeom prst="roundRect">
            <a:avLst>
              <a:gd name="adj" fmla="val 3077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73736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AO1</a:t>
            </a:r>
            <a:endParaRPr lang="en-US" sz="3000" dirty="0"/>
          </a:p>
        </p:txBody>
      </p:sp>
      <p:sp>
        <p:nvSpPr>
          <p:cNvPr id="8" name="Text 6"/>
          <p:cNvSpPr txBox="1"/>
          <p:nvPr/>
        </p:nvSpPr>
        <p:spPr>
          <a:xfrm>
            <a:off x="2560320" y="1737360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0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40%</a:t>
            </a:r>
            <a:endParaRPr lang="en-US" sz="30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514600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Knowledge and understanding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3474720"/>
            <a:ext cx="30175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Phenomena, laws, definitions, vocabulary, units and apparatus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4297680" y="1554480"/>
            <a:ext cx="3566160" cy="4526280"/>
          </a:xfrm>
          <a:prstGeom prst="roundRect">
            <a:avLst>
              <a:gd name="adj" fmla="val 3077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4572000" y="173736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AO2</a:t>
            </a:r>
            <a:endParaRPr lang="en-US" sz="3000" dirty="0"/>
          </a:p>
        </p:txBody>
      </p:sp>
      <p:sp>
        <p:nvSpPr>
          <p:cNvPr id="13" name="Text 11"/>
          <p:cNvSpPr txBox="1"/>
          <p:nvPr/>
        </p:nvSpPr>
        <p:spPr>
          <a:xfrm>
            <a:off x="6309360" y="1737360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0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40%</a:t>
            </a:r>
            <a:endParaRPr lang="en-US" sz="3000" dirty="0"/>
          </a:p>
        </p:txBody>
      </p:sp>
      <p:sp>
        <p:nvSpPr>
          <p:cNvPr id="14" name="Text 12"/>
          <p:cNvSpPr txBox="1"/>
          <p:nvPr/>
        </p:nvSpPr>
        <p:spPr>
          <a:xfrm>
            <a:off x="4572000" y="2514600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Handling, applying and evaluating information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0" y="3474720"/>
            <a:ext cx="30175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Calculations, graphs, patterns, explanations, new situations, problem solving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8046720" y="1554480"/>
            <a:ext cx="3566160" cy="4526280"/>
          </a:xfrm>
          <a:prstGeom prst="roundRect">
            <a:avLst>
              <a:gd name="adj" fmla="val 3077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 txBox="1"/>
          <p:nvPr/>
        </p:nvSpPr>
        <p:spPr>
          <a:xfrm>
            <a:off x="8321040" y="173736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AO3</a:t>
            </a:r>
            <a:endParaRPr lang="en-US" sz="3000" dirty="0"/>
          </a:p>
        </p:txBody>
      </p:sp>
      <p:sp>
        <p:nvSpPr>
          <p:cNvPr id="18" name="Text 16"/>
          <p:cNvSpPr txBox="1"/>
          <p:nvPr/>
        </p:nvSpPr>
        <p:spPr>
          <a:xfrm>
            <a:off x="10058400" y="1737360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0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20%</a:t>
            </a:r>
            <a:endParaRPr lang="en-US" sz="3000" dirty="0"/>
          </a:p>
        </p:txBody>
      </p:sp>
      <p:sp>
        <p:nvSpPr>
          <p:cNvPr id="19" name="Text 17"/>
          <p:cNvSpPr txBox="1"/>
          <p:nvPr/>
        </p:nvSpPr>
        <p:spPr>
          <a:xfrm>
            <a:off x="8321040" y="2514600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Experimental skills and investigations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8321040" y="3474720"/>
            <a:ext cx="30175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Planning, recording, analysing and evaluating — Papers 3 and 5 only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SYLLABUS 1.1 – 1.4 · PHYSICAL QUANTITIES AND UNITS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the syllabus asks you to do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08760"/>
            <a:ext cx="2651760" cy="1417320"/>
          </a:xfrm>
          <a:prstGeom prst="roundRect">
            <a:avLst>
              <a:gd name="adj" fmla="val 7742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13232" y="1691640"/>
            <a:ext cx="420624" cy="420624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13232" y="16916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5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1755648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1.1.1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731520" y="2194560"/>
            <a:ext cx="2331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physical quantity = numerical magnitude × unit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3364992" y="1508760"/>
            <a:ext cx="2651760" cy="1417320"/>
          </a:xfrm>
          <a:prstGeom prst="roundRect">
            <a:avLst>
              <a:gd name="adj" fmla="val 7742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3529584" y="1691640"/>
            <a:ext cx="420624" cy="420624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3529584" y="16916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50" dirty="0"/>
          </a:p>
        </p:txBody>
      </p:sp>
      <p:sp>
        <p:nvSpPr>
          <p:cNvPr id="14" name="Text 12"/>
          <p:cNvSpPr txBox="1"/>
          <p:nvPr/>
        </p:nvSpPr>
        <p:spPr>
          <a:xfrm>
            <a:off x="4078224" y="1755648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1.1.2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3547872" y="2194560"/>
            <a:ext cx="2331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 reasonable estimates of physical quantities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6181344" y="1508760"/>
            <a:ext cx="2651760" cy="1417320"/>
          </a:xfrm>
          <a:prstGeom prst="roundRect">
            <a:avLst>
              <a:gd name="adj" fmla="val 7742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6345936" y="1691640"/>
            <a:ext cx="420624" cy="420624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6345936" y="16916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50" dirty="0"/>
          </a:p>
        </p:txBody>
      </p:sp>
      <p:sp>
        <p:nvSpPr>
          <p:cNvPr id="19" name="Text 17"/>
          <p:cNvSpPr txBox="1"/>
          <p:nvPr/>
        </p:nvSpPr>
        <p:spPr>
          <a:xfrm>
            <a:off x="6894576" y="1755648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1.2.1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6364224" y="2194560"/>
            <a:ext cx="2331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Recall SI base quantities: kg, m, s, A, K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8997696" y="1508760"/>
            <a:ext cx="2651760" cy="1417320"/>
          </a:xfrm>
          <a:prstGeom prst="roundRect">
            <a:avLst>
              <a:gd name="adj" fmla="val 7742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9162288" y="1691640"/>
            <a:ext cx="420624" cy="420624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9162288" y="16916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50" dirty="0"/>
          </a:p>
        </p:txBody>
      </p:sp>
      <p:sp>
        <p:nvSpPr>
          <p:cNvPr id="24" name="Text 22"/>
          <p:cNvSpPr txBox="1"/>
          <p:nvPr/>
        </p:nvSpPr>
        <p:spPr>
          <a:xfrm>
            <a:off x="9710928" y="1755648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1.2.2</a:t>
            </a:r>
            <a:endParaRPr lang="en-US" sz="1100" dirty="0"/>
          </a:p>
        </p:txBody>
      </p:sp>
      <p:sp>
        <p:nvSpPr>
          <p:cNvPr id="25" name="Text 23"/>
          <p:cNvSpPr txBox="1"/>
          <p:nvPr/>
        </p:nvSpPr>
        <p:spPr>
          <a:xfrm>
            <a:off x="9180576" y="2194560"/>
            <a:ext cx="2331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Express derived units in SI base units</a:t>
            </a:r>
            <a:endParaRPr lang="en-US" sz="1500" dirty="0"/>
          </a:p>
        </p:txBody>
      </p:sp>
      <p:sp>
        <p:nvSpPr>
          <p:cNvPr id="26" name="Shape 24"/>
          <p:cNvSpPr/>
          <p:nvPr/>
        </p:nvSpPr>
        <p:spPr>
          <a:xfrm>
            <a:off x="548640" y="3108960"/>
            <a:ext cx="2651760" cy="1417320"/>
          </a:xfrm>
          <a:prstGeom prst="roundRect">
            <a:avLst>
              <a:gd name="adj" fmla="val 7742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713232" y="3291840"/>
            <a:ext cx="420624" cy="420624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 txBox="1"/>
          <p:nvPr/>
        </p:nvSpPr>
        <p:spPr>
          <a:xfrm>
            <a:off x="713232" y="32918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550" dirty="0"/>
          </a:p>
        </p:txBody>
      </p:sp>
      <p:sp>
        <p:nvSpPr>
          <p:cNvPr id="29" name="Text 27"/>
          <p:cNvSpPr txBox="1"/>
          <p:nvPr/>
        </p:nvSpPr>
        <p:spPr>
          <a:xfrm>
            <a:off x="1261872" y="3355848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1.2.3</a:t>
            </a:r>
            <a:endParaRPr lang="en-US" sz="1100" dirty="0"/>
          </a:p>
        </p:txBody>
      </p:sp>
      <p:sp>
        <p:nvSpPr>
          <p:cNvPr id="30" name="Text 28"/>
          <p:cNvSpPr txBox="1"/>
          <p:nvPr/>
        </p:nvSpPr>
        <p:spPr>
          <a:xfrm>
            <a:off x="731520" y="3794760"/>
            <a:ext cx="2331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base units to check homogeneity of equations</a:t>
            </a:r>
            <a:endParaRPr lang="en-US" sz="1500" dirty="0"/>
          </a:p>
        </p:txBody>
      </p:sp>
      <p:sp>
        <p:nvSpPr>
          <p:cNvPr id="31" name="Shape 29"/>
          <p:cNvSpPr/>
          <p:nvPr/>
        </p:nvSpPr>
        <p:spPr>
          <a:xfrm>
            <a:off x="3364992" y="3108960"/>
            <a:ext cx="2651760" cy="1417320"/>
          </a:xfrm>
          <a:prstGeom prst="roundRect">
            <a:avLst>
              <a:gd name="adj" fmla="val 7742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Shape 30"/>
          <p:cNvSpPr/>
          <p:nvPr/>
        </p:nvSpPr>
        <p:spPr>
          <a:xfrm>
            <a:off x="3529584" y="3291840"/>
            <a:ext cx="420624" cy="420624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 txBox="1"/>
          <p:nvPr/>
        </p:nvSpPr>
        <p:spPr>
          <a:xfrm>
            <a:off x="3529584" y="32918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550" dirty="0"/>
          </a:p>
        </p:txBody>
      </p:sp>
      <p:sp>
        <p:nvSpPr>
          <p:cNvPr id="34" name="Text 32"/>
          <p:cNvSpPr txBox="1"/>
          <p:nvPr/>
        </p:nvSpPr>
        <p:spPr>
          <a:xfrm>
            <a:off x="4078224" y="3355848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1.2.4</a:t>
            </a:r>
            <a:endParaRPr lang="en-US" sz="1100" dirty="0"/>
          </a:p>
        </p:txBody>
      </p:sp>
      <p:sp>
        <p:nvSpPr>
          <p:cNvPr id="35" name="Text 33"/>
          <p:cNvSpPr txBox="1"/>
          <p:nvPr/>
        </p:nvSpPr>
        <p:spPr>
          <a:xfrm>
            <a:off x="3547872" y="3794760"/>
            <a:ext cx="2331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Recall and use prefixes from pico to tera</a:t>
            </a:r>
            <a:endParaRPr lang="en-US" sz="1500" dirty="0"/>
          </a:p>
        </p:txBody>
      </p:sp>
      <p:sp>
        <p:nvSpPr>
          <p:cNvPr id="36" name="Shape 34"/>
          <p:cNvSpPr/>
          <p:nvPr/>
        </p:nvSpPr>
        <p:spPr>
          <a:xfrm>
            <a:off x="6181344" y="3108960"/>
            <a:ext cx="2651760" cy="1417320"/>
          </a:xfrm>
          <a:prstGeom prst="roundRect">
            <a:avLst>
              <a:gd name="adj" fmla="val 7742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6345936" y="3291840"/>
            <a:ext cx="420624" cy="420624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 txBox="1"/>
          <p:nvPr/>
        </p:nvSpPr>
        <p:spPr>
          <a:xfrm>
            <a:off x="6345936" y="32918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550" dirty="0"/>
          </a:p>
        </p:txBody>
      </p:sp>
      <p:sp>
        <p:nvSpPr>
          <p:cNvPr id="39" name="Text 37"/>
          <p:cNvSpPr txBox="1"/>
          <p:nvPr/>
        </p:nvSpPr>
        <p:spPr>
          <a:xfrm>
            <a:off x="6894576" y="3355848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1.3.1</a:t>
            </a:r>
            <a:endParaRPr lang="en-US" sz="1100" dirty="0"/>
          </a:p>
        </p:txBody>
      </p:sp>
      <p:sp>
        <p:nvSpPr>
          <p:cNvPr id="40" name="Text 38"/>
          <p:cNvSpPr txBox="1"/>
          <p:nvPr/>
        </p:nvSpPr>
        <p:spPr>
          <a:xfrm>
            <a:off x="6364224" y="3794760"/>
            <a:ext cx="2331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systematic (incl. zero) and random errors</a:t>
            </a:r>
            <a:endParaRPr lang="en-US" sz="1500" dirty="0"/>
          </a:p>
        </p:txBody>
      </p:sp>
      <p:sp>
        <p:nvSpPr>
          <p:cNvPr id="41" name="Shape 39"/>
          <p:cNvSpPr/>
          <p:nvPr/>
        </p:nvSpPr>
        <p:spPr>
          <a:xfrm>
            <a:off x="8997696" y="3108960"/>
            <a:ext cx="2651760" cy="1417320"/>
          </a:xfrm>
          <a:prstGeom prst="roundRect">
            <a:avLst>
              <a:gd name="adj" fmla="val 7742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Shape 40"/>
          <p:cNvSpPr/>
          <p:nvPr/>
        </p:nvSpPr>
        <p:spPr>
          <a:xfrm>
            <a:off x="9162288" y="3291840"/>
            <a:ext cx="420624" cy="420624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Text 41"/>
          <p:cNvSpPr txBox="1"/>
          <p:nvPr/>
        </p:nvSpPr>
        <p:spPr>
          <a:xfrm>
            <a:off x="9162288" y="32918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550" dirty="0"/>
          </a:p>
        </p:txBody>
      </p:sp>
      <p:sp>
        <p:nvSpPr>
          <p:cNvPr id="44" name="Text 42"/>
          <p:cNvSpPr txBox="1"/>
          <p:nvPr/>
        </p:nvSpPr>
        <p:spPr>
          <a:xfrm>
            <a:off x="9710928" y="3355848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1.3.2</a:t>
            </a:r>
            <a:endParaRPr lang="en-US" sz="1100" dirty="0"/>
          </a:p>
        </p:txBody>
      </p:sp>
      <p:sp>
        <p:nvSpPr>
          <p:cNvPr id="45" name="Text 43"/>
          <p:cNvSpPr txBox="1"/>
          <p:nvPr/>
        </p:nvSpPr>
        <p:spPr>
          <a:xfrm>
            <a:off x="9180576" y="3794760"/>
            <a:ext cx="2331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Distinguish between precision and accuracy</a:t>
            </a:r>
            <a:endParaRPr lang="en-US" sz="1500" dirty="0"/>
          </a:p>
        </p:txBody>
      </p:sp>
      <p:sp>
        <p:nvSpPr>
          <p:cNvPr id="46" name="Shape 44"/>
          <p:cNvSpPr/>
          <p:nvPr/>
        </p:nvSpPr>
        <p:spPr>
          <a:xfrm>
            <a:off x="548640" y="4709160"/>
            <a:ext cx="2651760" cy="1417320"/>
          </a:xfrm>
          <a:prstGeom prst="roundRect">
            <a:avLst>
              <a:gd name="adj" fmla="val 7742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Shape 45"/>
          <p:cNvSpPr/>
          <p:nvPr/>
        </p:nvSpPr>
        <p:spPr>
          <a:xfrm>
            <a:off x="713232" y="4892040"/>
            <a:ext cx="420624" cy="420624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46"/>
          <p:cNvSpPr txBox="1"/>
          <p:nvPr/>
        </p:nvSpPr>
        <p:spPr>
          <a:xfrm>
            <a:off x="713232" y="48920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550" dirty="0"/>
          </a:p>
        </p:txBody>
      </p:sp>
      <p:sp>
        <p:nvSpPr>
          <p:cNvPr id="49" name="Text 47"/>
          <p:cNvSpPr txBox="1"/>
          <p:nvPr/>
        </p:nvSpPr>
        <p:spPr>
          <a:xfrm>
            <a:off x="1261872" y="4956048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1.3.3</a:t>
            </a:r>
            <a:endParaRPr lang="en-US" sz="1100" dirty="0"/>
          </a:p>
        </p:txBody>
      </p:sp>
      <p:sp>
        <p:nvSpPr>
          <p:cNvPr id="50" name="Text 48"/>
          <p:cNvSpPr txBox="1"/>
          <p:nvPr/>
        </p:nvSpPr>
        <p:spPr>
          <a:xfrm>
            <a:off x="731520" y="5394960"/>
            <a:ext cx="2331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Combine absolute and percentage uncertainties</a:t>
            </a:r>
            <a:endParaRPr lang="en-US" sz="1500" dirty="0"/>
          </a:p>
        </p:txBody>
      </p:sp>
      <p:sp>
        <p:nvSpPr>
          <p:cNvPr id="51" name="Shape 49"/>
          <p:cNvSpPr/>
          <p:nvPr/>
        </p:nvSpPr>
        <p:spPr>
          <a:xfrm>
            <a:off x="3364992" y="4709160"/>
            <a:ext cx="2651760" cy="1417320"/>
          </a:xfrm>
          <a:prstGeom prst="roundRect">
            <a:avLst>
              <a:gd name="adj" fmla="val 7742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2" name="Shape 50"/>
          <p:cNvSpPr/>
          <p:nvPr/>
        </p:nvSpPr>
        <p:spPr>
          <a:xfrm>
            <a:off x="3529584" y="4892040"/>
            <a:ext cx="420624" cy="420624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3" name="Text 51"/>
          <p:cNvSpPr txBox="1"/>
          <p:nvPr/>
        </p:nvSpPr>
        <p:spPr>
          <a:xfrm>
            <a:off x="3529584" y="48920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550" dirty="0"/>
          </a:p>
        </p:txBody>
      </p:sp>
      <p:sp>
        <p:nvSpPr>
          <p:cNvPr id="54" name="Text 52"/>
          <p:cNvSpPr txBox="1"/>
          <p:nvPr/>
        </p:nvSpPr>
        <p:spPr>
          <a:xfrm>
            <a:off x="4078224" y="4956048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1.4.1</a:t>
            </a:r>
            <a:endParaRPr lang="en-US" sz="1100" dirty="0"/>
          </a:p>
        </p:txBody>
      </p:sp>
      <p:sp>
        <p:nvSpPr>
          <p:cNvPr id="55" name="Text 53"/>
          <p:cNvSpPr txBox="1"/>
          <p:nvPr/>
        </p:nvSpPr>
        <p:spPr>
          <a:xfrm>
            <a:off x="3547872" y="5394960"/>
            <a:ext cx="2331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Distinguish scalars and vectors, with examples</a:t>
            </a:r>
            <a:endParaRPr lang="en-US" sz="1500" dirty="0"/>
          </a:p>
        </p:txBody>
      </p:sp>
      <p:sp>
        <p:nvSpPr>
          <p:cNvPr id="56" name="Shape 54"/>
          <p:cNvSpPr/>
          <p:nvPr/>
        </p:nvSpPr>
        <p:spPr>
          <a:xfrm>
            <a:off x="6181344" y="4709160"/>
            <a:ext cx="2651760" cy="1417320"/>
          </a:xfrm>
          <a:prstGeom prst="roundRect">
            <a:avLst>
              <a:gd name="adj" fmla="val 7742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7" name="Shape 55"/>
          <p:cNvSpPr/>
          <p:nvPr/>
        </p:nvSpPr>
        <p:spPr>
          <a:xfrm>
            <a:off x="6345936" y="4892040"/>
            <a:ext cx="420624" cy="420624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8" name="Text 56"/>
          <p:cNvSpPr txBox="1"/>
          <p:nvPr/>
        </p:nvSpPr>
        <p:spPr>
          <a:xfrm>
            <a:off x="6345936" y="48920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550" dirty="0"/>
          </a:p>
        </p:txBody>
      </p:sp>
      <p:sp>
        <p:nvSpPr>
          <p:cNvPr id="59" name="Text 57"/>
          <p:cNvSpPr txBox="1"/>
          <p:nvPr/>
        </p:nvSpPr>
        <p:spPr>
          <a:xfrm>
            <a:off x="6894576" y="4956048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1.4.2</a:t>
            </a:r>
            <a:endParaRPr lang="en-US" sz="1100" dirty="0"/>
          </a:p>
        </p:txBody>
      </p:sp>
      <p:sp>
        <p:nvSpPr>
          <p:cNvPr id="60" name="Text 58"/>
          <p:cNvSpPr txBox="1"/>
          <p:nvPr/>
        </p:nvSpPr>
        <p:spPr>
          <a:xfrm>
            <a:off x="6364224" y="5394960"/>
            <a:ext cx="2331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and subtract coplanar vectors</a:t>
            </a:r>
            <a:endParaRPr lang="en-US" sz="1500" dirty="0"/>
          </a:p>
        </p:txBody>
      </p:sp>
      <p:sp>
        <p:nvSpPr>
          <p:cNvPr id="61" name="Shape 59"/>
          <p:cNvSpPr/>
          <p:nvPr/>
        </p:nvSpPr>
        <p:spPr>
          <a:xfrm>
            <a:off x="8997696" y="4709160"/>
            <a:ext cx="2651760" cy="1417320"/>
          </a:xfrm>
          <a:prstGeom prst="roundRect">
            <a:avLst>
              <a:gd name="adj" fmla="val 7742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2" name="Shape 60"/>
          <p:cNvSpPr/>
          <p:nvPr/>
        </p:nvSpPr>
        <p:spPr>
          <a:xfrm>
            <a:off x="9162288" y="4892040"/>
            <a:ext cx="420624" cy="420624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3" name="Text 61"/>
          <p:cNvSpPr txBox="1"/>
          <p:nvPr/>
        </p:nvSpPr>
        <p:spPr>
          <a:xfrm>
            <a:off x="9162288" y="48920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550" dirty="0"/>
          </a:p>
        </p:txBody>
      </p:sp>
      <p:sp>
        <p:nvSpPr>
          <p:cNvPr id="64" name="Text 62"/>
          <p:cNvSpPr txBox="1"/>
          <p:nvPr/>
        </p:nvSpPr>
        <p:spPr>
          <a:xfrm>
            <a:off x="9710928" y="4956048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1.4.3</a:t>
            </a:r>
            <a:endParaRPr lang="en-US" sz="1100" dirty="0"/>
          </a:p>
        </p:txBody>
      </p:sp>
      <p:sp>
        <p:nvSpPr>
          <p:cNvPr id="65" name="Text 63"/>
          <p:cNvSpPr txBox="1"/>
          <p:nvPr/>
        </p:nvSpPr>
        <p:spPr>
          <a:xfrm>
            <a:off x="9180576" y="5394960"/>
            <a:ext cx="2331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Represent a vector as two perpendicular components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Lesson roadmap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4592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82880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36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560320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Physical quantities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2971800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Magnitude, unit and estimates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3355848" y="164592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3584448" y="182880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3600" dirty="0"/>
          </a:p>
        </p:txBody>
      </p:sp>
      <p:sp>
        <p:nvSpPr>
          <p:cNvPr id="12" name="Text 10"/>
          <p:cNvSpPr txBox="1"/>
          <p:nvPr/>
        </p:nvSpPr>
        <p:spPr>
          <a:xfrm>
            <a:off x="3584448" y="2560320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 units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3584448" y="2971800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units, derived units, homogeneity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6163056" y="164592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6391656" y="182880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3600" dirty="0"/>
          </a:p>
        </p:txBody>
      </p:sp>
      <p:sp>
        <p:nvSpPr>
          <p:cNvPr id="16" name="Text 14"/>
          <p:cNvSpPr txBox="1"/>
          <p:nvPr/>
        </p:nvSpPr>
        <p:spPr>
          <a:xfrm>
            <a:off x="6391656" y="2560320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Prefixes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6391656" y="2971800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Powers of ten, pico to tera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8970264" y="164592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9198864" y="182880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3600" dirty="0"/>
          </a:p>
        </p:txBody>
      </p:sp>
      <p:sp>
        <p:nvSpPr>
          <p:cNvPr id="20" name="Text 18"/>
          <p:cNvSpPr txBox="1"/>
          <p:nvPr/>
        </p:nvSpPr>
        <p:spPr>
          <a:xfrm>
            <a:off x="9198864" y="2560320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Uncertainties</a:t>
            </a:r>
            <a:endParaRPr lang="en-US" sz="1800" dirty="0"/>
          </a:p>
        </p:txBody>
      </p:sp>
      <p:sp>
        <p:nvSpPr>
          <p:cNvPr id="21" name="Text 19"/>
          <p:cNvSpPr txBox="1"/>
          <p:nvPr/>
        </p:nvSpPr>
        <p:spPr>
          <a:xfrm>
            <a:off x="9198864" y="2971800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Errors, precision, combining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548640" y="393192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777240" y="411480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3600" dirty="0"/>
          </a:p>
        </p:txBody>
      </p:sp>
      <p:sp>
        <p:nvSpPr>
          <p:cNvPr id="24" name="Text 22"/>
          <p:cNvSpPr txBox="1"/>
          <p:nvPr/>
        </p:nvSpPr>
        <p:spPr>
          <a:xfrm>
            <a:off x="777240" y="4846320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Measurement</a:t>
            </a:r>
            <a:endParaRPr lang="en-US" sz="1800" dirty="0"/>
          </a:p>
        </p:txBody>
      </p:sp>
      <p:sp>
        <p:nvSpPr>
          <p:cNvPr id="25" name="Text 23"/>
          <p:cNvSpPr txBox="1"/>
          <p:nvPr/>
        </p:nvSpPr>
        <p:spPr>
          <a:xfrm>
            <a:off x="777240" y="5257800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Instruments, micrometer, vernier, CRO</a:t>
            </a:r>
            <a:endParaRPr lang="en-US" sz="1500" dirty="0"/>
          </a:p>
        </p:txBody>
      </p:sp>
      <p:sp>
        <p:nvSpPr>
          <p:cNvPr id="26" name="Shape 24"/>
          <p:cNvSpPr/>
          <p:nvPr/>
        </p:nvSpPr>
        <p:spPr>
          <a:xfrm>
            <a:off x="3355848" y="393192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 txBox="1"/>
          <p:nvPr/>
        </p:nvSpPr>
        <p:spPr>
          <a:xfrm>
            <a:off x="3584448" y="411480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06</a:t>
            </a:r>
            <a:endParaRPr lang="en-US" sz="3600" dirty="0"/>
          </a:p>
        </p:txBody>
      </p:sp>
      <p:sp>
        <p:nvSpPr>
          <p:cNvPr id="28" name="Text 26"/>
          <p:cNvSpPr txBox="1"/>
          <p:nvPr/>
        </p:nvSpPr>
        <p:spPr>
          <a:xfrm>
            <a:off x="3584448" y="4846320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Scalars &amp; vectors</a:t>
            </a:r>
            <a:endParaRPr lang="en-US" sz="1800" dirty="0"/>
          </a:p>
        </p:txBody>
      </p:sp>
      <p:sp>
        <p:nvSpPr>
          <p:cNvPr id="29" name="Text 27"/>
          <p:cNvSpPr txBox="1"/>
          <p:nvPr/>
        </p:nvSpPr>
        <p:spPr>
          <a:xfrm>
            <a:off x="3584448" y="5257800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Adding, subtracting, resolving</a:t>
            </a:r>
            <a:endParaRPr lang="en-US" sz="1500" dirty="0"/>
          </a:p>
        </p:txBody>
      </p:sp>
      <p:sp>
        <p:nvSpPr>
          <p:cNvPr id="30" name="Shape 28"/>
          <p:cNvSpPr/>
          <p:nvPr/>
        </p:nvSpPr>
        <p:spPr>
          <a:xfrm>
            <a:off x="6163056" y="393192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 txBox="1"/>
          <p:nvPr/>
        </p:nvSpPr>
        <p:spPr>
          <a:xfrm>
            <a:off x="6391656" y="411480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07</a:t>
            </a:r>
            <a:endParaRPr lang="en-US" sz="3600" dirty="0"/>
          </a:p>
        </p:txBody>
      </p:sp>
      <p:sp>
        <p:nvSpPr>
          <p:cNvPr id="32" name="Text 30"/>
          <p:cNvSpPr txBox="1"/>
          <p:nvPr/>
        </p:nvSpPr>
        <p:spPr>
          <a:xfrm>
            <a:off x="6391656" y="4846320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practice</a:t>
            </a:r>
            <a:endParaRPr lang="en-US" sz="1800" dirty="0"/>
          </a:p>
        </p:txBody>
      </p:sp>
      <p:sp>
        <p:nvSpPr>
          <p:cNvPr id="33" name="Text 31"/>
          <p:cNvSpPr txBox="1"/>
          <p:nvPr/>
        </p:nvSpPr>
        <p:spPr>
          <a:xfrm>
            <a:off x="6391656" y="5257800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MCQs and structured questions</a:t>
            </a:r>
            <a:endParaRPr lang="en-US" sz="1500" dirty="0"/>
          </a:p>
        </p:txBody>
      </p:sp>
      <p:sp>
        <p:nvSpPr>
          <p:cNvPr id="34" name="Shape 32"/>
          <p:cNvSpPr/>
          <p:nvPr/>
        </p:nvSpPr>
        <p:spPr>
          <a:xfrm>
            <a:off x="8970264" y="393192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 txBox="1"/>
          <p:nvPr/>
        </p:nvSpPr>
        <p:spPr>
          <a:xfrm>
            <a:off x="9198864" y="411480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08</a:t>
            </a:r>
            <a:endParaRPr lang="en-US" sz="3600" dirty="0"/>
          </a:p>
        </p:txBody>
      </p:sp>
      <p:sp>
        <p:nvSpPr>
          <p:cNvPr id="36" name="Text 34"/>
          <p:cNvSpPr txBox="1"/>
          <p:nvPr/>
        </p:nvSpPr>
        <p:spPr>
          <a:xfrm>
            <a:off x="9198864" y="4846320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Doubts &amp; exam tips</a:t>
            </a:r>
            <a:endParaRPr lang="en-US" sz="1800" dirty="0"/>
          </a:p>
        </p:txBody>
      </p:sp>
      <p:sp>
        <p:nvSpPr>
          <p:cNvPr id="37" name="Text 35"/>
          <p:cNvSpPr txBox="1"/>
          <p:nvPr/>
        </p:nvSpPr>
        <p:spPr>
          <a:xfrm>
            <a:off x="9198864" y="5257800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Misconceptions and technique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Physical quantities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Magnitude, unit and reasonable estimates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OUTCOMES 1.1.1 – 1.1.2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1.1.1 · MAGNITUDE AND UNIT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physical quantity = number × unit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11091672" cy="2103120"/>
          </a:xfrm>
          <a:prstGeom prst="roundRect">
            <a:avLst>
              <a:gd name="adj" fmla="val 5217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1188720" y="1783080"/>
            <a:ext cx="10972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600" b="1" i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endParaRPr lang="en-US" sz="6600" dirty="0"/>
          </a:p>
        </p:txBody>
      </p:sp>
      <p:sp>
        <p:nvSpPr>
          <p:cNvPr id="8" name="Text 6"/>
          <p:cNvSpPr txBox="1"/>
          <p:nvPr/>
        </p:nvSpPr>
        <p:spPr>
          <a:xfrm>
            <a:off x="2286000" y="1783080"/>
            <a:ext cx="822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000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</a:t>
            </a:r>
            <a:endParaRPr lang="en-US" sz="6000" dirty="0"/>
          </a:p>
        </p:txBody>
      </p:sp>
      <p:sp>
        <p:nvSpPr>
          <p:cNvPr id="9" name="Shape 7"/>
          <p:cNvSpPr/>
          <p:nvPr/>
        </p:nvSpPr>
        <p:spPr>
          <a:xfrm>
            <a:off x="3200400" y="1828800"/>
            <a:ext cx="2651760" cy="1097280"/>
          </a:xfrm>
          <a:prstGeom prst="roundRect">
            <a:avLst>
              <a:gd name="adj" fmla="val 12500"/>
            </a:avLst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3200400" y="1828800"/>
            <a:ext cx="2651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3.2</a:t>
            </a:r>
            <a:endParaRPr lang="en-US" sz="5400" dirty="0"/>
          </a:p>
        </p:txBody>
      </p:sp>
      <p:sp>
        <p:nvSpPr>
          <p:cNvPr id="11" name="Text 9"/>
          <p:cNvSpPr txBox="1"/>
          <p:nvPr/>
        </p:nvSpPr>
        <p:spPr>
          <a:xfrm>
            <a:off x="5943600" y="1783080"/>
            <a:ext cx="731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0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×</a:t>
            </a:r>
            <a:endParaRPr lang="en-US" sz="5000" dirty="0"/>
          </a:p>
        </p:txBody>
      </p:sp>
      <p:sp>
        <p:nvSpPr>
          <p:cNvPr id="12" name="Shape 10"/>
          <p:cNvSpPr/>
          <p:nvPr/>
        </p:nvSpPr>
        <p:spPr>
          <a:xfrm>
            <a:off x="6766560" y="1828800"/>
            <a:ext cx="2103120" cy="1097280"/>
          </a:xfrm>
          <a:prstGeom prst="roundRect">
            <a:avLst>
              <a:gd name="adj" fmla="val 12500"/>
            </a:avLst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766560" y="1828800"/>
            <a:ext cx="21031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endParaRPr lang="en-US" sz="5400" dirty="0"/>
          </a:p>
        </p:txBody>
      </p:sp>
      <p:sp>
        <p:nvSpPr>
          <p:cNvPr id="14" name="Text 12"/>
          <p:cNvSpPr txBox="1"/>
          <p:nvPr/>
        </p:nvSpPr>
        <p:spPr>
          <a:xfrm>
            <a:off x="3200400" y="301752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numerical magnitude</a:t>
            </a:r>
            <a:endParaRPr lang="en-US" sz="1550" dirty="0"/>
          </a:p>
        </p:txBody>
      </p:sp>
      <p:sp>
        <p:nvSpPr>
          <p:cNvPr id="15" name="Text 13"/>
          <p:cNvSpPr txBox="1"/>
          <p:nvPr/>
        </p:nvSpPr>
        <p:spPr>
          <a:xfrm>
            <a:off x="6766560" y="301752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D98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</a:t>
            </a:r>
            <a:endParaRPr lang="en-US" sz="1550" dirty="0"/>
          </a:p>
        </p:txBody>
      </p:sp>
      <p:sp>
        <p:nvSpPr>
          <p:cNvPr id="16" name="Text 14"/>
          <p:cNvSpPr txBox="1"/>
          <p:nvPr/>
        </p:nvSpPr>
        <p:spPr>
          <a:xfrm>
            <a:off x="822960" y="301752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symbol (italic)</a:t>
            </a:r>
            <a:endParaRPr lang="en-US" sz="1550" dirty="0"/>
          </a:p>
        </p:txBody>
      </p:sp>
      <p:sp>
        <p:nvSpPr>
          <p:cNvPr id="17" name="Text 15"/>
          <p:cNvSpPr txBox="1"/>
          <p:nvPr/>
        </p:nvSpPr>
        <p:spPr>
          <a:xfrm>
            <a:off x="9144000" y="1828800"/>
            <a:ext cx="2331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i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“3.2” alone means nothing — 3.2 m, 3.2 km and 3.2 mm are very different lengths.</a:t>
            </a:r>
            <a:endParaRPr lang="en-US" sz="1550" dirty="0"/>
          </a:p>
        </p:txBody>
      </p:sp>
      <p:sp>
        <p:nvSpPr>
          <p:cNvPr id="18" name="Shape 16"/>
          <p:cNvSpPr/>
          <p:nvPr/>
        </p:nvSpPr>
        <p:spPr>
          <a:xfrm>
            <a:off x="548640" y="3977640"/>
            <a:ext cx="3566160" cy="2103120"/>
          </a:xfrm>
          <a:prstGeom prst="roundRect">
            <a:avLst>
              <a:gd name="adj" fmla="val 5217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777240" y="411480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Quantity symbols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777240" y="4572000"/>
            <a:ext cx="3154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written in italics: m, v, F, I, T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4297680" y="3977640"/>
            <a:ext cx="3566160" cy="2103120"/>
          </a:xfrm>
          <a:prstGeom prst="roundRect">
            <a:avLst>
              <a:gd name="adj" fmla="val 5217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 txBox="1"/>
          <p:nvPr/>
        </p:nvSpPr>
        <p:spPr>
          <a:xfrm>
            <a:off x="4526280" y="411480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Unit symbols</a:t>
            </a:r>
            <a:endParaRPr lang="en-US" sz="1800" dirty="0"/>
          </a:p>
        </p:txBody>
      </p:sp>
      <p:sp>
        <p:nvSpPr>
          <p:cNvPr id="23" name="Text 21"/>
          <p:cNvSpPr txBox="1"/>
          <p:nvPr/>
        </p:nvSpPr>
        <p:spPr>
          <a:xfrm>
            <a:off x="4526280" y="4572000"/>
            <a:ext cx="3154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upright, no plural, no full stops: 5 kg, not 5 kgs.</a:t>
            </a:r>
            <a:endParaRPr lang="en-US" sz="1700" dirty="0"/>
          </a:p>
        </p:txBody>
      </p:sp>
      <p:sp>
        <p:nvSpPr>
          <p:cNvPr id="24" name="Shape 22"/>
          <p:cNvSpPr/>
          <p:nvPr/>
        </p:nvSpPr>
        <p:spPr>
          <a:xfrm>
            <a:off x="8046720" y="3977640"/>
            <a:ext cx="3566160" cy="2103120"/>
          </a:xfrm>
          <a:prstGeom prst="roundRect">
            <a:avLst>
              <a:gd name="adj" fmla="val 5217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 txBox="1"/>
          <p:nvPr/>
        </p:nvSpPr>
        <p:spPr>
          <a:xfrm>
            <a:off x="8275320" y="411480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Table &amp; graph labels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8275320" y="4572000"/>
            <a:ext cx="3154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quantity / unit, e.g. I / mA, t / s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1.1.2 · ORDERS OF MAGNITUDE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Reasonable estimates you should know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2651760" cy="1024128"/>
          </a:xfrm>
          <a:prstGeom prst="roundRect">
            <a:avLst>
              <a:gd name="adj" fmla="val 1071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31520" y="1645920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70 kg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21396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 of an adult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3364992" y="1554480"/>
            <a:ext cx="2651760" cy="1024128"/>
          </a:xfrm>
          <a:prstGeom prst="roundRect">
            <a:avLst>
              <a:gd name="adj" fmla="val 10714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3547872" y="1645920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0.1 kg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3547872" y="21396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 of an apple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6181344" y="1554480"/>
            <a:ext cx="2651760" cy="1024128"/>
          </a:xfrm>
          <a:prstGeom prst="roundRect">
            <a:avLst>
              <a:gd name="adj" fmla="val 10714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64224" y="1645920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 m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6364224" y="21396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height of a door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8997696" y="1554480"/>
            <a:ext cx="2651760" cy="1024128"/>
          </a:xfrm>
          <a:prstGeom prst="roundRect">
            <a:avLst>
              <a:gd name="adj" fmla="val 10714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9180576" y="1645920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1.5 m s⁻¹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9180576" y="21396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walking speed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548640" y="2734056"/>
            <a:ext cx="2651760" cy="1024128"/>
          </a:xfrm>
          <a:prstGeom prst="roundRect">
            <a:avLst>
              <a:gd name="adj" fmla="val 10714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731520" y="2825496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300 m s⁻¹</a:t>
            </a:r>
            <a:endParaRPr lang="en-US" sz="2200" dirty="0"/>
          </a:p>
        </p:txBody>
      </p:sp>
      <p:sp>
        <p:nvSpPr>
          <p:cNvPr id="20" name="Text 18"/>
          <p:cNvSpPr txBox="1"/>
          <p:nvPr/>
        </p:nvSpPr>
        <p:spPr>
          <a:xfrm>
            <a:off x="731520" y="3319272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speed of sound in air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3364992" y="2734056"/>
            <a:ext cx="2651760" cy="1024128"/>
          </a:xfrm>
          <a:prstGeom prst="roundRect">
            <a:avLst>
              <a:gd name="adj" fmla="val 10714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 txBox="1"/>
          <p:nvPr/>
        </p:nvSpPr>
        <p:spPr>
          <a:xfrm>
            <a:off x="3547872" y="2825496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10⁵ Pa</a:t>
            </a:r>
            <a:endParaRPr lang="en-US" sz="2200" dirty="0"/>
          </a:p>
        </p:txBody>
      </p:sp>
      <p:sp>
        <p:nvSpPr>
          <p:cNvPr id="23" name="Text 21"/>
          <p:cNvSpPr txBox="1"/>
          <p:nvPr/>
        </p:nvSpPr>
        <p:spPr>
          <a:xfrm>
            <a:off x="3547872" y="3319272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atmospheric pressure</a:t>
            </a:r>
            <a:endParaRPr lang="en-US" sz="1500" dirty="0"/>
          </a:p>
        </p:txBody>
      </p:sp>
      <p:sp>
        <p:nvSpPr>
          <p:cNvPr id="24" name="Shape 22"/>
          <p:cNvSpPr/>
          <p:nvPr/>
        </p:nvSpPr>
        <p:spPr>
          <a:xfrm>
            <a:off x="6181344" y="2734056"/>
            <a:ext cx="2651760" cy="1024128"/>
          </a:xfrm>
          <a:prstGeom prst="roundRect">
            <a:avLst>
              <a:gd name="adj" fmla="val 10714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 txBox="1"/>
          <p:nvPr/>
        </p:nvSpPr>
        <p:spPr>
          <a:xfrm>
            <a:off x="6364224" y="2825496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10⁻²⁷ kg</a:t>
            </a:r>
            <a:endParaRPr lang="en-US" sz="2200" dirty="0"/>
          </a:p>
        </p:txBody>
      </p:sp>
      <p:sp>
        <p:nvSpPr>
          <p:cNvPr id="26" name="Text 24"/>
          <p:cNvSpPr txBox="1"/>
          <p:nvPr/>
        </p:nvSpPr>
        <p:spPr>
          <a:xfrm>
            <a:off x="6364224" y="3319272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 of a hydrogen atom</a:t>
            </a:r>
            <a:endParaRPr lang="en-US" sz="1500" dirty="0"/>
          </a:p>
        </p:txBody>
      </p:sp>
      <p:sp>
        <p:nvSpPr>
          <p:cNvPr id="27" name="Shape 25"/>
          <p:cNvSpPr/>
          <p:nvPr/>
        </p:nvSpPr>
        <p:spPr>
          <a:xfrm>
            <a:off x="8997696" y="2734056"/>
            <a:ext cx="2651760" cy="1024128"/>
          </a:xfrm>
          <a:prstGeom prst="roundRect">
            <a:avLst>
              <a:gd name="adj" fmla="val 1071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 txBox="1"/>
          <p:nvPr/>
        </p:nvSpPr>
        <p:spPr>
          <a:xfrm>
            <a:off x="9180576" y="2825496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60 W</a:t>
            </a:r>
            <a:endParaRPr lang="en-US" sz="2200" dirty="0"/>
          </a:p>
        </p:txBody>
      </p:sp>
      <p:sp>
        <p:nvSpPr>
          <p:cNvPr id="29" name="Text 27"/>
          <p:cNvSpPr txBox="1"/>
          <p:nvPr/>
        </p:nvSpPr>
        <p:spPr>
          <a:xfrm>
            <a:off x="9180576" y="3319272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 of a light bulb</a:t>
            </a:r>
            <a:endParaRPr lang="en-US" sz="1500" dirty="0"/>
          </a:p>
        </p:txBody>
      </p:sp>
      <p:sp>
        <p:nvSpPr>
          <p:cNvPr id="30" name="Shape 28"/>
          <p:cNvSpPr/>
          <p:nvPr/>
        </p:nvSpPr>
        <p:spPr>
          <a:xfrm>
            <a:off x="548640" y="3913632"/>
            <a:ext cx="2651760" cy="1024128"/>
          </a:xfrm>
          <a:prstGeom prst="roundRect">
            <a:avLst>
              <a:gd name="adj" fmla="val 10714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 txBox="1"/>
          <p:nvPr/>
        </p:nvSpPr>
        <p:spPr>
          <a:xfrm>
            <a:off x="731520" y="4005072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1000 kg</a:t>
            </a:r>
            <a:endParaRPr lang="en-US" sz="2200" dirty="0"/>
          </a:p>
        </p:txBody>
      </p:sp>
      <p:sp>
        <p:nvSpPr>
          <p:cNvPr id="32" name="Text 30"/>
          <p:cNvSpPr txBox="1"/>
          <p:nvPr/>
        </p:nvSpPr>
        <p:spPr>
          <a:xfrm>
            <a:off x="731520" y="44988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 of a car</a:t>
            </a:r>
            <a:endParaRPr lang="en-US" sz="1500" dirty="0"/>
          </a:p>
        </p:txBody>
      </p:sp>
      <p:sp>
        <p:nvSpPr>
          <p:cNvPr id="33" name="Shape 31"/>
          <p:cNvSpPr/>
          <p:nvPr/>
        </p:nvSpPr>
        <p:spPr>
          <a:xfrm>
            <a:off x="3364992" y="3913632"/>
            <a:ext cx="2651760" cy="1024128"/>
          </a:xfrm>
          <a:prstGeom prst="roundRect">
            <a:avLst>
              <a:gd name="adj" fmla="val 10714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 txBox="1"/>
          <p:nvPr/>
        </p:nvSpPr>
        <p:spPr>
          <a:xfrm>
            <a:off x="3547872" y="4005072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10⁻¹⁰ m</a:t>
            </a:r>
            <a:endParaRPr lang="en-US" sz="2200" dirty="0"/>
          </a:p>
        </p:txBody>
      </p:sp>
      <p:sp>
        <p:nvSpPr>
          <p:cNvPr id="35" name="Text 33"/>
          <p:cNvSpPr txBox="1"/>
          <p:nvPr/>
        </p:nvSpPr>
        <p:spPr>
          <a:xfrm>
            <a:off x="3547872" y="44988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diameter of an atom</a:t>
            </a:r>
            <a:endParaRPr lang="en-US" sz="1500" dirty="0"/>
          </a:p>
        </p:txBody>
      </p:sp>
      <p:sp>
        <p:nvSpPr>
          <p:cNvPr id="36" name="Shape 34"/>
          <p:cNvSpPr/>
          <p:nvPr/>
        </p:nvSpPr>
        <p:spPr>
          <a:xfrm>
            <a:off x="6181344" y="3913632"/>
            <a:ext cx="2651760" cy="1024128"/>
          </a:xfrm>
          <a:prstGeom prst="roundRect">
            <a:avLst>
              <a:gd name="adj" fmla="val 1071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35"/>
          <p:cNvSpPr txBox="1"/>
          <p:nvPr/>
        </p:nvSpPr>
        <p:spPr>
          <a:xfrm>
            <a:off x="6364224" y="4005072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1.5 × 10¹¹ m</a:t>
            </a:r>
            <a:endParaRPr lang="en-US" sz="2200" dirty="0"/>
          </a:p>
        </p:txBody>
      </p:sp>
      <p:sp>
        <p:nvSpPr>
          <p:cNvPr id="38" name="Text 36"/>
          <p:cNvSpPr txBox="1"/>
          <p:nvPr/>
        </p:nvSpPr>
        <p:spPr>
          <a:xfrm>
            <a:off x="6364224" y="44988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Earth–Sun distance</a:t>
            </a:r>
            <a:endParaRPr lang="en-US" sz="1500" dirty="0"/>
          </a:p>
        </p:txBody>
      </p:sp>
      <p:sp>
        <p:nvSpPr>
          <p:cNvPr id="39" name="Shape 37"/>
          <p:cNvSpPr/>
          <p:nvPr/>
        </p:nvSpPr>
        <p:spPr>
          <a:xfrm>
            <a:off x="8997696" y="3913632"/>
            <a:ext cx="2651760" cy="1024128"/>
          </a:xfrm>
          <a:prstGeom prst="roundRect">
            <a:avLst>
              <a:gd name="adj" fmla="val 10714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38"/>
          <p:cNvSpPr txBox="1"/>
          <p:nvPr/>
        </p:nvSpPr>
        <p:spPr>
          <a:xfrm>
            <a:off x="9180576" y="4005072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 × 10⁷ s</a:t>
            </a:r>
            <a:endParaRPr lang="en-US" sz="2200" dirty="0"/>
          </a:p>
        </p:txBody>
      </p:sp>
      <p:sp>
        <p:nvSpPr>
          <p:cNvPr id="41" name="Text 39"/>
          <p:cNvSpPr txBox="1"/>
          <p:nvPr/>
        </p:nvSpPr>
        <p:spPr>
          <a:xfrm>
            <a:off x="9180576" y="44988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seconds in a year</a:t>
            </a:r>
            <a:endParaRPr lang="en-US" sz="1500" dirty="0"/>
          </a:p>
        </p:txBody>
      </p:sp>
      <p:sp>
        <p:nvSpPr>
          <p:cNvPr id="42" name="Shape 40"/>
          <p:cNvSpPr/>
          <p:nvPr/>
        </p:nvSpPr>
        <p:spPr>
          <a:xfrm>
            <a:off x="548640" y="5166360"/>
            <a:ext cx="11091672" cy="914400"/>
          </a:xfrm>
          <a:prstGeom prst="roundRect">
            <a:avLst>
              <a:gd name="adj" fmla="val 12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Text 41"/>
          <p:cNvSpPr txBox="1"/>
          <p:nvPr/>
        </p:nvSpPr>
        <p:spPr>
          <a:xfrm>
            <a:off x="822960" y="5303520"/>
            <a:ext cx="10607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Estimate the kinetic energy of a sprinter:  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Eₖ = ½mv² ≈ ½ × 70 × 10² ≈ 3500 J, so about 10³ – 10⁴ J. Keep 1 s.f. and check the power of ten.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1.1.2 · MAKING AN ESTIMATE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estimate · Climbing the stairs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6629400" y="1554480"/>
            <a:ext cx="5010912" cy="1005840"/>
          </a:xfrm>
          <a:prstGeom prst="roundRect">
            <a:avLst>
              <a:gd name="adj" fmla="val 10909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6858000" y="1673352"/>
            <a:ext cx="4572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Estimate the energy an adult needs to climb a flight of stairs.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6629400" y="278892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6629400" y="27889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50" dirty="0"/>
          </a:p>
        </p:txBody>
      </p:sp>
      <p:sp>
        <p:nvSpPr>
          <p:cNvPr id="11" name="Text 8"/>
          <p:cNvSpPr txBox="1"/>
          <p:nvPr/>
        </p:nvSpPr>
        <p:spPr>
          <a:xfrm>
            <a:off x="7178040" y="2770632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 of an adult ≈ 70 kg</a:t>
            </a:r>
            <a:endParaRPr lang="en-US" sz="1700" dirty="0"/>
          </a:p>
        </p:txBody>
      </p:sp>
      <p:sp>
        <p:nvSpPr>
          <p:cNvPr id="12" name="Shape 9"/>
          <p:cNvSpPr/>
          <p:nvPr/>
        </p:nvSpPr>
        <p:spPr>
          <a:xfrm>
            <a:off x="6629400" y="352044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 txBox="1"/>
          <p:nvPr/>
        </p:nvSpPr>
        <p:spPr>
          <a:xfrm>
            <a:off x="6629400" y="35204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50" dirty="0"/>
          </a:p>
        </p:txBody>
      </p:sp>
      <p:sp>
        <p:nvSpPr>
          <p:cNvPr id="14" name="Text 11"/>
          <p:cNvSpPr txBox="1"/>
          <p:nvPr/>
        </p:nvSpPr>
        <p:spPr>
          <a:xfrm>
            <a:off x="7178040" y="3502152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Height of one flight ≈ 3 m</a:t>
            </a:r>
            <a:endParaRPr lang="en-US" sz="1700" dirty="0"/>
          </a:p>
        </p:txBody>
      </p:sp>
      <p:sp>
        <p:nvSpPr>
          <p:cNvPr id="15" name="Shape 12"/>
          <p:cNvSpPr/>
          <p:nvPr/>
        </p:nvSpPr>
        <p:spPr>
          <a:xfrm>
            <a:off x="6629400" y="425196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 txBox="1"/>
          <p:nvPr/>
        </p:nvSpPr>
        <p:spPr>
          <a:xfrm>
            <a:off x="6629400" y="42519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50" dirty="0"/>
          </a:p>
        </p:txBody>
      </p:sp>
      <p:sp>
        <p:nvSpPr>
          <p:cNvPr id="17" name="Text 14"/>
          <p:cNvSpPr txBox="1"/>
          <p:nvPr/>
        </p:nvSpPr>
        <p:spPr>
          <a:xfrm>
            <a:off x="7178040" y="4233672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 gained = mgh ≈ 70 × 10 × 3</a:t>
            </a:r>
            <a:endParaRPr lang="en-US" sz="1700" dirty="0"/>
          </a:p>
        </p:txBody>
      </p:sp>
      <p:sp>
        <p:nvSpPr>
          <p:cNvPr id="18" name="Shape 15"/>
          <p:cNvSpPr/>
          <p:nvPr/>
        </p:nvSpPr>
        <p:spPr>
          <a:xfrm>
            <a:off x="6629400" y="498348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 txBox="1"/>
          <p:nvPr/>
        </p:nvSpPr>
        <p:spPr>
          <a:xfrm>
            <a:off x="6629400" y="49834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50" dirty="0"/>
          </a:p>
        </p:txBody>
      </p:sp>
      <p:sp>
        <p:nvSpPr>
          <p:cNvPr id="20" name="Text 17"/>
          <p:cNvSpPr txBox="1"/>
          <p:nvPr/>
        </p:nvSpPr>
        <p:spPr>
          <a:xfrm>
            <a:off x="7178040" y="4965192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≈ 2100 J, i.e. about 2 × 10³ J</a:t>
            </a:r>
            <a:endParaRPr lang="en-US" sz="1700" dirty="0"/>
          </a:p>
        </p:txBody>
      </p:sp>
      <p:sp>
        <p:nvSpPr>
          <p:cNvPr id="21" name="Shape 18"/>
          <p:cNvSpPr/>
          <p:nvPr/>
        </p:nvSpPr>
        <p:spPr>
          <a:xfrm>
            <a:off x="548640" y="5532120"/>
            <a:ext cx="11091672" cy="566928"/>
          </a:xfrm>
          <a:prstGeom prst="roundRect">
            <a:avLst>
              <a:gd name="adj" fmla="val 19355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 txBox="1"/>
          <p:nvPr/>
        </p:nvSpPr>
        <p:spPr>
          <a:xfrm>
            <a:off x="822960" y="5596128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 tip: 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schemes accept a range for estimates; g ≈ 10 m s⁻² is fine. Many values (c, e, mₑ) are on the data sheet — check there first.</a:t>
            </a:r>
            <a:endParaRPr lang="en-US" sz="1500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D372B1F1-9ECB-B3A4-F4F1-7F299124FC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515" y="1853989"/>
            <a:ext cx="5804370" cy="328148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 units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quantities, derived units and homogeneity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OUTCOMES 1.2.1 – 1.2.3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1.2.1 · RECALL THE FIVE BASE UNITS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SI base quantities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914400" y="1645920"/>
            <a:ext cx="1463040" cy="1463040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914400" y="1645920"/>
            <a:ext cx="1463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kg</a:t>
            </a:r>
            <a:endParaRPr lang="en-US" sz="40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324612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</a:t>
            </a:r>
            <a:endParaRPr lang="en-US" sz="19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361188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kilogram</a:t>
            </a:r>
            <a:endParaRPr lang="en-US" sz="1550" dirty="0"/>
          </a:p>
        </p:txBody>
      </p:sp>
      <p:sp>
        <p:nvSpPr>
          <p:cNvPr id="10" name="Shape 8"/>
          <p:cNvSpPr/>
          <p:nvPr/>
        </p:nvSpPr>
        <p:spPr>
          <a:xfrm>
            <a:off x="3154680" y="1645920"/>
            <a:ext cx="1463040" cy="1463040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3154680" y="1645920"/>
            <a:ext cx="1463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endParaRPr lang="en-US" sz="4000" dirty="0"/>
          </a:p>
        </p:txBody>
      </p:sp>
      <p:sp>
        <p:nvSpPr>
          <p:cNvPr id="12" name="Text 10"/>
          <p:cNvSpPr txBox="1"/>
          <p:nvPr/>
        </p:nvSpPr>
        <p:spPr>
          <a:xfrm>
            <a:off x="2880360" y="324612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length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2880360" y="361188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metre</a:t>
            </a:r>
            <a:endParaRPr lang="en-US" sz="1550" dirty="0"/>
          </a:p>
        </p:txBody>
      </p:sp>
      <p:sp>
        <p:nvSpPr>
          <p:cNvPr id="14" name="Shape 12"/>
          <p:cNvSpPr/>
          <p:nvPr/>
        </p:nvSpPr>
        <p:spPr>
          <a:xfrm>
            <a:off x="5394960" y="1645920"/>
            <a:ext cx="1463040" cy="1463040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5394960" y="1645920"/>
            <a:ext cx="1463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endParaRPr lang="en-US" sz="4000" dirty="0"/>
          </a:p>
        </p:txBody>
      </p:sp>
      <p:sp>
        <p:nvSpPr>
          <p:cNvPr id="16" name="Text 14"/>
          <p:cNvSpPr txBox="1"/>
          <p:nvPr/>
        </p:nvSpPr>
        <p:spPr>
          <a:xfrm>
            <a:off x="5120640" y="324612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</a:t>
            </a:r>
            <a:endParaRPr lang="en-US" sz="1900" dirty="0"/>
          </a:p>
        </p:txBody>
      </p:sp>
      <p:sp>
        <p:nvSpPr>
          <p:cNvPr id="17" name="Text 15"/>
          <p:cNvSpPr txBox="1"/>
          <p:nvPr/>
        </p:nvSpPr>
        <p:spPr>
          <a:xfrm>
            <a:off x="5120640" y="361188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second</a:t>
            </a:r>
            <a:endParaRPr lang="en-US" sz="1550" dirty="0"/>
          </a:p>
        </p:txBody>
      </p:sp>
      <p:sp>
        <p:nvSpPr>
          <p:cNvPr id="18" name="Shape 16"/>
          <p:cNvSpPr/>
          <p:nvPr/>
        </p:nvSpPr>
        <p:spPr>
          <a:xfrm>
            <a:off x="7635240" y="1645920"/>
            <a:ext cx="1463040" cy="1463040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7635240" y="1645920"/>
            <a:ext cx="1463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4000" dirty="0"/>
          </a:p>
        </p:txBody>
      </p:sp>
      <p:sp>
        <p:nvSpPr>
          <p:cNvPr id="20" name="Text 18"/>
          <p:cNvSpPr txBox="1"/>
          <p:nvPr/>
        </p:nvSpPr>
        <p:spPr>
          <a:xfrm>
            <a:off x="7360920" y="324612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</a:t>
            </a:r>
            <a:endParaRPr lang="en-US" sz="1900" dirty="0"/>
          </a:p>
        </p:txBody>
      </p:sp>
      <p:sp>
        <p:nvSpPr>
          <p:cNvPr id="21" name="Text 19"/>
          <p:cNvSpPr txBox="1"/>
          <p:nvPr/>
        </p:nvSpPr>
        <p:spPr>
          <a:xfrm>
            <a:off x="7360920" y="361188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ampere</a:t>
            </a:r>
            <a:endParaRPr lang="en-US" sz="1550" dirty="0"/>
          </a:p>
        </p:txBody>
      </p:sp>
      <p:sp>
        <p:nvSpPr>
          <p:cNvPr id="22" name="Shape 20"/>
          <p:cNvSpPr/>
          <p:nvPr/>
        </p:nvSpPr>
        <p:spPr>
          <a:xfrm>
            <a:off x="9875520" y="1645920"/>
            <a:ext cx="1463040" cy="1463040"/>
          </a:xfrm>
          <a:prstGeom prst="ellipse">
            <a:avLst/>
          </a:prstGeom>
          <a:solidFill>
            <a:srgbClr val="6A4DE0"/>
          </a:solidFill>
          <a:ln w="12700">
            <a:solidFill>
              <a:srgbClr val="6A4DE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9875520" y="1645920"/>
            <a:ext cx="1463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endParaRPr lang="en-US" sz="4000" dirty="0"/>
          </a:p>
        </p:txBody>
      </p:sp>
      <p:sp>
        <p:nvSpPr>
          <p:cNvPr id="24" name="Text 22"/>
          <p:cNvSpPr txBox="1"/>
          <p:nvPr/>
        </p:nvSpPr>
        <p:spPr>
          <a:xfrm>
            <a:off x="9601200" y="324612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temperature</a:t>
            </a:r>
            <a:endParaRPr lang="en-US" sz="1900" dirty="0"/>
          </a:p>
        </p:txBody>
      </p:sp>
      <p:sp>
        <p:nvSpPr>
          <p:cNvPr id="25" name="Text 23"/>
          <p:cNvSpPr txBox="1"/>
          <p:nvPr/>
        </p:nvSpPr>
        <p:spPr>
          <a:xfrm>
            <a:off x="9601200" y="361188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kelvin</a:t>
            </a:r>
            <a:endParaRPr lang="en-US" sz="1550" dirty="0"/>
          </a:p>
        </p:txBody>
      </p:sp>
      <p:sp>
        <p:nvSpPr>
          <p:cNvPr id="26" name="Shape 24"/>
          <p:cNvSpPr/>
          <p:nvPr/>
        </p:nvSpPr>
        <p:spPr>
          <a:xfrm>
            <a:off x="548640" y="4251960"/>
            <a:ext cx="5486400" cy="1828800"/>
          </a:xfrm>
          <a:prstGeom prst="roundRect">
            <a:avLst>
              <a:gd name="adj" fmla="val 6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 txBox="1"/>
          <p:nvPr/>
        </p:nvSpPr>
        <p:spPr>
          <a:xfrm>
            <a:off x="822960" y="438912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Also a base quantity</a:t>
            </a:r>
            <a:endParaRPr lang="en-US" sz="1800" dirty="0"/>
          </a:p>
        </p:txBody>
      </p:sp>
      <p:sp>
        <p:nvSpPr>
          <p:cNvPr id="28" name="Text 26"/>
          <p:cNvSpPr txBox="1"/>
          <p:nvPr/>
        </p:nvSpPr>
        <p:spPr>
          <a:xfrm>
            <a:off x="822960" y="4846320"/>
            <a:ext cx="4937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Amount of substance, unit mol — used later in Topic 15 (ideal gases).</a:t>
            </a:r>
            <a:endParaRPr lang="en-US" sz="1700" dirty="0"/>
          </a:p>
        </p:txBody>
      </p:sp>
      <p:sp>
        <p:nvSpPr>
          <p:cNvPr id="29" name="Shape 27"/>
          <p:cNvSpPr/>
          <p:nvPr/>
        </p:nvSpPr>
        <p:spPr>
          <a:xfrm>
            <a:off x="6263640" y="4251960"/>
            <a:ext cx="5376672" cy="1828800"/>
          </a:xfrm>
          <a:prstGeom prst="roundRect">
            <a:avLst>
              <a:gd name="adj" fmla="val 6000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 txBox="1"/>
          <p:nvPr/>
        </p:nvSpPr>
        <p:spPr>
          <a:xfrm>
            <a:off x="6537960" y="438912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Common mistake</a:t>
            </a:r>
            <a:endParaRPr lang="en-US" sz="1800" dirty="0"/>
          </a:p>
        </p:txBody>
      </p:sp>
      <p:sp>
        <p:nvSpPr>
          <p:cNvPr id="31" name="Text 29"/>
          <p:cNvSpPr txBox="1"/>
          <p:nvPr/>
        </p:nvSpPr>
        <p:spPr>
          <a:xfrm>
            <a:off x="6537960" y="4846320"/>
            <a:ext cx="4937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Newton, joule, volt, coulomb and ohm are NOT base units — they are derived. Charge is derived from current: 1 C = 1 A s.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1.2.2 · BUILD UNITS FROM DEFINING EQUATIONS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Derived units in SI base units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6949440" cy="4297680"/>
        </p:xfrm>
        <a:graphic>
          <a:graphicData uri="http://schemas.openxmlformats.org/drawingml/2006/table">
            <a:tbl>
              <a:tblPr/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Quantity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Defining equation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 base units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velocity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i="1" dirty="0">
                          <a:solidFill>
                            <a:srgbClr val="1E2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v = s / t</a:t>
                      </a:r>
                      <a:endParaRPr lang="en-US" sz="15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1591B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 s⁻¹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acceleration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i="1" dirty="0">
                          <a:solidFill>
                            <a:srgbClr val="1E2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a = Δv / t</a:t>
                      </a:r>
                      <a:endParaRPr lang="en-US" sz="15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1591B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 s⁻²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force (N)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i="1" dirty="0">
                          <a:solidFill>
                            <a:srgbClr val="1E2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F = ma</a:t>
                      </a:r>
                      <a:endParaRPr lang="en-US" sz="15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1591B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kg m s⁻²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energy / work (J)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i="1" dirty="0">
                          <a:solidFill>
                            <a:srgbClr val="1E2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W = Fs</a:t>
                      </a:r>
                      <a:endParaRPr lang="en-US" sz="15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1591B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kg m² s⁻²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power (W)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i="1" dirty="0">
                          <a:solidFill>
                            <a:srgbClr val="1E2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P = W / t</a:t>
                      </a:r>
                      <a:endParaRPr lang="en-US" sz="15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1591B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kg m² s⁻³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pressure (Pa)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i="1" dirty="0">
                          <a:solidFill>
                            <a:srgbClr val="1E2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p = F / A</a:t>
                      </a:r>
                      <a:endParaRPr lang="en-US" sz="15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1591B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kg m⁻¹ s⁻²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charge (C)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i="1" dirty="0">
                          <a:solidFill>
                            <a:srgbClr val="1E2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Q = It</a:t>
                      </a:r>
                      <a:endParaRPr lang="en-US" sz="15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1591B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p.d. (V)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i="1" dirty="0">
                          <a:solidFill>
                            <a:srgbClr val="1E2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V = W / Q</a:t>
                      </a:r>
                      <a:endParaRPr lang="en-US" sz="15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1591B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kg m² s⁻³ A⁻¹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resistance (Ω)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i="1" dirty="0">
                          <a:solidFill>
                            <a:srgbClr val="1E2A4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R = V / I</a:t>
                      </a:r>
                      <a:endParaRPr lang="en-US" sz="15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1591B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kg m² s⁻³ A⁻²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7772400" y="1554480"/>
            <a:ext cx="3867912" cy="4526280"/>
          </a:xfrm>
          <a:prstGeom prst="roundRect">
            <a:avLst>
              <a:gd name="adj" fmla="val 2837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8046720" y="173736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8046720" y="219456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Express the volt in SI base units.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8046720" y="2788920"/>
            <a:ext cx="384048" cy="384048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8046720" y="27889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50" dirty="0"/>
          </a:p>
        </p:txBody>
      </p:sp>
      <p:sp>
        <p:nvSpPr>
          <p:cNvPr id="12" name="Text 9"/>
          <p:cNvSpPr txBox="1"/>
          <p:nvPr/>
        </p:nvSpPr>
        <p:spPr>
          <a:xfrm>
            <a:off x="8595360" y="2770632"/>
            <a:ext cx="292608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W / Q</a:t>
            </a:r>
            <a:endParaRPr lang="en-US" sz="1700" dirty="0"/>
          </a:p>
        </p:txBody>
      </p:sp>
      <p:sp>
        <p:nvSpPr>
          <p:cNvPr id="13" name="Shape 10"/>
          <p:cNvSpPr/>
          <p:nvPr/>
        </p:nvSpPr>
        <p:spPr>
          <a:xfrm>
            <a:off x="8046720" y="3538728"/>
            <a:ext cx="384048" cy="384048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8046720" y="353872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50" dirty="0"/>
          </a:p>
        </p:txBody>
      </p:sp>
      <p:sp>
        <p:nvSpPr>
          <p:cNvPr id="6" name="Text 12"/>
          <p:cNvSpPr txBox="1"/>
          <p:nvPr/>
        </p:nvSpPr>
        <p:spPr>
          <a:xfrm>
            <a:off x="8595360" y="3520440"/>
            <a:ext cx="292608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W: kg m² s⁻²;  Q: A s</a:t>
            </a:r>
            <a:endParaRPr lang="en-US" sz="1700" dirty="0"/>
          </a:p>
        </p:txBody>
      </p:sp>
      <p:sp>
        <p:nvSpPr>
          <p:cNvPr id="16" name="Shape 13"/>
          <p:cNvSpPr/>
          <p:nvPr/>
        </p:nvSpPr>
        <p:spPr>
          <a:xfrm>
            <a:off x="8046720" y="4288536"/>
            <a:ext cx="384048" cy="384048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 txBox="1"/>
          <p:nvPr/>
        </p:nvSpPr>
        <p:spPr>
          <a:xfrm>
            <a:off x="8046720" y="42885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50" dirty="0"/>
          </a:p>
        </p:txBody>
      </p:sp>
      <p:sp>
        <p:nvSpPr>
          <p:cNvPr id="18" name="Text 15"/>
          <p:cNvSpPr txBox="1"/>
          <p:nvPr/>
        </p:nvSpPr>
        <p:spPr>
          <a:xfrm>
            <a:off x="8595360" y="4270248"/>
            <a:ext cx="292608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kg m² s⁻² ÷ (A s)</a:t>
            </a:r>
            <a:endParaRPr lang="en-US" sz="1700" dirty="0"/>
          </a:p>
        </p:txBody>
      </p:sp>
      <p:sp>
        <p:nvSpPr>
          <p:cNvPr id="19" name="Shape 16"/>
          <p:cNvSpPr/>
          <p:nvPr/>
        </p:nvSpPr>
        <p:spPr>
          <a:xfrm>
            <a:off x="8046720" y="5038344"/>
            <a:ext cx="384048" cy="384048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 txBox="1"/>
          <p:nvPr/>
        </p:nvSpPr>
        <p:spPr>
          <a:xfrm>
            <a:off x="8046720" y="503834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50" dirty="0"/>
          </a:p>
        </p:txBody>
      </p:sp>
      <p:sp>
        <p:nvSpPr>
          <p:cNvPr id="21" name="Text 18"/>
          <p:cNvSpPr txBox="1"/>
          <p:nvPr/>
        </p:nvSpPr>
        <p:spPr>
          <a:xfrm>
            <a:off x="8595360" y="5020056"/>
            <a:ext cx="292608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kg m² s⁻³ A⁻¹</a:t>
            </a:r>
            <a:endParaRPr lang="en-US" sz="1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1.2.3 · BOTH SIDES MUST HAVE THE SAME BASE UNITS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Homogeneity: checking an equation with base units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86400" cy="2926080"/>
          </a:xfrm>
          <a:prstGeom prst="roundRect">
            <a:avLst>
              <a:gd name="adj" fmla="val 375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i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 s = ut + ½at²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822960" y="228600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822960" y="22860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50" dirty="0"/>
          </a:p>
        </p:txBody>
      </p:sp>
      <p:sp>
        <p:nvSpPr>
          <p:cNvPr id="10" name="Text 8"/>
          <p:cNvSpPr txBox="1"/>
          <p:nvPr/>
        </p:nvSpPr>
        <p:spPr>
          <a:xfrm>
            <a:off x="1371600" y="2267712"/>
            <a:ext cx="448056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Left side: s → m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822960" y="2816352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822960" y="281635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50" dirty="0"/>
          </a:p>
        </p:txBody>
      </p:sp>
      <p:sp>
        <p:nvSpPr>
          <p:cNvPr id="13" name="Text 11"/>
          <p:cNvSpPr txBox="1"/>
          <p:nvPr/>
        </p:nvSpPr>
        <p:spPr>
          <a:xfrm>
            <a:off x="1371600" y="2798064"/>
            <a:ext cx="448056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 → (m s⁻¹)(s) = m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822960" y="3346704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822960" y="334670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50" dirty="0"/>
          </a:p>
        </p:txBody>
      </p:sp>
      <p:sp>
        <p:nvSpPr>
          <p:cNvPr id="16" name="Text 14"/>
          <p:cNvSpPr txBox="1"/>
          <p:nvPr/>
        </p:nvSpPr>
        <p:spPr>
          <a:xfrm>
            <a:off x="1371600" y="3328416"/>
            <a:ext cx="448056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½at² → (m s⁻²)(s²) = m   (½ has no unit)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822960" y="3877056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822960" y="387705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50" dirty="0"/>
          </a:p>
        </p:txBody>
      </p:sp>
      <p:sp>
        <p:nvSpPr>
          <p:cNvPr id="19" name="Text 17"/>
          <p:cNvSpPr txBox="1"/>
          <p:nvPr/>
        </p:nvSpPr>
        <p:spPr>
          <a:xfrm>
            <a:off x="1371600" y="3858768"/>
            <a:ext cx="448056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term is m ⇒ the equation is homogeneous</a:t>
            </a:r>
            <a:endParaRPr lang="en-US" sz="1700" dirty="0"/>
          </a:p>
        </p:txBody>
      </p:sp>
      <p:sp>
        <p:nvSpPr>
          <p:cNvPr id="20" name="Shape 18"/>
          <p:cNvSpPr/>
          <p:nvPr/>
        </p:nvSpPr>
        <p:spPr>
          <a:xfrm>
            <a:off x="6263640" y="1554480"/>
            <a:ext cx="5376672" cy="2926080"/>
          </a:xfrm>
          <a:prstGeom prst="roundRect">
            <a:avLst>
              <a:gd name="adj" fmla="val 375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 txBox="1"/>
          <p:nvPr/>
        </p:nvSpPr>
        <p:spPr>
          <a:xfrm>
            <a:off x="6537960" y="169164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i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 v = √(T / μ)</a:t>
            </a:r>
            <a:endParaRPr lang="en-US" sz="2000" dirty="0"/>
          </a:p>
        </p:txBody>
      </p:sp>
      <p:sp>
        <p:nvSpPr>
          <p:cNvPr id="22" name="Text 20"/>
          <p:cNvSpPr txBox="1"/>
          <p:nvPr/>
        </p:nvSpPr>
        <p:spPr>
          <a:xfrm>
            <a:off x="6537960" y="2194560"/>
            <a:ext cx="4937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Wave speed on a string: T = tension (N), μ = mass per unit length (kg m⁻¹)</a:t>
            </a:r>
            <a:endParaRPr lang="en-US" sz="1550" dirty="0"/>
          </a:p>
        </p:txBody>
      </p:sp>
      <p:sp>
        <p:nvSpPr>
          <p:cNvPr id="23" name="Shape 21"/>
          <p:cNvSpPr/>
          <p:nvPr/>
        </p:nvSpPr>
        <p:spPr>
          <a:xfrm>
            <a:off x="6537960" y="2880360"/>
            <a:ext cx="384048" cy="384048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 txBox="1"/>
          <p:nvPr/>
        </p:nvSpPr>
        <p:spPr>
          <a:xfrm>
            <a:off x="6537960" y="28803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5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2862072"/>
            <a:ext cx="43891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 / μ → kg m s⁻² ÷ kg m⁻¹ = m² s⁻²</a:t>
            </a:r>
            <a:endParaRPr lang="en-US" sz="1700" dirty="0"/>
          </a:p>
        </p:txBody>
      </p:sp>
      <p:sp>
        <p:nvSpPr>
          <p:cNvPr id="26" name="Shape 24"/>
          <p:cNvSpPr/>
          <p:nvPr/>
        </p:nvSpPr>
        <p:spPr>
          <a:xfrm>
            <a:off x="6537960" y="3520440"/>
            <a:ext cx="384048" cy="384048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 txBox="1"/>
          <p:nvPr/>
        </p:nvSpPr>
        <p:spPr>
          <a:xfrm>
            <a:off x="6537960" y="35204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50" dirty="0"/>
          </a:p>
        </p:txBody>
      </p:sp>
      <p:sp>
        <p:nvSpPr>
          <p:cNvPr id="28" name="Text 26"/>
          <p:cNvSpPr txBox="1"/>
          <p:nvPr/>
        </p:nvSpPr>
        <p:spPr>
          <a:xfrm>
            <a:off x="7086600" y="3502152"/>
            <a:ext cx="43891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√(m² s⁻²) = m s⁻¹ = unit of v ✓</a:t>
            </a:r>
            <a:endParaRPr lang="en-US" sz="1700" dirty="0"/>
          </a:p>
        </p:txBody>
      </p:sp>
      <p:sp>
        <p:nvSpPr>
          <p:cNvPr id="29" name="Shape 27"/>
          <p:cNvSpPr/>
          <p:nvPr/>
        </p:nvSpPr>
        <p:spPr>
          <a:xfrm>
            <a:off x="548640" y="4709160"/>
            <a:ext cx="11091672" cy="1371600"/>
          </a:xfrm>
          <a:prstGeom prst="roundRect">
            <a:avLst>
              <a:gd name="adj" fmla="val 8000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 txBox="1"/>
          <p:nvPr/>
        </p:nvSpPr>
        <p:spPr>
          <a:xfrm>
            <a:off x="822960" y="4828032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Homogeneous does not mean correct</a:t>
            </a:r>
            <a:endParaRPr lang="en-US" sz="1800" dirty="0"/>
          </a:p>
        </p:txBody>
      </p:sp>
      <p:sp>
        <p:nvSpPr>
          <p:cNvPr id="31" name="Text 29"/>
          <p:cNvSpPr txBox="1"/>
          <p:nvPr/>
        </p:nvSpPr>
        <p:spPr>
          <a:xfrm>
            <a:off x="822960" y="5230368"/>
            <a:ext cx="10607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units cannot check pure numbers (½, 2π), and a term could be missing or wrong. s = ut + at² is homogeneous but physically wrong.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1.2.3 · HOMOGENEITY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 · Speed of sound in a gas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1005840"/>
          </a:xfrm>
          <a:prstGeom prst="roundRect">
            <a:avLst>
              <a:gd name="adj" fmla="val 10909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73352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speed of sound in a gas is v = √(γp / ρ), where p is pressure and ρ is density. Show that the constant γ has no units.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548640" y="278892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548640" y="27889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50" dirty="0"/>
          </a:p>
        </p:txBody>
      </p:sp>
      <p:sp>
        <p:nvSpPr>
          <p:cNvPr id="10" name="Text 8"/>
          <p:cNvSpPr txBox="1"/>
          <p:nvPr/>
        </p:nvSpPr>
        <p:spPr>
          <a:xfrm>
            <a:off x="1097280" y="2770632"/>
            <a:ext cx="6309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Rearrange: γ = v²ρ / p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548640" y="356616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548640" y="35661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50" dirty="0"/>
          </a:p>
        </p:txBody>
      </p:sp>
      <p:sp>
        <p:nvSpPr>
          <p:cNvPr id="13" name="Text 11"/>
          <p:cNvSpPr txBox="1"/>
          <p:nvPr/>
        </p:nvSpPr>
        <p:spPr>
          <a:xfrm>
            <a:off x="1097280" y="3547872"/>
            <a:ext cx="6309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v² → m² s⁻²;   ρ → kg m⁻³;   p → kg m⁻¹ s⁻²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548640" y="434340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548640" y="4343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50" dirty="0"/>
          </a:p>
        </p:txBody>
      </p:sp>
      <p:sp>
        <p:nvSpPr>
          <p:cNvPr id="16" name="Text 14"/>
          <p:cNvSpPr txBox="1"/>
          <p:nvPr/>
        </p:nvSpPr>
        <p:spPr>
          <a:xfrm>
            <a:off x="1097280" y="4325112"/>
            <a:ext cx="6309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 → (m² s⁻² × kg m⁻³) ÷ (kg m⁻¹ s⁻²) = kg m⁻¹ s⁻² ÷ kg m⁻¹ s⁻²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548640" y="512064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548640" y="51206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50" dirty="0"/>
          </a:p>
        </p:txBody>
      </p:sp>
      <p:sp>
        <p:nvSpPr>
          <p:cNvPr id="19" name="Text 17"/>
          <p:cNvSpPr txBox="1"/>
          <p:nvPr/>
        </p:nvSpPr>
        <p:spPr>
          <a:xfrm>
            <a:off x="1097280" y="5102352"/>
            <a:ext cx="6309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units cancel, so γ has no units ✓</a:t>
            </a:r>
            <a:endParaRPr lang="en-US" sz="1700" dirty="0"/>
          </a:p>
        </p:txBody>
      </p:sp>
      <p:sp>
        <p:nvSpPr>
          <p:cNvPr id="20" name="Shape 18"/>
          <p:cNvSpPr/>
          <p:nvPr/>
        </p:nvSpPr>
        <p:spPr>
          <a:xfrm>
            <a:off x="7635240" y="2743200"/>
            <a:ext cx="4005072" cy="3337560"/>
          </a:xfrm>
          <a:prstGeom prst="roundRect">
            <a:avLst>
              <a:gd name="adj" fmla="val 3288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 txBox="1"/>
          <p:nvPr/>
        </p:nvSpPr>
        <p:spPr>
          <a:xfrm>
            <a:off x="7863840" y="288036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Method</a:t>
            </a:r>
            <a:endParaRPr lang="en-US" sz="1800" dirty="0"/>
          </a:p>
        </p:txBody>
      </p:sp>
      <p:sp>
        <p:nvSpPr>
          <p:cNvPr id="22" name="Text 20"/>
          <p:cNvSpPr txBox="1"/>
          <p:nvPr/>
        </p:nvSpPr>
        <p:spPr>
          <a:xfrm>
            <a:off x="7863840" y="3337560"/>
            <a:ext cx="3566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 the unknown the subject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Replace every quantity by its base units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Simplify powers carefully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sides must match</a:t>
            </a:r>
            <a:endParaRPr lang="en-US" sz="1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1.2.3 · USING BASE UNITS TO FIND K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 · Finding an unknown power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1005840"/>
          </a:xfrm>
          <a:prstGeom prst="roundRect">
            <a:avLst>
              <a:gd name="adj" fmla="val 10909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73352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sphere of radius r moves at speed v through air of density ρ. The resistive force is F = Br²ρvᵏ, where B and k are constants without units. Use base units to find k.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548640" y="278892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548640" y="27889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50" dirty="0"/>
          </a:p>
        </p:txBody>
      </p:sp>
      <p:sp>
        <p:nvSpPr>
          <p:cNvPr id="10" name="Text 8"/>
          <p:cNvSpPr txBox="1"/>
          <p:nvPr/>
        </p:nvSpPr>
        <p:spPr>
          <a:xfrm>
            <a:off x="1097280" y="2770632"/>
            <a:ext cx="6583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 → kg m s⁻²;   r² → m²;   ρ → kg m⁻³;   vᵏ → mᵏ s⁻ᵏ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548640" y="356616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548640" y="35661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50" dirty="0"/>
          </a:p>
        </p:txBody>
      </p:sp>
      <p:sp>
        <p:nvSpPr>
          <p:cNvPr id="13" name="Text 11"/>
          <p:cNvSpPr txBox="1"/>
          <p:nvPr/>
        </p:nvSpPr>
        <p:spPr>
          <a:xfrm>
            <a:off x="1097280" y="3547872"/>
            <a:ext cx="6583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 side: m² × kg m⁻³ × mᵏ s⁻ᵏ = kg m⁽ᵏ⁻¹⁾ s⁻ᵏ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548640" y="434340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548640" y="4343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50" dirty="0"/>
          </a:p>
        </p:txBody>
      </p:sp>
      <p:sp>
        <p:nvSpPr>
          <p:cNvPr id="16" name="Text 14"/>
          <p:cNvSpPr txBox="1"/>
          <p:nvPr/>
        </p:nvSpPr>
        <p:spPr>
          <a:xfrm>
            <a:off x="1097280" y="4325112"/>
            <a:ext cx="6583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powers of s:  −k = −2  →  k = 2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548640" y="512064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548640" y="51206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50" dirty="0"/>
          </a:p>
        </p:txBody>
      </p:sp>
      <p:sp>
        <p:nvSpPr>
          <p:cNvPr id="19" name="Text 17"/>
          <p:cNvSpPr txBox="1"/>
          <p:nvPr/>
        </p:nvSpPr>
        <p:spPr>
          <a:xfrm>
            <a:off x="1097280" y="5102352"/>
            <a:ext cx="6583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with m:  k − 1 = 1 ✓   so  F = Br²ρv²</a:t>
            </a:r>
            <a:endParaRPr lang="en-US" sz="1700" dirty="0"/>
          </a:p>
        </p:txBody>
      </p:sp>
      <p:sp>
        <p:nvSpPr>
          <p:cNvPr id="20" name="Shape 18"/>
          <p:cNvSpPr/>
          <p:nvPr/>
        </p:nvSpPr>
        <p:spPr>
          <a:xfrm>
            <a:off x="7909560" y="2743200"/>
            <a:ext cx="3730752" cy="3337560"/>
          </a:xfrm>
          <a:prstGeom prst="roundRect">
            <a:avLst>
              <a:gd name="adj" fmla="val 3288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 txBox="1"/>
          <p:nvPr/>
        </p:nvSpPr>
        <p:spPr>
          <a:xfrm>
            <a:off x="8138160" y="288036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Tip</a:t>
            </a:r>
            <a:endParaRPr lang="en-US" sz="1800" dirty="0"/>
          </a:p>
        </p:txBody>
      </p:sp>
      <p:sp>
        <p:nvSpPr>
          <p:cNvPr id="22" name="Text 20"/>
          <p:cNvSpPr txBox="1"/>
          <p:nvPr/>
        </p:nvSpPr>
        <p:spPr>
          <a:xfrm>
            <a:off x="8138160" y="3337560"/>
            <a:ext cx="329184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Match the powers of each base unit separately (kg, m, s). Use one to find k and another to check it.</a:t>
            </a:r>
            <a:endParaRPr lang="en-US" sz="1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Prefixes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Decimal multiples and submultiples from pico to tera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OUTCOME 1.2.4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1.2.4 · PHYSICS SPANS A HUGE RANGE OF SIZES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Powers of ten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000" dirty="0"/>
          </a:p>
        </p:txBody>
      </p:sp>
      <p:pic>
        <p:nvPicPr>
          <p:cNvPr id="6" name="Image 0" descr="figs1/univers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321" y="1463040"/>
            <a:ext cx="10638878" cy="246888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548640" y="4160520"/>
            <a:ext cx="3566160" cy="1920240"/>
          </a:xfrm>
          <a:prstGeom prst="roundRect">
            <a:avLst>
              <a:gd name="adj" fmla="val 571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731520" y="4343400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10⁻¹⁰ m</a:t>
            </a:r>
            <a:endParaRPr lang="en-US" sz="36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521208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diameter of an atom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4297680" y="4160520"/>
            <a:ext cx="3566160" cy="1920240"/>
          </a:xfrm>
          <a:prstGeom prst="roundRect">
            <a:avLst>
              <a:gd name="adj" fmla="val 5714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4480560" y="4343400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10²¹ m</a:t>
            </a:r>
            <a:endParaRPr lang="en-US" sz="3600" dirty="0"/>
          </a:p>
        </p:txBody>
      </p:sp>
      <p:sp>
        <p:nvSpPr>
          <p:cNvPr id="12" name="Text 9"/>
          <p:cNvSpPr txBox="1"/>
          <p:nvPr/>
        </p:nvSpPr>
        <p:spPr>
          <a:xfrm>
            <a:off x="4480560" y="521208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width of a galaxy</a:t>
            </a:r>
            <a:endParaRPr lang="en-US" sz="1700" dirty="0"/>
          </a:p>
        </p:txBody>
      </p:sp>
      <p:sp>
        <p:nvSpPr>
          <p:cNvPr id="13" name="Shape 10"/>
          <p:cNvSpPr/>
          <p:nvPr/>
        </p:nvSpPr>
        <p:spPr>
          <a:xfrm>
            <a:off x="8046720" y="4160520"/>
            <a:ext cx="3566160" cy="1920240"/>
          </a:xfrm>
          <a:prstGeom prst="roundRect">
            <a:avLst>
              <a:gd name="adj" fmla="val 5714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8229600" y="4343400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31</a:t>
            </a:r>
            <a:endParaRPr lang="en-US" sz="3600" dirty="0"/>
          </a:p>
        </p:txBody>
      </p:sp>
      <p:sp>
        <p:nvSpPr>
          <p:cNvPr id="15" name="Text 12"/>
          <p:cNvSpPr txBox="1"/>
          <p:nvPr/>
        </p:nvSpPr>
        <p:spPr>
          <a:xfrm>
            <a:off x="8229600" y="521208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powers of ten between them</a:t>
            </a:r>
            <a:endParaRPr lang="en-US" sz="1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1.2.4 · RECALL AND USE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Prefixes from pico to tera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000" dirty="0"/>
          </a:p>
        </p:txBody>
      </p:sp>
      <p:pic>
        <p:nvPicPr>
          <p:cNvPr id="6" name="Image 0" descr="figs1/prefix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312" y="1463040"/>
            <a:ext cx="10724896" cy="265176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548640" y="4343400"/>
            <a:ext cx="2624328" cy="1737360"/>
          </a:xfrm>
          <a:prstGeom prst="roundRect">
            <a:avLst>
              <a:gd name="adj" fmla="val 6316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731520" y="448056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4.7 μF</a:t>
            </a:r>
            <a:endParaRPr lang="en-US" sz="2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516636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4.7 × 10⁻⁶ F</a:t>
            </a:r>
            <a:endParaRPr lang="en-US" sz="1800" dirty="0"/>
          </a:p>
        </p:txBody>
      </p:sp>
      <p:sp>
        <p:nvSpPr>
          <p:cNvPr id="10" name="Shape 7"/>
          <p:cNvSpPr/>
          <p:nvPr/>
        </p:nvSpPr>
        <p:spPr>
          <a:xfrm>
            <a:off x="3355848" y="4343400"/>
            <a:ext cx="2624328" cy="1737360"/>
          </a:xfrm>
          <a:prstGeom prst="roundRect">
            <a:avLst>
              <a:gd name="adj" fmla="val 6316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3538728" y="448056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650 nm</a:t>
            </a:r>
            <a:endParaRPr lang="en-US" sz="2800" dirty="0"/>
          </a:p>
        </p:txBody>
      </p:sp>
      <p:sp>
        <p:nvSpPr>
          <p:cNvPr id="12" name="Text 9"/>
          <p:cNvSpPr txBox="1"/>
          <p:nvPr/>
        </p:nvSpPr>
        <p:spPr>
          <a:xfrm>
            <a:off x="3538728" y="516636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6.5 × 10⁻⁷ m</a:t>
            </a:r>
            <a:endParaRPr lang="en-US" sz="1800" dirty="0"/>
          </a:p>
        </p:txBody>
      </p:sp>
      <p:sp>
        <p:nvSpPr>
          <p:cNvPr id="13" name="Shape 10"/>
          <p:cNvSpPr/>
          <p:nvPr/>
        </p:nvSpPr>
        <p:spPr>
          <a:xfrm>
            <a:off x="6163056" y="4343400"/>
            <a:ext cx="2624328" cy="1737360"/>
          </a:xfrm>
          <a:prstGeom prst="roundRect">
            <a:avLst>
              <a:gd name="adj" fmla="val 6316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6345936" y="448056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2.4 GHz</a:t>
            </a:r>
            <a:endParaRPr lang="en-US" sz="2800" dirty="0"/>
          </a:p>
        </p:txBody>
      </p:sp>
      <p:sp>
        <p:nvSpPr>
          <p:cNvPr id="15" name="Text 12"/>
          <p:cNvSpPr txBox="1"/>
          <p:nvPr/>
        </p:nvSpPr>
        <p:spPr>
          <a:xfrm>
            <a:off x="6345936" y="516636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2.4 × 10⁹ Hz</a:t>
            </a:r>
            <a:endParaRPr lang="en-US" sz="1800" dirty="0"/>
          </a:p>
        </p:txBody>
      </p:sp>
      <p:sp>
        <p:nvSpPr>
          <p:cNvPr id="16" name="Shape 13"/>
          <p:cNvSpPr/>
          <p:nvPr/>
        </p:nvSpPr>
        <p:spPr>
          <a:xfrm>
            <a:off x="8970264" y="4343400"/>
            <a:ext cx="2624328" cy="1737360"/>
          </a:xfrm>
          <a:prstGeom prst="roundRect">
            <a:avLst>
              <a:gd name="adj" fmla="val 6316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 txBox="1"/>
          <p:nvPr/>
        </p:nvSpPr>
        <p:spPr>
          <a:xfrm>
            <a:off x="9153144" y="448056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 MW</a:t>
            </a:r>
            <a:endParaRPr lang="en-US" sz="2800" dirty="0"/>
          </a:p>
        </p:txBody>
      </p:sp>
      <p:sp>
        <p:nvSpPr>
          <p:cNvPr id="18" name="Text 15"/>
          <p:cNvSpPr txBox="1"/>
          <p:nvPr/>
        </p:nvSpPr>
        <p:spPr>
          <a:xfrm>
            <a:off x="9153144" y="516636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3 × 10⁶ W</a:t>
            </a:r>
            <a:endParaRPr lang="en-US" sz="1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1.2.4 · SQUARE OR CUBE THE CONVERSION FACTOR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Converting area and volume units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11091672" cy="1234440"/>
          </a:xfrm>
          <a:prstGeom prst="roundRect">
            <a:avLst>
              <a:gd name="adj" fmla="val 8889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3474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cm = 10⁻² m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4480560" y="1691640"/>
            <a:ext cx="3474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cm² = 10⁻⁴ m²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8138160" y="1691640"/>
            <a:ext cx="3474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cm³ = 10⁻⁶ m³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548640" y="3017520"/>
            <a:ext cx="11091672" cy="1234440"/>
          </a:xfrm>
          <a:prstGeom prst="roundRect">
            <a:avLst>
              <a:gd name="adj" fmla="val 8889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822960" y="3108960"/>
            <a:ext cx="3474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mm = 10⁻³ m</a:t>
            </a:r>
            <a:endParaRPr lang="en-US" sz="2400" dirty="0"/>
          </a:p>
        </p:txBody>
      </p:sp>
      <p:sp>
        <p:nvSpPr>
          <p:cNvPr id="12" name="Text 10"/>
          <p:cNvSpPr txBox="1"/>
          <p:nvPr/>
        </p:nvSpPr>
        <p:spPr>
          <a:xfrm>
            <a:off x="4480560" y="3108960"/>
            <a:ext cx="3474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mm² = 10⁻⁶ m²</a:t>
            </a:r>
            <a:endParaRPr lang="en-US" sz="2400" dirty="0"/>
          </a:p>
        </p:txBody>
      </p:sp>
      <p:sp>
        <p:nvSpPr>
          <p:cNvPr id="13" name="Text 11"/>
          <p:cNvSpPr txBox="1"/>
          <p:nvPr/>
        </p:nvSpPr>
        <p:spPr>
          <a:xfrm>
            <a:off x="8138160" y="3108960"/>
            <a:ext cx="3474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mm³ = 10⁻⁹ m³</a:t>
            </a:r>
            <a:endParaRPr lang="en-US" sz="2400" dirty="0"/>
          </a:p>
        </p:txBody>
      </p:sp>
      <p:sp>
        <p:nvSpPr>
          <p:cNvPr id="14" name="Shape 12"/>
          <p:cNvSpPr/>
          <p:nvPr/>
        </p:nvSpPr>
        <p:spPr>
          <a:xfrm>
            <a:off x="548640" y="4526280"/>
            <a:ext cx="5486400" cy="1554480"/>
          </a:xfrm>
          <a:prstGeom prst="roundRect">
            <a:avLst>
              <a:gd name="adj" fmla="val 7059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822960" y="4645152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Example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822960" y="5047488"/>
            <a:ext cx="5029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wire has cross-sectional area 0.20 mm² = 0.20 × 10⁻⁶ m² = 2.0 × 10⁻⁷ m².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6263640" y="4526280"/>
            <a:ext cx="5376672" cy="1554480"/>
          </a:xfrm>
          <a:prstGeom prst="roundRect">
            <a:avLst>
              <a:gd name="adj" fmla="val 7059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6537960" y="4645152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Trap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6537960" y="5047488"/>
            <a:ext cx="4937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Writing 1 cm² = 10⁻² m² is the most common unit error in resistivity and density questions.</a:t>
            </a:r>
            <a:endParaRPr lang="en-US" sz="17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Errors and uncertainties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Systematic and random errors · precision and accuracy · combining uncertainties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OUTCOMES 1.3.1 – 1.3.3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1.3.1 · WHAT CAUSES THEM AND HOW TO REDUCE THEM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Systematic and random errors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000" dirty="0"/>
          </a:p>
        </p:txBody>
      </p:sp>
      <p:pic>
        <p:nvPicPr>
          <p:cNvPr id="6" name="Image 0" descr="figs1/sys_ran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5753" y="1463040"/>
            <a:ext cx="7090013" cy="292608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548640" y="4526280"/>
            <a:ext cx="5449824" cy="1554480"/>
          </a:xfrm>
          <a:prstGeom prst="roundRect">
            <a:avLst>
              <a:gd name="adj" fmla="val 7059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777240" y="461772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Random error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77240" y="5010912"/>
            <a:ext cx="5029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Readings scatter unpredictably either side of the true value (reaction time, parallax, fluctuations). Reduce by repeating readings and averaging, or plotting a graph.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6190488" y="4526280"/>
            <a:ext cx="5449824" cy="1554480"/>
          </a:xfrm>
          <a:prstGeom prst="roundRect">
            <a:avLst>
              <a:gd name="adj" fmla="val 7059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6419088" y="461772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Systematic error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6419088" y="5010912"/>
            <a:ext cx="5029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readings shifted by the same amount or proportion in one direction (zero error, miscalibrated meter). Repeating does not help — correct the reading or recalibrate.</a:t>
            </a:r>
            <a:endParaRPr lang="en-US" sz="15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1.3.1 · RECOGNISE THEM IN PRACTICAL WORK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Examples of each type of error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73736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Random errors</a:t>
            </a:r>
            <a:endParaRPr lang="en-US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2286000"/>
            <a:ext cx="493776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Parallax when reading a thermometer or ruler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 reaction time starting / stopping a stopwatch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Fluctuating digital balance or meter readings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Effect: readings scattered about the true value → lower precision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6190488" y="1554480"/>
            <a:ext cx="5449824" cy="4526280"/>
          </a:xfrm>
          <a:prstGeom prst="roundRect">
            <a:avLst>
              <a:gd name="adj" fmla="val 2424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6464808" y="173736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Systematic errors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6464808" y="2286000"/>
            <a:ext cx="493776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ruler with a worn end — always reads too long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Zero error: voltmeter needle not at zero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Stopwatch started late every time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Effect: precise but not accurate; averaging does not remove it</a:t>
            </a:r>
            <a:endParaRPr lang="en-US" sz="1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1.3.2 · SPREAD VS POSITION OF THE PEAK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Precision and accuracy on a distribution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7680960" y="1554480"/>
            <a:ext cx="3959352" cy="4526280"/>
          </a:xfrm>
          <a:prstGeom prst="roundRect">
            <a:avLst>
              <a:gd name="adj" fmla="val 2771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7909560" y="1783080"/>
            <a:ext cx="356616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Narrow peak = precise (small random error)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Peak at the true value = accurate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systematic error moves the whole peak sideways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random error widens the peak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 tip: a single reading cannot be ‘precise’ — many decimal places means high resolution</a:t>
            </a:r>
            <a:endParaRPr lang="en-US" sz="17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5F4D313-6208-9AD5-9FC6-1213F4612D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963" y="1921101"/>
            <a:ext cx="7285405" cy="3970739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1.3.1 · A SYSTEMATIC ERROR TO CORRECT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Zero error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548640" y="4297680"/>
            <a:ext cx="5449824" cy="1783080"/>
          </a:xfrm>
          <a:prstGeom prst="roundRect">
            <a:avLst>
              <a:gd name="adj" fmla="val 6154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822960" y="4416552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Correction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822960" y="4846320"/>
            <a:ext cx="5029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i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correct = observed − zero error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Micrometer reads 3.25 mm with a +0.02 mm zero error → 3.25 − 0.02 = 3.23 mm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6190488" y="4297680"/>
            <a:ext cx="5449824" cy="1783080"/>
          </a:xfrm>
          <a:prstGeom prst="roundRect">
            <a:avLst>
              <a:gd name="adj" fmla="val 615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6464808" y="4416552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Signs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6464808" y="4846320"/>
            <a:ext cx="5029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Positive: reads more than the true value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Negative: reads less — subtracting it adds on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calipers, micrometers and meters first</a:t>
            </a:r>
            <a:endParaRPr lang="en-US" sz="155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970FEED-8593-DEF8-F2A7-94B3D0C35B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9072" y="1198928"/>
            <a:ext cx="8816196" cy="2938732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1.3.2 · TWO DIFFERENT IDEAS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Precision vs accuracy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000" dirty="0"/>
          </a:p>
        </p:txBody>
      </p:sp>
      <p:pic>
        <p:nvPicPr>
          <p:cNvPr id="6" name="Image 0" descr="figs1/target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471959"/>
            <a:ext cx="11064240" cy="2999683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548640" y="4617720"/>
            <a:ext cx="5449824" cy="1463040"/>
          </a:xfrm>
          <a:prstGeom prst="roundRect">
            <a:avLst>
              <a:gd name="adj" fmla="val 75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777240" y="470916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Accuracy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77240" y="5102352"/>
            <a:ext cx="5029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close a measurement (or the mean) is to the true value. Affected by systematic error.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6190488" y="4617720"/>
            <a:ext cx="5449824" cy="1463040"/>
          </a:xfrm>
          <a:prstGeom prst="roundRect">
            <a:avLst>
              <a:gd name="adj" fmla="val 75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6419088" y="470916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Precision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6419088" y="5102352"/>
            <a:ext cx="5029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close repeated measurements are to each other (small spread). Affected by random error.</a:t>
            </a:r>
            <a:endParaRPr lang="en-US" sz="17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1.3.3 · EXPRESSING UNCERTAINTY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Absolute, fractional and percentage uncertainty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000" dirty="0"/>
          </a:p>
        </p:txBody>
      </p:sp>
      <p:pic>
        <p:nvPicPr>
          <p:cNvPr id="6" name="Image 0" descr="figs1/rul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467016"/>
            <a:ext cx="5760720" cy="2003729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6537960" y="1508760"/>
            <a:ext cx="5102352" cy="731520"/>
          </a:xfrm>
          <a:prstGeom prst="roundRect">
            <a:avLst>
              <a:gd name="adj" fmla="val 1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6720840" y="1508760"/>
            <a:ext cx="1463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absolute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8183880" y="1508760"/>
            <a:ext cx="2103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i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Δx</a:t>
            </a:r>
            <a:endParaRPr lang="en-US" sz="2000" dirty="0"/>
          </a:p>
        </p:txBody>
      </p:sp>
      <p:sp>
        <p:nvSpPr>
          <p:cNvPr id="10" name="Text 7"/>
          <p:cNvSpPr txBox="1"/>
          <p:nvPr/>
        </p:nvSpPr>
        <p:spPr>
          <a:xfrm>
            <a:off x="10241280" y="1508760"/>
            <a:ext cx="1325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unit as x</a:t>
            </a:r>
            <a:endParaRPr lang="en-US" sz="1450" dirty="0"/>
          </a:p>
        </p:txBody>
      </p:sp>
      <p:sp>
        <p:nvSpPr>
          <p:cNvPr id="11" name="Shape 8"/>
          <p:cNvSpPr/>
          <p:nvPr/>
        </p:nvSpPr>
        <p:spPr>
          <a:xfrm>
            <a:off x="6537960" y="2359152"/>
            <a:ext cx="5102352" cy="731520"/>
          </a:xfrm>
          <a:prstGeom prst="roundRect">
            <a:avLst>
              <a:gd name="adj" fmla="val 1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 txBox="1"/>
          <p:nvPr/>
        </p:nvSpPr>
        <p:spPr>
          <a:xfrm>
            <a:off x="6720840" y="2359152"/>
            <a:ext cx="1463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D98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fractional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8183880" y="2359152"/>
            <a:ext cx="2103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i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Δx / x</a:t>
            </a:r>
            <a:endParaRPr lang="en-US" sz="2000" dirty="0"/>
          </a:p>
        </p:txBody>
      </p:sp>
      <p:sp>
        <p:nvSpPr>
          <p:cNvPr id="14" name="Text 11"/>
          <p:cNvSpPr txBox="1"/>
          <p:nvPr/>
        </p:nvSpPr>
        <p:spPr>
          <a:xfrm>
            <a:off x="10241280" y="2359152"/>
            <a:ext cx="1325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unit</a:t>
            </a:r>
            <a:endParaRPr lang="en-US" sz="1450" dirty="0"/>
          </a:p>
        </p:txBody>
      </p:sp>
      <p:sp>
        <p:nvSpPr>
          <p:cNvPr id="15" name="Shape 12"/>
          <p:cNvSpPr/>
          <p:nvPr/>
        </p:nvSpPr>
        <p:spPr>
          <a:xfrm>
            <a:off x="6537960" y="3209544"/>
            <a:ext cx="5102352" cy="731520"/>
          </a:xfrm>
          <a:prstGeom prst="roundRect">
            <a:avLst>
              <a:gd name="adj" fmla="val 1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 txBox="1"/>
          <p:nvPr/>
        </p:nvSpPr>
        <p:spPr>
          <a:xfrm>
            <a:off x="6720840" y="3209544"/>
            <a:ext cx="1463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38A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percentage</a:t>
            </a:r>
            <a:endParaRPr lang="en-US" sz="1700" dirty="0"/>
          </a:p>
        </p:txBody>
      </p:sp>
      <p:sp>
        <p:nvSpPr>
          <p:cNvPr id="17" name="Text 14"/>
          <p:cNvSpPr txBox="1"/>
          <p:nvPr/>
        </p:nvSpPr>
        <p:spPr>
          <a:xfrm>
            <a:off x="8183880" y="3209544"/>
            <a:ext cx="2103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i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(Δx / x) × 100%</a:t>
            </a:r>
            <a:endParaRPr lang="en-US" sz="2000" dirty="0"/>
          </a:p>
        </p:txBody>
      </p:sp>
      <p:sp>
        <p:nvSpPr>
          <p:cNvPr id="18" name="Text 15"/>
          <p:cNvSpPr txBox="1"/>
          <p:nvPr/>
        </p:nvSpPr>
        <p:spPr>
          <a:xfrm>
            <a:off x="10241280" y="3209544"/>
            <a:ext cx="1325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unit</a:t>
            </a:r>
            <a:endParaRPr lang="en-US" sz="1450" dirty="0"/>
          </a:p>
        </p:txBody>
      </p:sp>
      <p:sp>
        <p:nvSpPr>
          <p:cNvPr id="19" name="Shape 16"/>
          <p:cNvSpPr/>
          <p:nvPr/>
        </p:nvSpPr>
        <p:spPr>
          <a:xfrm>
            <a:off x="548640" y="4160520"/>
            <a:ext cx="11091672" cy="1920240"/>
          </a:xfrm>
          <a:prstGeom prst="roundRect">
            <a:avLst>
              <a:gd name="adj" fmla="val 571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 txBox="1"/>
          <p:nvPr/>
        </p:nvSpPr>
        <p:spPr>
          <a:xfrm>
            <a:off x="822960" y="42519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Estimating the uncertainty in a reading</a:t>
            </a:r>
            <a:endParaRPr lang="en-US" sz="1800" dirty="0"/>
          </a:p>
        </p:txBody>
      </p:sp>
      <p:sp>
        <p:nvSpPr>
          <p:cNvPr id="21" name="Text 18"/>
          <p:cNvSpPr txBox="1"/>
          <p:nvPr/>
        </p:nvSpPr>
        <p:spPr>
          <a:xfrm>
            <a:off x="822960" y="4663440"/>
            <a:ext cx="106070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Reading on an analogue scale: ± half the smallest division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length measured between two marks: at least ± 1 smallest division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Repeated readings: ± half the range = ± ½(largest − smallest)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readings: ± 1 in the last digit, unless stated otherwise</a:t>
            </a:r>
            <a:endParaRPr lang="en-US" sz="17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1.3.3 · THREE RULES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Combining uncertainties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3566160" cy="3017520"/>
          </a:xfrm>
          <a:prstGeom prst="roundRect">
            <a:avLst>
              <a:gd name="adj" fmla="val 3636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69164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Add or subtract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24028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 = a ± b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2880360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i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Δx = Δa + Δb</a:t>
            </a:r>
            <a:endParaRPr lang="en-US" sz="24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3749040"/>
            <a:ext cx="3108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the ABSOLUTE uncertainties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4297680" y="1554480"/>
            <a:ext cx="3566160" cy="3017520"/>
          </a:xfrm>
          <a:prstGeom prst="roundRect">
            <a:avLst>
              <a:gd name="adj" fmla="val 3636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4526280" y="169164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Multiply or divide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4526280" y="224028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 = ab  or  a / b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4526280" y="2880360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i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%x = %a + %b</a:t>
            </a:r>
            <a:endParaRPr lang="en-US" sz="2400" dirty="0"/>
          </a:p>
        </p:txBody>
      </p:sp>
      <p:sp>
        <p:nvSpPr>
          <p:cNvPr id="15" name="Text 13"/>
          <p:cNvSpPr txBox="1"/>
          <p:nvPr/>
        </p:nvSpPr>
        <p:spPr>
          <a:xfrm>
            <a:off x="4526280" y="3749040"/>
            <a:ext cx="3108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the PERCENTAGE uncertainties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8046720" y="1554480"/>
            <a:ext cx="3566160" cy="3017520"/>
          </a:xfrm>
          <a:prstGeom prst="roundRect">
            <a:avLst>
              <a:gd name="adj" fmla="val 3636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 txBox="1"/>
          <p:nvPr/>
        </p:nvSpPr>
        <p:spPr>
          <a:xfrm>
            <a:off x="8275320" y="169164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Powers</a:t>
            </a:r>
            <a:endParaRPr lang="en-US" sz="1900" dirty="0"/>
          </a:p>
        </p:txBody>
      </p:sp>
      <p:sp>
        <p:nvSpPr>
          <p:cNvPr id="18" name="Text 16"/>
          <p:cNvSpPr txBox="1"/>
          <p:nvPr/>
        </p:nvSpPr>
        <p:spPr>
          <a:xfrm>
            <a:off x="8275320" y="224028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 = aⁿ</a:t>
            </a:r>
            <a:endParaRPr lang="en-US" sz="2000" dirty="0"/>
          </a:p>
        </p:txBody>
      </p:sp>
      <p:sp>
        <p:nvSpPr>
          <p:cNvPr id="19" name="Text 17"/>
          <p:cNvSpPr txBox="1"/>
          <p:nvPr/>
        </p:nvSpPr>
        <p:spPr>
          <a:xfrm>
            <a:off x="8275320" y="2880360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i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%x = n × %a</a:t>
            </a:r>
            <a:endParaRPr lang="en-US" sz="2400" dirty="0"/>
          </a:p>
        </p:txBody>
      </p:sp>
      <p:sp>
        <p:nvSpPr>
          <p:cNvPr id="20" name="Text 18"/>
          <p:cNvSpPr txBox="1"/>
          <p:nvPr/>
        </p:nvSpPr>
        <p:spPr>
          <a:xfrm>
            <a:off x="8275320" y="3749040"/>
            <a:ext cx="3108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Multiply the percentage by the power</a:t>
            </a:r>
            <a:endParaRPr lang="en-US" sz="1550" dirty="0"/>
          </a:p>
        </p:txBody>
      </p:sp>
      <p:sp>
        <p:nvSpPr>
          <p:cNvPr id="21" name="Shape 19"/>
          <p:cNvSpPr/>
          <p:nvPr/>
        </p:nvSpPr>
        <p:spPr>
          <a:xfrm>
            <a:off x="548640" y="4800600"/>
            <a:ext cx="11091672" cy="1280160"/>
          </a:xfrm>
          <a:prstGeom prst="roundRect">
            <a:avLst>
              <a:gd name="adj" fmla="val 8571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 txBox="1"/>
          <p:nvPr/>
        </p:nvSpPr>
        <p:spPr>
          <a:xfrm>
            <a:off x="822960" y="4956048"/>
            <a:ext cx="10607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D948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Subtraction trap: 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(45.3 ± 0.1) cm − (23.7 ± 0.1) cm = 21.6 ± 0.2 cm. Uncertainties always ADD — never subtract them. Constants such as π or ½ carry no uncertainty.</a:t>
            </a:r>
            <a:endParaRPr lang="en-US" sz="17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1.3.3 · PERCENTAGE UNCERTAINTIES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 · Uncertainty in g from a pendulum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914400"/>
          </a:xfrm>
          <a:prstGeom prst="roundRect">
            <a:avLst>
              <a:gd name="adj" fmla="val 12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10607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 = 4π²l / T².  l = 0.800 ± 0.002 m and T = 1.80 ± 0.02 s. Calculate g and its absolute uncertainty.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548640" y="274320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548640" y="27432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50" dirty="0"/>
          </a:p>
        </p:txBody>
      </p:sp>
      <p:sp>
        <p:nvSpPr>
          <p:cNvPr id="10" name="Text 8"/>
          <p:cNvSpPr txBox="1"/>
          <p:nvPr/>
        </p:nvSpPr>
        <p:spPr>
          <a:xfrm>
            <a:off x="1097280" y="2724912"/>
            <a:ext cx="612648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 = 4π² × 0.800 / 1.80² = 9.748 m s⁻²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548640" y="3401568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548640" y="340156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50" dirty="0"/>
          </a:p>
        </p:txBody>
      </p:sp>
      <p:sp>
        <p:nvSpPr>
          <p:cNvPr id="13" name="Text 11"/>
          <p:cNvSpPr txBox="1"/>
          <p:nvPr/>
        </p:nvSpPr>
        <p:spPr>
          <a:xfrm>
            <a:off x="1097280" y="3383280"/>
            <a:ext cx="612648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%l = 0.002 / 0.800 × 100% = 0.25%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548640" y="4059936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548640" y="40599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50" dirty="0"/>
          </a:p>
        </p:txBody>
      </p:sp>
      <p:sp>
        <p:nvSpPr>
          <p:cNvPr id="16" name="Text 14"/>
          <p:cNvSpPr txBox="1"/>
          <p:nvPr/>
        </p:nvSpPr>
        <p:spPr>
          <a:xfrm>
            <a:off x="1097280" y="4041648"/>
            <a:ext cx="612648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%T = 0.02 / 1.80 × 100% = 1.11%;  T is squared → 2 × 1.11% = 2.22%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548640" y="4718304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548640" y="471830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50" dirty="0"/>
          </a:p>
        </p:txBody>
      </p:sp>
      <p:sp>
        <p:nvSpPr>
          <p:cNvPr id="19" name="Text 17"/>
          <p:cNvSpPr txBox="1"/>
          <p:nvPr/>
        </p:nvSpPr>
        <p:spPr>
          <a:xfrm>
            <a:off x="1097280" y="4700016"/>
            <a:ext cx="612648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%g = 0.25% + 2.22% = 2.5%  →  Δg = 0.025 × 9.748 = 0.24 m s⁻²</a:t>
            </a:r>
            <a:endParaRPr lang="en-US" sz="1700" dirty="0"/>
          </a:p>
        </p:txBody>
      </p:sp>
      <p:sp>
        <p:nvSpPr>
          <p:cNvPr id="20" name="Shape 18"/>
          <p:cNvSpPr/>
          <p:nvPr/>
        </p:nvSpPr>
        <p:spPr>
          <a:xfrm>
            <a:off x="548640" y="5376672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 txBox="1"/>
          <p:nvPr/>
        </p:nvSpPr>
        <p:spPr>
          <a:xfrm>
            <a:off x="548640" y="537667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550" dirty="0"/>
          </a:p>
        </p:txBody>
      </p:sp>
      <p:sp>
        <p:nvSpPr>
          <p:cNvPr id="22" name="Text 20"/>
          <p:cNvSpPr txBox="1"/>
          <p:nvPr/>
        </p:nvSpPr>
        <p:spPr>
          <a:xfrm>
            <a:off x="1097280" y="5358384"/>
            <a:ext cx="612648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 = 9.7 ± 0.2 m s⁻²  (uncertainty to 1 s.f.; value to the same decimal place)</a:t>
            </a:r>
            <a:endParaRPr lang="en-US" sz="1700" dirty="0"/>
          </a:p>
        </p:txBody>
      </p:sp>
      <p:pic>
        <p:nvPicPr>
          <p:cNvPr id="23" name="Image 0" descr="figs1/gb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3760" y="3013137"/>
            <a:ext cx="4389120" cy="1288926"/>
          </a:xfrm>
          <a:prstGeom prst="rect">
            <a:avLst/>
          </a:prstGeom>
        </p:spPr>
      </p:pic>
      <p:sp>
        <p:nvSpPr>
          <p:cNvPr id="24" name="Shape 21"/>
          <p:cNvSpPr/>
          <p:nvPr/>
        </p:nvSpPr>
        <p:spPr>
          <a:xfrm>
            <a:off x="7223760" y="4572000"/>
            <a:ext cx="4416552" cy="1508760"/>
          </a:xfrm>
          <a:prstGeom prst="roundRect">
            <a:avLst>
              <a:gd name="adj" fmla="val 727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2"/>
          <p:cNvSpPr txBox="1"/>
          <p:nvPr/>
        </p:nvSpPr>
        <p:spPr>
          <a:xfrm>
            <a:off x="7406640" y="4709160"/>
            <a:ext cx="4069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accepted value 9.81 m s⁻² lies inside 9.5 – 9.9 m s⁻², so the result agrees within its uncertainty.</a:t>
            </a:r>
            <a:endParaRPr lang="en-US" sz="16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1.3.3 · MEAN AND HALF THE RANGE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 · Repeated readings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1005840"/>
          </a:xfrm>
          <a:prstGeom prst="roundRect">
            <a:avLst>
              <a:gd name="adj" fmla="val 10909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73352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readings of the period of a pendulum are 2.63 s, 2.56 s, 2.42 s, 2.71 s and 2.80 s. Find the mean and its uncertainty.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548640" y="278892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548640" y="27889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50" dirty="0"/>
          </a:p>
        </p:txBody>
      </p:sp>
      <p:sp>
        <p:nvSpPr>
          <p:cNvPr id="10" name="Text 8"/>
          <p:cNvSpPr txBox="1"/>
          <p:nvPr/>
        </p:nvSpPr>
        <p:spPr>
          <a:xfrm>
            <a:off x="1097280" y="2770632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Mean T = (2.63 + 2.56 + 2.42 + 2.71 + 2.80) / 5 = 13.12 / 5 = 2.624 s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548640" y="356616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548640" y="35661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50" dirty="0"/>
          </a:p>
        </p:txBody>
      </p:sp>
      <p:sp>
        <p:nvSpPr>
          <p:cNvPr id="13" name="Text 11"/>
          <p:cNvSpPr txBox="1"/>
          <p:nvPr/>
        </p:nvSpPr>
        <p:spPr>
          <a:xfrm>
            <a:off x="1097280" y="3547872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Range = 2.80 − 2.42 = 0.38 s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548640" y="434340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548640" y="4343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50" dirty="0"/>
          </a:p>
        </p:txBody>
      </p:sp>
      <p:sp>
        <p:nvSpPr>
          <p:cNvPr id="16" name="Text 14"/>
          <p:cNvSpPr txBox="1"/>
          <p:nvPr/>
        </p:nvSpPr>
        <p:spPr>
          <a:xfrm>
            <a:off x="1097280" y="4325112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Uncertainty = ½ × range = 0.19 s ≈ 0.2 s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548640" y="512064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548640" y="51206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50" dirty="0"/>
          </a:p>
        </p:txBody>
      </p:sp>
      <p:sp>
        <p:nvSpPr>
          <p:cNvPr id="19" name="Text 17"/>
          <p:cNvSpPr txBox="1"/>
          <p:nvPr/>
        </p:nvSpPr>
        <p:spPr>
          <a:xfrm>
            <a:off x="1097280" y="5102352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 = 2.6 ± 0.2 s   (percentage uncertainty ≈ 7%)</a:t>
            </a:r>
            <a:endParaRPr lang="en-US" sz="1700" dirty="0"/>
          </a:p>
        </p:txBody>
      </p:sp>
      <p:sp>
        <p:nvSpPr>
          <p:cNvPr id="20" name="Shape 18"/>
          <p:cNvSpPr/>
          <p:nvPr/>
        </p:nvSpPr>
        <p:spPr>
          <a:xfrm>
            <a:off x="7726680" y="2743200"/>
            <a:ext cx="3913632" cy="3337560"/>
          </a:xfrm>
          <a:prstGeom prst="roundRect">
            <a:avLst>
              <a:gd name="adj" fmla="val 3288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 txBox="1"/>
          <p:nvPr/>
        </p:nvSpPr>
        <p:spPr>
          <a:xfrm>
            <a:off x="7955280" y="288036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half the range?</a:t>
            </a:r>
            <a:endParaRPr lang="en-US" sz="1900" dirty="0"/>
          </a:p>
        </p:txBody>
      </p:sp>
      <p:sp>
        <p:nvSpPr>
          <p:cNvPr id="22" name="Text 20"/>
          <p:cNvSpPr txBox="1"/>
          <p:nvPr/>
        </p:nvSpPr>
        <p:spPr>
          <a:xfrm>
            <a:off x="7955280" y="3291840"/>
            <a:ext cx="352044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 the Cambridge-preferred estimate for repeated readings. Some textbooks use the mean absolute deviation (0.11 s here, ≈ 4%) — both show how spread out the data are.</a:t>
            </a:r>
            <a:endParaRPr lang="en-US" sz="15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1.3.3 · APPLYING THE RULES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examples · Adding, multiplying and dividing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3566160" cy="4526280"/>
          </a:xfrm>
          <a:prstGeom prst="roundRect">
            <a:avLst>
              <a:gd name="adj" fmla="val 3077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69164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Subtracting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777240" y="228600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777240" y="22860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50" dirty="0"/>
          </a:p>
        </p:txBody>
      </p:sp>
      <p:sp>
        <p:nvSpPr>
          <p:cNvPr id="10" name="Text 8"/>
          <p:cNvSpPr txBox="1"/>
          <p:nvPr/>
        </p:nvSpPr>
        <p:spPr>
          <a:xfrm>
            <a:off x="1325880" y="2267712"/>
            <a:ext cx="2697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Tyre: d₁ = 55.0 ± 0.5 cm, inner d₂ = 21.0 ± 0.7 cm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777240" y="320040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777240" y="3200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50" dirty="0"/>
          </a:p>
        </p:txBody>
      </p:sp>
      <p:sp>
        <p:nvSpPr>
          <p:cNvPr id="13" name="Text 11"/>
          <p:cNvSpPr txBox="1"/>
          <p:nvPr/>
        </p:nvSpPr>
        <p:spPr>
          <a:xfrm>
            <a:off x="1325880" y="3182112"/>
            <a:ext cx="2697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d₁ − d₂ = 34.0 cm</a:t>
            </a:r>
            <a:endParaRPr lang="en-US" sz="1550" dirty="0"/>
          </a:p>
        </p:txBody>
      </p:sp>
      <p:sp>
        <p:nvSpPr>
          <p:cNvPr id="14" name="Shape 12"/>
          <p:cNvSpPr/>
          <p:nvPr/>
        </p:nvSpPr>
        <p:spPr>
          <a:xfrm>
            <a:off x="777240" y="411480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777240" y="41148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50" dirty="0"/>
          </a:p>
        </p:txBody>
      </p:sp>
      <p:sp>
        <p:nvSpPr>
          <p:cNvPr id="16" name="Text 14"/>
          <p:cNvSpPr txBox="1"/>
          <p:nvPr/>
        </p:nvSpPr>
        <p:spPr>
          <a:xfrm>
            <a:off x="1325880" y="4096512"/>
            <a:ext cx="2697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 = 0.5 + 0.7 = 1.2 cm</a:t>
            </a:r>
            <a:endParaRPr lang="en-US" sz="1550" dirty="0"/>
          </a:p>
        </p:txBody>
      </p:sp>
      <p:sp>
        <p:nvSpPr>
          <p:cNvPr id="17" name="Shape 15"/>
          <p:cNvSpPr/>
          <p:nvPr/>
        </p:nvSpPr>
        <p:spPr>
          <a:xfrm>
            <a:off x="777240" y="502920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77240" y="50292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5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5010912"/>
            <a:ext cx="2697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d₁ − d₂ = 34.0 ± 1.2 cm</a:t>
            </a:r>
            <a:endParaRPr lang="en-US" sz="1550" dirty="0"/>
          </a:p>
        </p:txBody>
      </p:sp>
      <p:sp>
        <p:nvSpPr>
          <p:cNvPr id="20" name="Shape 18"/>
          <p:cNvSpPr/>
          <p:nvPr/>
        </p:nvSpPr>
        <p:spPr>
          <a:xfrm>
            <a:off x="4297680" y="1554480"/>
            <a:ext cx="3566160" cy="4526280"/>
          </a:xfrm>
          <a:prstGeom prst="roundRect">
            <a:avLst>
              <a:gd name="adj" fmla="val 3077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 txBox="1"/>
          <p:nvPr/>
        </p:nvSpPr>
        <p:spPr>
          <a:xfrm>
            <a:off x="4526280" y="169164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Multiplying</a:t>
            </a:r>
            <a:endParaRPr lang="en-US" sz="2000" dirty="0"/>
          </a:p>
        </p:txBody>
      </p:sp>
      <p:sp>
        <p:nvSpPr>
          <p:cNvPr id="22" name="Shape 20"/>
          <p:cNvSpPr/>
          <p:nvPr/>
        </p:nvSpPr>
        <p:spPr>
          <a:xfrm>
            <a:off x="4526280" y="2286000"/>
            <a:ext cx="384048" cy="384048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4526280" y="22860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50" dirty="0"/>
          </a:p>
        </p:txBody>
      </p:sp>
      <p:sp>
        <p:nvSpPr>
          <p:cNvPr id="24" name="Text 22"/>
          <p:cNvSpPr txBox="1"/>
          <p:nvPr/>
        </p:nvSpPr>
        <p:spPr>
          <a:xfrm>
            <a:off x="5074920" y="2267712"/>
            <a:ext cx="2697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Rectangle: 25.0 ± 0.5 cm by 10.0 ± 0.3 cm</a:t>
            </a:r>
            <a:endParaRPr lang="en-US" sz="1550" dirty="0"/>
          </a:p>
        </p:txBody>
      </p:sp>
      <p:sp>
        <p:nvSpPr>
          <p:cNvPr id="25" name="Shape 23"/>
          <p:cNvSpPr/>
          <p:nvPr/>
        </p:nvSpPr>
        <p:spPr>
          <a:xfrm>
            <a:off x="4526280" y="3200400"/>
            <a:ext cx="384048" cy="384048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 txBox="1"/>
          <p:nvPr/>
        </p:nvSpPr>
        <p:spPr>
          <a:xfrm>
            <a:off x="4526280" y="3200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50" dirty="0"/>
          </a:p>
        </p:txBody>
      </p:sp>
      <p:sp>
        <p:nvSpPr>
          <p:cNvPr id="27" name="Text 25"/>
          <p:cNvSpPr txBox="1"/>
          <p:nvPr/>
        </p:nvSpPr>
        <p:spPr>
          <a:xfrm>
            <a:off x="5074920" y="3182112"/>
            <a:ext cx="2697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Area = 250.0 cm²</a:t>
            </a:r>
            <a:endParaRPr lang="en-US" sz="1550" dirty="0"/>
          </a:p>
        </p:txBody>
      </p:sp>
      <p:sp>
        <p:nvSpPr>
          <p:cNvPr id="28" name="Shape 26"/>
          <p:cNvSpPr/>
          <p:nvPr/>
        </p:nvSpPr>
        <p:spPr>
          <a:xfrm>
            <a:off x="4526280" y="4114800"/>
            <a:ext cx="384048" cy="384048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 txBox="1"/>
          <p:nvPr/>
        </p:nvSpPr>
        <p:spPr>
          <a:xfrm>
            <a:off x="4526280" y="41148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50" dirty="0"/>
          </a:p>
        </p:txBody>
      </p:sp>
      <p:sp>
        <p:nvSpPr>
          <p:cNvPr id="30" name="Text 28"/>
          <p:cNvSpPr txBox="1"/>
          <p:nvPr/>
        </p:nvSpPr>
        <p:spPr>
          <a:xfrm>
            <a:off x="5074920" y="4096512"/>
            <a:ext cx="2697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 = 2% + 3% = 5%  →  Δ = 12.5 cm²</a:t>
            </a:r>
            <a:endParaRPr lang="en-US" sz="1550" dirty="0"/>
          </a:p>
        </p:txBody>
      </p:sp>
      <p:sp>
        <p:nvSpPr>
          <p:cNvPr id="31" name="Shape 29"/>
          <p:cNvSpPr/>
          <p:nvPr/>
        </p:nvSpPr>
        <p:spPr>
          <a:xfrm>
            <a:off x="4526280" y="5029200"/>
            <a:ext cx="384048" cy="384048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 txBox="1"/>
          <p:nvPr/>
        </p:nvSpPr>
        <p:spPr>
          <a:xfrm>
            <a:off x="4526280" y="50292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50" dirty="0"/>
          </a:p>
        </p:txBody>
      </p:sp>
      <p:sp>
        <p:nvSpPr>
          <p:cNvPr id="33" name="Text 31"/>
          <p:cNvSpPr txBox="1"/>
          <p:nvPr/>
        </p:nvSpPr>
        <p:spPr>
          <a:xfrm>
            <a:off x="5074920" y="5010912"/>
            <a:ext cx="2697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= 250 ± 13 cm²</a:t>
            </a:r>
            <a:endParaRPr lang="en-US" sz="1550" dirty="0"/>
          </a:p>
        </p:txBody>
      </p:sp>
      <p:sp>
        <p:nvSpPr>
          <p:cNvPr id="34" name="Shape 32"/>
          <p:cNvSpPr/>
          <p:nvPr/>
        </p:nvSpPr>
        <p:spPr>
          <a:xfrm>
            <a:off x="8046720" y="1554480"/>
            <a:ext cx="3566160" cy="4526280"/>
          </a:xfrm>
          <a:prstGeom prst="roundRect">
            <a:avLst>
              <a:gd name="adj" fmla="val 3077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 txBox="1"/>
          <p:nvPr/>
        </p:nvSpPr>
        <p:spPr>
          <a:xfrm>
            <a:off x="8275320" y="169164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Dividing</a:t>
            </a:r>
            <a:endParaRPr lang="en-US" sz="2000" dirty="0"/>
          </a:p>
        </p:txBody>
      </p:sp>
      <p:sp>
        <p:nvSpPr>
          <p:cNvPr id="36" name="Shape 34"/>
          <p:cNvSpPr/>
          <p:nvPr/>
        </p:nvSpPr>
        <p:spPr>
          <a:xfrm>
            <a:off x="8275320" y="2286000"/>
            <a:ext cx="384048" cy="384048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35"/>
          <p:cNvSpPr txBox="1"/>
          <p:nvPr/>
        </p:nvSpPr>
        <p:spPr>
          <a:xfrm>
            <a:off x="8275320" y="22860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50" dirty="0"/>
          </a:p>
        </p:txBody>
      </p:sp>
      <p:sp>
        <p:nvSpPr>
          <p:cNvPr id="38" name="Text 36"/>
          <p:cNvSpPr txBox="1"/>
          <p:nvPr/>
        </p:nvSpPr>
        <p:spPr>
          <a:xfrm>
            <a:off x="8823960" y="2267712"/>
            <a:ext cx="2697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Car: s = 50.0 ± 0.1 m, t = 5.00 ± 0.05 s</a:t>
            </a:r>
            <a:endParaRPr lang="en-US" sz="1550" dirty="0"/>
          </a:p>
        </p:txBody>
      </p:sp>
      <p:sp>
        <p:nvSpPr>
          <p:cNvPr id="39" name="Shape 37"/>
          <p:cNvSpPr/>
          <p:nvPr/>
        </p:nvSpPr>
        <p:spPr>
          <a:xfrm>
            <a:off x="8275320" y="3200400"/>
            <a:ext cx="384048" cy="384048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38"/>
          <p:cNvSpPr txBox="1"/>
          <p:nvPr/>
        </p:nvSpPr>
        <p:spPr>
          <a:xfrm>
            <a:off x="8275320" y="3200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50" dirty="0"/>
          </a:p>
        </p:txBody>
      </p:sp>
      <p:sp>
        <p:nvSpPr>
          <p:cNvPr id="41" name="Text 39"/>
          <p:cNvSpPr txBox="1"/>
          <p:nvPr/>
        </p:nvSpPr>
        <p:spPr>
          <a:xfrm>
            <a:off x="8823960" y="3182112"/>
            <a:ext cx="2697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50.0 / 5.00 = 10.0 m s⁻¹</a:t>
            </a:r>
            <a:endParaRPr lang="en-US" sz="1550" dirty="0"/>
          </a:p>
        </p:txBody>
      </p:sp>
      <p:sp>
        <p:nvSpPr>
          <p:cNvPr id="42" name="Shape 40"/>
          <p:cNvSpPr/>
          <p:nvPr/>
        </p:nvSpPr>
        <p:spPr>
          <a:xfrm>
            <a:off x="8275320" y="4114800"/>
            <a:ext cx="384048" cy="384048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Text 41"/>
          <p:cNvSpPr txBox="1"/>
          <p:nvPr/>
        </p:nvSpPr>
        <p:spPr>
          <a:xfrm>
            <a:off x="8275320" y="41148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50" dirty="0"/>
          </a:p>
        </p:txBody>
      </p:sp>
      <p:sp>
        <p:nvSpPr>
          <p:cNvPr id="44" name="Text 42"/>
          <p:cNvSpPr txBox="1"/>
          <p:nvPr/>
        </p:nvSpPr>
        <p:spPr>
          <a:xfrm>
            <a:off x="8823960" y="4096512"/>
            <a:ext cx="2697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 = 0.2% + 1.0% = 1.2%  →  Δ = 0.12 m s⁻¹</a:t>
            </a:r>
            <a:endParaRPr lang="en-US" sz="1550" dirty="0"/>
          </a:p>
        </p:txBody>
      </p:sp>
      <p:sp>
        <p:nvSpPr>
          <p:cNvPr id="45" name="Shape 43"/>
          <p:cNvSpPr/>
          <p:nvPr/>
        </p:nvSpPr>
        <p:spPr>
          <a:xfrm>
            <a:off x="8275320" y="5029200"/>
            <a:ext cx="384048" cy="384048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Text 44"/>
          <p:cNvSpPr txBox="1"/>
          <p:nvPr/>
        </p:nvSpPr>
        <p:spPr>
          <a:xfrm>
            <a:off x="8275320" y="50292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50" dirty="0"/>
          </a:p>
        </p:txBody>
      </p:sp>
      <p:sp>
        <p:nvSpPr>
          <p:cNvPr id="47" name="Text 45"/>
          <p:cNvSpPr txBox="1"/>
          <p:nvPr/>
        </p:nvSpPr>
        <p:spPr>
          <a:xfrm>
            <a:off x="8823960" y="5010912"/>
            <a:ext cx="2697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10.0 ± 0.1 m s⁻¹</a:t>
            </a:r>
            <a:endParaRPr lang="en-US" sz="15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1.3.3 · MULTIPLY THE PERCENTAGE BY THE POWER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examples · Powers and roots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4526280"/>
          </a:xfrm>
          <a:prstGeom prst="roundRect">
            <a:avLst>
              <a:gd name="adj" fmla="val 2424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Power: volume of a sphere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822960" y="2331720"/>
            <a:ext cx="384048" cy="384048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822960" y="23317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50" dirty="0"/>
          </a:p>
        </p:txBody>
      </p:sp>
      <p:sp>
        <p:nvSpPr>
          <p:cNvPr id="10" name="Text 8"/>
          <p:cNvSpPr txBox="1"/>
          <p:nvPr/>
        </p:nvSpPr>
        <p:spPr>
          <a:xfrm>
            <a:off x="1371600" y="2313432"/>
            <a:ext cx="4480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= 2.50 ± 0.02 cm;  V = 4/3 πr³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822960" y="3246120"/>
            <a:ext cx="384048" cy="384048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822960" y="32461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50" dirty="0"/>
          </a:p>
        </p:txBody>
      </p:sp>
      <p:sp>
        <p:nvSpPr>
          <p:cNvPr id="13" name="Text 11"/>
          <p:cNvSpPr txBox="1"/>
          <p:nvPr/>
        </p:nvSpPr>
        <p:spPr>
          <a:xfrm>
            <a:off x="1371600" y="3227832"/>
            <a:ext cx="4480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4/3 × π × 2.50³ = 65.5 cm³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822960" y="4160520"/>
            <a:ext cx="384048" cy="384048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822960" y="41605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50" dirty="0"/>
          </a:p>
        </p:txBody>
      </p:sp>
      <p:sp>
        <p:nvSpPr>
          <p:cNvPr id="16" name="Text 14"/>
          <p:cNvSpPr txBox="1"/>
          <p:nvPr/>
        </p:nvSpPr>
        <p:spPr>
          <a:xfrm>
            <a:off x="1371600" y="4142232"/>
            <a:ext cx="4480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%r = 0.8%  →  %V = 3 × 0.8% = 2.4%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822960" y="5074920"/>
            <a:ext cx="384048" cy="384048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822960" y="50749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50" dirty="0"/>
          </a:p>
        </p:txBody>
      </p:sp>
      <p:sp>
        <p:nvSpPr>
          <p:cNvPr id="19" name="Text 17"/>
          <p:cNvSpPr txBox="1"/>
          <p:nvPr/>
        </p:nvSpPr>
        <p:spPr>
          <a:xfrm>
            <a:off x="1371600" y="5056632"/>
            <a:ext cx="4480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ΔV = 0.024 × 65.5 = 1.6 cm³  →  V = 65.5 ± 1.6 cm³</a:t>
            </a:r>
            <a:endParaRPr lang="en-US" sz="1700" dirty="0"/>
          </a:p>
        </p:txBody>
      </p:sp>
      <p:sp>
        <p:nvSpPr>
          <p:cNvPr id="20" name="Shape 18"/>
          <p:cNvSpPr/>
          <p:nvPr/>
        </p:nvSpPr>
        <p:spPr>
          <a:xfrm>
            <a:off x="6190488" y="1554480"/>
            <a:ext cx="5449824" cy="4526280"/>
          </a:xfrm>
          <a:prstGeom prst="roundRect">
            <a:avLst>
              <a:gd name="adj" fmla="val 2424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 txBox="1"/>
          <p:nvPr/>
        </p:nvSpPr>
        <p:spPr>
          <a:xfrm>
            <a:off x="6464808" y="169164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Root: √B with B = 3.0 ± 0.1</a:t>
            </a:r>
            <a:endParaRPr lang="en-US" sz="2000" dirty="0"/>
          </a:p>
        </p:txBody>
      </p:sp>
      <p:sp>
        <p:nvSpPr>
          <p:cNvPr id="22" name="Shape 20"/>
          <p:cNvSpPr/>
          <p:nvPr/>
        </p:nvSpPr>
        <p:spPr>
          <a:xfrm>
            <a:off x="6464808" y="2331720"/>
            <a:ext cx="384048" cy="384048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464808" y="23317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50" dirty="0"/>
          </a:p>
        </p:txBody>
      </p:sp>
      <p:sp>
        <p:nvSpPr>
          <p:cNvPr id="24" name="Text 22"/>
          <p:cNvSpPr txBox="1"/>
          <p:nvPr/>
        </p:nvSpPr>
        <p:spPr>
          <a:xfrm>
            <a:off x="7013448" y="2313432"/>
            <a:ext cx="4480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√B = √3.0 = 1.73</a:t>
            </a:r>
            <a:endParaRPr lang="en-US" sz="1700" dirty="0"/>
          </a:p>
        </p:txBody>
      </p:sp>
      <p:sp>
        <p:nvSpPr>
          <p:cNvPr id="25" name="Shape 23"/>
          <p:cNvSpPr/>
          <p:nvPr/>
        </p:nvSpPr>
        <p:spPr>
          <a:xfrm>
            <a:off x="6464808" y="3246120"/>
            <a:ext cx="384048" cy="384048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 txBox="1"/>
          <p:nvPr/>
        </p:nvSpPr>
        <p:spPr>
          <a:xfrm>
            <a:off x="6464808" y="32461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50" dirty="0"/>
          </a:p>
        </p:txBody>
      </p:sp>
      <p:sp>
        <p:nvSpPr>
          <p:cNvPr id="27" name="Text 25"/>
          <p:cNvSpPr txBox="1"/>
          <p:nvPr/>
        </p:nvSpPr>
        <p:spPr>
          <a:xfrm>
            <a:off x="7013448" y="3227832"/>
            <a:ext cx="4480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%B = 0.1 / 3.0 × 100% = 3.33%</a:t>
            </a:r>
            <a:endParaRPr lang="en-US" sz="1700" dirty="0"/>
          </a:p>
        </p:txBody>
      </p:sp>
      <p:sp>
        <p:nvSpPr>
          <p:cNvPr id="28" name="Shape 26"/>
          <p:cNvSpPr/>
          <p:nvPr/>
        </p:nvSpPr>
        <p:spPr>
          <a:xfrm>
            <a:off x="6464808" y="4160520"/>
            <a:ext cx="384048" cy="384048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 txBox="1"/>
          <p:nvPr/>
        </p:nvSpPr>
        <p:spPr>
          <a:xfrm>
            <a:off x="6464808" y="41605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50" dirty="0"/>
          </a:p>
        </p:txBody>
      </p:sp>
      <p:sp>
        <p:nvSpPr>
          <p:cNvPr id="30" name="Text 28"/>
          <p:cNvSpPr txBox="1"/>
          <p:nvPr/>
        </p:nvSpPr>
        <p:spPr>
          <a:xfrm>
            <a:off x="7013448" y="4142232"/>
            <a:ext cx="4480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square root is a power of ½ → %√B = 1.67%</a:t>
            </a:r>
            <a:endParaRPr lang="en-US" sz="1700" dirty="0"/>
          </a:p>
        </p:txBody>
      </p:sp>
      <p:sp>
        <p:nvSpPr>
          <p:cNvPr id="31" name="Shape 29"/>
          <p:cNvSpPr/>
          <p:nvPr/>
        </p:nvSpPr>
        <p:spPr>
          <a:xfrm>
            <a:off x="6464808" y="5074920"/>
            <a:ext cx="384048" cy="384048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 txBox="1"/>
          <p:nvPr/>
        </p:nvSpPr>
        <p:spPr>
          <a:xfrm>
            <a:off x="6464808" y="50749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50" dirty="0"/>
          </a:p>
        </p:txBody>
      </p:sp>
      <p:sp>
        <p:nvSpPr>
          <p:cNvPr id="33" name="Text 31"/>
          <p:cNvSpPr txBox="1"/>
          <p:nvPr/>
        </p:nvSpPr>
        <p:spPr>
          <a:xfrm>
            <a:off x="7013448" y="5056632"/>
            <a:ext cx="4480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 = 0.0167 × 1.73 = 0.03  →  √B = 1.73 ± 0.03</a:t>
            </a:r>
            <a:endParaRPr lang="en-US" sz="17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Measurement techniques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Instruments, resolution, micrometer, vernier and the oscilloscope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 SKILLS FOR PAPERS 3 AND 5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</a:t>
            </a:r>
            <a:endParaRPr lang="en-US" sz="10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MEASUREMENT TECHNIQUES · RESOLUTION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Choosing an instrument: resolution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</a:t>
            </a:r>
            <a:endParaRPr lang="en-US" sz="1000" dirty="0"/>
          </a:p>
        </p:txBody>
      </p:sp>
      <p:graphicFrame>
        <p:nvGraphicFramePr>
          <p:cNvPr id="3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6949440" cy="429768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1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603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Quantity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Instrument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Typical resolution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length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metre rule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1591B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mm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length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vernier calipers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1591B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 mm (some 0.02 mm)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length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micrometer screw gauge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1591B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0.01 mm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mass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top-pan balance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1591B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0.01 g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angle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protractor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1591B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time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stopwatch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1591B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0.01 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temperature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thermometer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1591B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°C (digital 0.1 °C)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p.d.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voltmeter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1591B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0.01 V – 0.1 V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current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ammeter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1591B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mA – 0.1 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7772400" y="1554480"/>
            <a:ext cx="3867912" cy="4526280"/>
          </a:xfrm>
          <a:prstGeom prst="roundRect">
            <a:avLst>
              <a:gd name="adj" fmla="val 2837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8046720" y="173736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Resolution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8046720" y="2240280"/>
            <a:ext cx="342900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smallest change in a quantity that causes a change in the instrument's reading.</a:t>
            </a:r>
            <a:endParaRPr lang="en-US" sz="1700" dirty="0"/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digital thermometer (0.1 °C) has a higher resolution than a mercury thermometer (1 °C).</a:t>
            </a:r>
            <a:endParaRPr lang="en-US" sz="1700" dirty="0"/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r>
              <a:rPr lang="en-US" sz="17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Pick the instrument whose resolution makes the percentage uncertainty small.</a:t>
            </a:r>
            <a:endParaRPr lang="en-US" sz="17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MEASUREMENT TECHNIQUES · RESOLUTION 0.01 MM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Reading a micrometer screw gauge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548640" y="4526280"/>
            <a:ext cx="3566160" cy="1554480"/>
          </a:xfrm>
          <a:prstGeom prst="roundRect">
            <a:avLst>
              <a:gd name="adj" fmla="val 7059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731520" y="4663440"/>
            <a:ext cx="411480" cy="411480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 txBox="1"/>
          <p:nvPr/>
        </p:nvSpPr>
        <p:spPr>
          <a:xfrm>
            <a:off x="731520" y="46634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50" dirty="0"/>
          </a:p>
        </p:txBody>
      </p:sp>
      <p:sp>
        <p:nvSpPr>
          <p:cNvPr id="10" name="Text 7"/>
          <p:cNvSpPr txBox="1"/>
          <p:nvPr/>
        </p:nvSpPr>
        <p:spPr>
          <a:xfrm>
            <a:off x="1280160" y="4663440"/>
            <a:ext cx="26974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the sleeve scale: each division is 0.5 mm → 2.5 mm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4297680" y="4526280"/>
            <a:ext cx="3566160" cy="1554480"/>
          </a:xfrm>
          <a:prstGeom prst="roundRect">
            <a:avLst>
              <a:gd name="adj" fmla="val 7059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4480560" y="4663440"/>
            <a:ext cx="411480" cy="411480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 txBox="1"/>
          <p:nvPr/>
        </p:nvSpPr>
        <p:spPr>
          <a:xfrm>
            <a:off x="4480560" y="46634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50" dirty="0"/>
          </a:p>
        </p:txBody>
      </p:sp>
      <p:sp>
        <p:nvSpPr>
          <p:cNvPr id="14" name="Text 11"/>
          <p:cNvSpPr txBox="1"/>
          <p:nvPr/>
        </p:nvSpPr>
        <p:spPr>
          <a:xfrm>
            <a:off x="5029200" y="4663440"/>
            <a:ext cx="26974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the thimble line level with the datum: 17 × 0.01 mm = 0.17 mm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8046720" y="4526280"/>
            <a:ext cx="3566160" cy="1554480"/>
          </a:xfrm>
          <a:prstGeom prst="roundRect">
            <a:avLst>
              <a:gd name="adj" fmla="val 7059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3"/>
          <p:cNvSpPr/>
          <p:nvPr/>
        </p:nvSpPr>
        <p:spPr>
          <a:xfrm>
            <a:off x="8229600" y="4663440"/>
            <a:ext cx="411480" cy="411480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 txBox="1"/>
          <p:nvPr/>
        </p:nvSpPr>
        <p:spPr>
          <a:xfrm>
            <a:off x="8229600" y="46634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50" dirty="0"/>
          </a:p>
        </p:txBody>
      </p:sp>
      <p:sp>
        <p:nvSpPr>
          <p:cNvPr id="18" name="Text 15"/>
          <p:cNvSpPr txBox="1"/>
          <p:nvPr/>
        </p:nvSpPr>
        <p:spPr>
          <a:xfrm>
            <a:off x="8778240" y="4663440"/>
            <a:ext cx="26974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Add: 2.5 + 0.17 = 2.67 mm; check the zero error first</a:t>
            </a:r>
            <a:endParaRPr lang="en-US" sz="1600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70502D5-4E60-A84E-C124-CE92396180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3418" y="1326184"/>
            <a:ext cx="6813187" cy="2880056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MEASUREMENT TECHNIQUES · RESOLUTION 0.1 MM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Reading vernier calipers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548640" y="4526280"/>
            <a:ext cx="3566160" cy="1554480"/>
          </a:xfrm>
          <a:prstGeom prst="roundRect">
            <a:avLst>
              <a:gd name="adj" fmla="val 7059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731520" y="4663440"/>
            <a:ext cx="411480" cy="411480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 txBox="1"/>
          <p:nvPr/>
        </p:nvSpPr>
        <p:spPr>
          <a:xfrm>
            <a:off x="731520" y="46634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50" dirty="0"/>
          </a:p>
        </p:txBody>
      </p:sp>
      <p:sp>
        <p:nvSpPr>
          <p:cNvPr id="10" name="Text 7"/>
          <p:cNvSpPr txBox="1"/>
          <p:nvPr/>
        </p:nvSpPr>
        <p:spPr>
          <a:xfrm>
            <a:off x="1280160" y="4663440"/>
            <a:ext cx="26974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the main scale just before the vernier zero: 2.3 cm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4297680" y="4526280"/>
            <a:ext cx="3566160" cy="1554480"/>
          </a:xfrm>
          <a:prstGeom prst="roundRect">
            <a:avLst>
              <a:gd name="adj" fmla="val 7059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4480560" y="4663440"/>
            <a:ext cx="411480" cy="411480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 txBox="1"/>
          <p:nvPr/>
        </p:nvSpPr>
        <p:spPr>
          <a:xfrm>
            <a:off x="4480560" y="46634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50" dirty="0"/>
          </a:p>
        </p:txBody>
      </p:sp>
      <p:sp>
        <p:nvSpPr>
          <p:cNvPr id="14" name="Text 11"/>
          <p:cNvSpPr txBox="1"/>
          <p:nvPr/>
        </p:nvSpPr>
        <p:spPr>
          <a:xfrm>
            <a:off x="5029200" y="4663440"/>
            <a:ext cx="26974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the vernier line that lines up exactly with a main-scale line: line 4 → 0.04 cm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8046720" y="4526280"/>
            <a:ext cx="3566160" cy="1554480"/>
          </a:xfrm>
          <a:prstGeom prst="roundRect">
            <a:avLst>
              <a:gd name="adj" fmla="val 7059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3"/>
          <p:cNvSpPr/>
          <p:nvPr/>
        </p:nvSpPr>
        <p:spPr>
          <a:xfrm>
            <a:off x="8229600" y="4663440"/>
            <a:ext cx="411480" cy="411480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 txBox="1"/>
          <p:nvPr/>
        </p:nvSpPr>
        <p:spPr>
          <a:xfrm>
            <a:off x="8229600" y="46634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50" dirty="0"/>
          </a:p>
        </p:txBody>
      </p:sp>
      <p:sp>
        <p:nvSpPr>
          <p:cNvPr id="18" name="Text 15"/>
          <p:cNvSpPr txBox="1"/>
          <p:nvPr/>
        </p:nvSpPr>
        <p:spPr>
          <a:xfrm>
            <a:off x="8778240" y="4663440"/>
            <a:ext cx="26974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Add: 2.3 + 0.04 = 2.34 cm. Calipers also measure internal widths and depths</a:t>
            </a:r>
            <a:endParaRPr lang="en-US" sz="1600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AAFBFA8-90F3-E389-88D9-16D9B622EA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3519" y="1281245"/>
            <a:ext cx="7624962" cy="3049215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MEASUREMENT TECHNIQUES · TIME-BASE AND Y-GAIN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cathode-ray oscilloscope (CRO)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</a:t>
            </a:r>
            <a:endParaRPr lang="en-US" sz="1000" dirty="0"/>
          </a:p>
        </p:txBody>
      </p:sp>
      <p:pic>
        <p:nvPicPr>
          <p:cNvPr id="6" name="Image 0" descr="figs1/cro_fig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485094"/>
            <a:ext cx="5669280" cy="2790533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548640" y="4434840"/>
            <a:ext cx="5669280" cy="1645920"/>
          </a:xfrm>
          <a:prstGeom prst="roundRect">
            <a:avLst>
              <a:gd name="adj" fmla="val 6667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822960" y="4572000"/>
            <a:ext cx="52120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Displays a p.d. against time.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A.C. → a wave; D.C. → a horizontal line; time-base off → a vertical line whose length shows the peak-to-peak p.d.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6446520" y="1554480"/>
            <a:ext cx="5193792" cy="2148840"/>
          </a:xfrm>
          <a:prstGeom prst="roundRect">
            <a:avLst>
              <a:gd name="adj" fmla="val 5106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6675120" y="169164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Time-base (x-axis)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6675120" y="2103120"/>
            <a:ext cx="47548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 per division, e.g. 2.0 ms div⁻¹</a:t>
            </a:r>
            <a:endParaRPr lang="en-US" sz="1700" dirty="0"/>
          </a:p>
          <a:p>
            <a:pPr marL="0" indent="0">
              <a:buNone/>
            </a:pPr>
            <a:r>
              <a:rPr lang="en-US" sz="17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 = (number of divisions for one cycle) × time-base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 = 1 / T</a:t>
            </a:r>
            <a:endParaRPr lang="en-US" sz="1700" dirty="0"/>
          </a:p>
        </p:txBody>
      </p:sp>
      <p:sp>
        <p:nvSpPr>
          <p:cNvPr id="12" name="Shape 9"/>
          <p:cNvSpPr/>
          <p:nvPr/>
        </p:nvSpPr>
        <p:spPr>
          <a:xfrm>
            <a:off x="6446520" y="3931920"/>
            <a:ext cx="5193792" cy="2148840"/>
          </a:xfrm>
          <a:prstGeom prst="roundRect">
            <a:avLst>
              <a:gd name="adj" fmla="val 5106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 txBox="1"/>
          <p:nvPr/>
        </p:nvSpPr>
        <p:spPr>
          <a:xfrm>
            <a:off x="6675120" y="406908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Y-gain (y-axis)</a:t>
            </a:r>
            <a:endParaRPr lang="en-US" sz="1800" dirty="0"/>
          </a:p>
        </p:txBody>
      </p:sp>
      <p:sp>
        <p:nvSpPr>
          <p:cNvPr id="14" name="Text 11"/>
          <p:cNvSpPr txBox="1"/>
          <p:nvPr/>
        </p:nvSpPr>
        <p:spPr>
          <a:xfrm>
            <a:off x="6675120" y="4480560"/>
            <a:ext cx="47548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volts per division, e.g. 1.5 V div⁻¹</a:t>
            </a:r>
            <a:endParaRPr lang="en-US" sz="1700" dirty="0"/>
          </a:p>
          <a:p>
            <a:pPr marL="0" indent="0">
              <a:buNone/>
            </a:pPr>
            <a:r>
              <a:rPr lang="en-US" sz="17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V₀ = (divisions from centre to peak) × y-gain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as many cycles as possible to reduce uncertainty</a:t>
            </a:r>
            <a:endParaRPr lang="en-US" sz="17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MEASUREMENT TECHNIQUES · PERIOD, FREQUENCY, PEAK P.D.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 · Reading a CRO trace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39</a:t>
            </a:r>
            <a:endParaRPr lang="en-US" sz="1000" dirty="0"/>
          </a:p>
        </p:txBody>
      </p:sp>
      <p:pic>
        <p:nvPicPr>
          <p:cNvPr id="6" name="Image 0" descr="figs1/cro_fig1_an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452313"/>
            <a:ext cx="6217920" cy="3496174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6949440" y="1554480"/>
            <a:ext cx="4690872" cy="1097280"/>
          </a:xfrm>
          <a:prstGeom prst="roundRect">
            <a:avLst>
              <a:gd name="adj" fmla="val 10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7178040" y="1673352"/>
            <a:ext cx="4297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Time-base 2.0 ms per division; y-gain 1.5 V per division. Find T, f and V₀.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6949440" y="292608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6949440" y="29260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50" dirty="0"/>
          </a:p>
        </p:txBody>
      </p:sp>
      <p:sp>
        <p:nvSpPr>
          <p:cNvPr id="11" name="Text 8"/>
          <p:cNvSpPr txBox="1"/>
          <p:nvPr/>
        </p:nvSpPr>
        <p:spPr>
          <a:xfrm>
            <a:off x="7498080" y="2907792"/>
            <a:ext cx="41148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cycle spans 8 divisions</a:t>
            </a:r>
            <a:endParaRPr lang="en-US" sz="1700" dirty="0"/>
          </a:p>
        </p:txBody>
      </p:sp>
      <p:sp>
        <p:nvSpPr>
          <p:cNvPr id="12" name="Shape 9"/>
          <p:cNvSpPr/>
          <p:nvPr/>
        </p:nvSpPr>
        <p:spPr>
          <a:xfrm>
            <a:off x="6949440" y="3675888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 txBox="1"/>
          <p:nvPr/>
        </p:nvSpPr>
        <p:spPr>
          <a:xfrm>
            <a:off x="6949440" y="367588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50" dirty="0"/>
          </a:p>
        </p:txBody>
      </p:sp>
      <p:sp>
        <p:nvSpPr>
          <p:cNvPr id="14" name="Text 11"/>
          <p:cNvSpPr txBox="1"/>
          <p:nvPr/>
        </p:nvSpPr>
        <p:spPr>
          <a:xfrm>
            <a:off x="7498080" y="3657600"/>
            <a:ext cx="41148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 = 8 × 2.0 ms = 16 ms</a:t>
            </a:r>
            <a:endParaRPr lang="en-US" sz="1700" dirty="0"/>
          </a:p>
        </p:txBody>
      </p:sp>
      <p:sp>
        <p:nvSpPr>
          <p:cNvPr id="15" name="Shape 12"/>
          <p:cNvSpPr/>
          <p:nvPr/>
        </p:nvSpPr>
        <p:spPr>
          <a:xfrm>
            <a:off x="6949440" y="4425696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 txBox="1"/>
          <p:nvPr/>
        </p:nvSpPr>
        <p:spPr>
          <a:xfrm>
            <a:off x="6949440" y="442569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50" dirty="0"/>
          </a:p>
        </p:txBody>
      </p:sp>
      <p:sp>
        <p:nvSpPr>
          <p:cNvPr id="17" name="Text 14"/>
          <p:cNvSpPr txBox="1"/>
          <p:nvPr/>
        </p:nvSpPr>
        <p:spPr>
          <a:xfrm>
            <a:off x="7498080" y="4407408"/>
            <a:ext cx="41148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 = 1 / T = 1 / 0.016 s = 63 Hz</a:t>
            </a:r>
            <a:endParaRPr lang="en-US" sz="1700" dirty="0"/>
          </a:p>
        </p:txBody>
      </p:sp>
      <p:sp>
        <p:nvSpPr>
          <p:cNvPr id="18" name="Shape 15"/>
          <p:cNvSpPr/>
          <p:nvPr/>
        </p:nvSpPr>
        <p:spPr>
          <a:xfrm>
            <a:off x="6949440" y="5175504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 txBox="1"/>
          <p:nvPr/>
        </p:nvSpPr>
        <p:spPr>
          <a:xfrm>
            <a:off x="6949440" y="517550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50" dirty="0"/>
          </a:p>
        </p:txBody>
      </p:sp>
      <p:sp>
        <p:nvSpPr>
          <p:cNvPr id="20" name="Text 17"/>
          <p:cNvSpPr txBox="1"/>
          <p:nvPr/>
        </p:nvSpPr>
        <p:spPr>
          <a:xfrm>
            <a:off x="7498080" y="5157216"/>
            <a:ext cx="41148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V₀ = 2 div × 1.5 V div⁻¹ = 3.0 V</a:t>
            </a:r>
            <a:endParaRPr lang="en-US" sz="17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06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Scalars and vectors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Adding, subtracting and resolving coplanar vectors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OUTCOMES 1.4.1 – 1.4.3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</a:t>
            </a:r>
            <a:endParaRPr lang="en-US" sz="10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1.4.1 · MAGNITUDE ONLY, OR MAGNITUDE AND DIRECTION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Scalars and vectors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41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4526280"/>
          </a:xfrm>
          <a:prstGeom prst="roundRect">
            <a:avLst>
              <a:gd name="adj" fmla="val 2424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6190488" y="1554480"/>
            <a:ext cx="5449824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822960" y="173736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kern="0" spc="300" dirty="0">
                <a:solidFill>
                  <a:srgbClr val="D98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SCALARS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10312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i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magnitude only</a:t>
            </a:r>
            <a:endParaRPr lang="en-US" sz="1550" dirty="0"/>
          </a:p>
        </p:txBody>
      </p:sp>
      <p:sp>
        <p:nvSpPr>
          <p:cNvPr id="10" name="Shape 8"/>
          <p:cNvSpPr/>
          <p:nvPr/>
        </p:nvSpPr>
        <p:spPr>
          <a:xfrm>
            <a:off x="822960" y="2606040"/>
            <a:ext cx="2331720" cy="502920"/>
          </a:xfrm>
          <a:prstGeom prst="roundRect">
            <a:avLst>
              <a:gd name="adj" fmla="val 21818"/>
            </a:avLst>
          </a:prstGeom>
          <a:solidFill>
            <a:srgbClr val="FFFFFF"/>
          </a:solidFill>
          <a:ln w="1524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822960" y="2606040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D98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distance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3291840" y="2606040"/>
            <a:ext cx="2331720" cy="502920"/>
          </a:xfrm>
          <a:prstGeom prst="roundRect">
            <a:avLst>
              <a:gd name="adj" fmla="val 21818"/>
            </a:avLst>
          </a:prstGeom>
          <a:solidFill>
            <a:srgbClr val="FFFFFF"/>
          </a:solidFill>
          <a:ln w="1524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3291840" y="2606040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D98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speed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822960" y="3264408"/>
            <a:ext cx="2331720" cy="502920"/>
          </a:xfrm>
          <a:prstGeom prst="roundRect">
            <a:avLst>
              <a:gd name="adj" fmla="val 21818"/>
            </a:avLst>
          </a:prstGeom>
          <a:solidFill>
            <a:srgbClr val="FFFFFF"/>
          </a:solidFill>
          <a:ln w="1524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822960" y="3264408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D98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3291840" y="3264408"/>
            <a:ext cx="2331720" cy="502920"/>
          </a:xfrm>
          <a:prstGeom prst="roundRect">
            <a:avLst>
              <a:gd name="adj" fmla="val 21818"/>
            </a:avLst>
          </a:prstGeom>
          <a:solidFill>
            <a:srgbClr val="FFFFFF"/>
          </a:solidFill>
          <a:ln w="1524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 txBox="1"/>
          <p:nvPr/>
        </p:nvSpPr>
        <p:spPr>
          <a:xfrm>
            <a:off x="3291840" y="3264408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D98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</a:t>
            </a:r>
            <a:endParaRPr lang="en-US" sz="1450" dirty="0"/>
          </a:p>
        </p:txBody>
      </p:sp>
      <p:sp>
        <p:nvSpPr>
          <p:cNvPr id="18" name="Shape 16"/>
          <p:cNvSpPr/>
          <p:nvPr/>
        </p:nvSpPr>
        <p:spPr>
          <a:xfrm>
            <a:off x="822960" y="3922776"/>
            <a:ext cx="2331720" cy="502920"/>
          </a:xfrm>
          <a:prstGeom prst="roundRect">
            <a:avLst>
              <a:gd name="adj" fmla="val 21818"/>
            </a:avLst>
          </a:prstGeom>
          <a:solidFill>
            <a:srgbClr val="FFFFFF"/>
          </a:solidFill>
          <a:ln w="1524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822960" y="3922776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D98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 / work</a:t>
            </a:r>
            <a:endParaRPr lang="en-US" sz="1450" dirty="0"/>
          </a:p>
        </p:txBody>
      </p:sp>
      <p:sp>
        <p:nvSpPr>
          <p:cNvPr id="20" name="Shape 18"/>
          <p:cNvSpPr/>
          <p:nvPr/>
        </p:nvSpPr>
        <p:spPr>
          <a:xfrm>
            <a:off x="3291840" y="3922776"/>
            <a:ext cx="2331720" cy="502920"/>
          </a:xfrm>
          <a:prstGeom prst="roundRect">
            <a:avLst>
              <a:gd name="adj" fmla="val 21818"/>
            </a:avLst>
          </a:prstGeom>
          <a:solidFill>
            <a:srgbClr val="FFFFFF"/>
          </a:solidFill>
          <a:ln w="1524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 txBox="1"/>
          <p:nvPr/>
        </p:nvSpPr>
        <p:spPr>
          <a:xfrm>
            <a:off x="3291840" y="3922776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D98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</a:t>
            </a:r>
            <a:endParaRPr lang="en-US" sz="1450" dirty="0"/>
          </a:p>
        </p:txBody>
      </p:sp>
      <p:sp>
        <p:nvSpPr>
          <p:cNvPr id="22" name="Shape 20"/>
          <p:cNvSpPr/>
          <p:nvPr/>
        </p:nvSpPr>
        <p:spPr>
          <a:xfrm>
            <a:off x="822960" y="4581144"/>
            <a:ext cx="2331720" cy="502920"/>
          </a:xfrm>
          <a:prstGeom prst="roundRect">
            <a:avLst>
              <a:gd name="adj" fmla="val 21818"/>
            </a:avLst>
          </a:prstGeom>
          <a:solidFill>
            <a:srgbClr val="FFFFFF"/>
          </a:solidFill>
          <a:ln w="1524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822960" y="4581144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D98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temperature</a:t>
            </a:r>
            <a:endParaRPr lang="en-US" sz="1450" dirty="0"/>
          </a:p>
        </p:txBody>
      </p:sp>
      <p:sp>
        <p:nvSpPr>
          <p:cNvPr id="24" name="Shape 22"/>
          <p:cNvSpPr/>
          <p:nvPr/>
        </p:nvSpPr>
        <p:spPr>
          <a:xfrm>
            <a:off x="3291840" y="4581144"/>
            <a:ext cx="2331720" cy="502920"/>
          </a:xfrm>
          <a:prstGeom prst="roundRect">
            <a:avLst>
              <a:gd name="adj" fmla="val 21818"/>
            </a:avLst>
          </a:prstGeom>
          <a:solidFill>
            <a:srgbClr val="FFFFFF"/>
          </a:solidFill>
          <a:ln w="1524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 txBox="1"/>
          <p:nvPr/>
        </p:nvSpPr>
        <p:spPr>
          <a:xfrm>
            <a:off x="3291840" y="4581144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D98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density</a:t>
            </a:r>
            <a:endParaRPr lang="en-US" sz="1450" dirty="0"/>
          </a:p>
        </p:txBody>
      </p:sp>
      <p:sp>
        <p:nvSpPr>
          <p:cNvPr id="26" name="Shape 24"/>
          <p:cNvSpPr/>
          <p:nvPr/>
        </p:nvSpPr>
        <p:spPr>
          <a:xfrm>
            <a:off x="822960" y="5239512"/>
            <a:ext cx="2331720" cy="502920"/>
          </a:xfrm>
          <a:prstGeom prst="roundRect">
            <a:avLst>
              <a:gd name="adj" fmla="val 21818"/>
            </a:avLst>
          </a:prstGeom>
          <a:solidFill>
            <a:srgbClr val="FFFFFF"/>
          </a:solidFill>
          <a:ln w="1524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 txBox="1"/>
          <p:nvPr/>
        </p:nvSpPr>
        <p:spPr>
          <a:xfrm>
            <a:off x="822960" y="5239512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D98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pressure</a:t>
            </a:r>
            <a:endParaRPr lang="en-US" sz="1450" dirty="0"/>
          </a:p>
        </p:txBody>
      </p:sp>
      <p:sp>
        <p:nvSpPr>
          <p:cNvPr id="28" name="Shape 26"/>
          <p:cNvSpPr/>
          <p:nvPr/>
        </p:nvSpPr>
        <p:spPr>
          <a:xfrm>
            <a:off x="3291840" y="5239512"/>
            <a:ext cx="2331720" cy="502920"/>
          </a:xfrm>
          <a:prstGeom prst="roundRect">
            <a:avLst>
              <a:gd name="adj" fmla="val 21818"/>
            </a:avLst>
          </a:prstGeom>
          <a:solidFill>
            <a:srgbClr val="FFFFFF"/>
          </a:solidFill>
          <a:ln w="1524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 txBox="1"/>
          <p:nvPr/>
        </p:nvSpPr>
        <p:spPr>
          <a:xfrm>
            <a:off x="3291840" y="5239512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D98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charge</a:t>
            </a:r>
            <a:endParaRPr lang="en-US" sz="1450" dirty="0"/>
          </a:p>
        </p:txBody>
      </p:sp>
      <p:sp>
        <p:nvSpPr>
          <p:cNvPr id="30" name="Shape 28"/>
          <p:cNvSpPr/>
          <p:nvPr/>
        </p:nvSpPr>
        <p:spPr>
          <a:xfrm>
            <a:off x="6464808" y="2606040"/>
            <a:ext cx="2331720" cy="502920"/>
          </a:xfrm>
          <a:prstGeom prst="roundRect">
            <a:avLst>
              <a:gd name="adj" fmla="val 21818"/>
            </a:avLst>
          </a:prstGeom>
          <a:solidFill>
            <a:srgbClr val="FFFFFF"/>
          </a:solidFill>
          <a:ln w="1524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 txBox="1"/>
          <p:nvPr/>
        </p:nvSpPr>
        <p:spPr>
          <a:xfrm>
            <a:off x="6464808" y="2606040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displacement</a:t>
            </a:r>
            <a:endParaRPr lang="en-US" sz="1450" dirty="0"/>
          </a:p>
        </p:txBody>
      </p:sp>
      <p:sp>
        <p:nvSpPr>
          <p:cNvPr id="32" name="Shape 30"/>
          <p:cNvSpPr/>
          <p:nvPr/>
        </p:nvSpPr>
        <p:spPr>
          <a:xfrm>
            <a:off x="8933688" y="2606040"/>
            <a:ext cx="2331720" cy="502920"/>
          </a:xfrm>
          <a:prstGeom prst="roundRect">
            <a:avLst>
              <a:gd name="adj" fmla="val 21818"/>
            </a:avLst>
          </a:prstGeom>
          <a:solidFill>
            <a:srgbClr val="FFFFFF"/>
          </a:solidFill>
          <a:ln w="1524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 txBox="1"/>
          <p:nvPr/>
        </p:nvSpPr>
        <p:spPr>
          <a:xfrm>
            <a:off x="8933688" y="2606040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velocity</a:t>
            </a:r>
            <a:endParaRPr lang="en-US" sz="1450" dirty="0"/>
          </a:p>
        </p:txBody>
      </p:sp>
      <p:sp>
        <p:nvSpPr>
          <p:cNvPr id="34" name="Shape 32"/>
          <p:cNvSpPr/>
          <p:nvPr/>
        </p:nvSpPr>
        <p:spPr>
          <a:xfrm>
            <a:off x="6464808" y="3264408"/>
            <a:ext cx="2331720" cy="502920"/>
          </a:xfrm>
          <a:prstGeom prst="roundRect">
            <a:avLst>
              <a:gd name="adj" fmla="val 21818"/>
            </a:avLst>
          </a:prstGeom>
          <a:solidFill>
            <a:srgbClr val="FFFFFF"/>
          </a:solidFill>
          <a:ln w="1524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 txBox="1"/>
          <p:nvPr/>
        </p:nvSpPr>
        <p:spPr>
          <a:xfrm>
            <a:off x="6464808" y="3264408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acceleration</a:t>
            </a:r>
            <a:endParaRPr lang="en-US" sz="1450" dirty="0"/>
          </a:p>
        </p:txBody>
      </p:sp>
      <p:sp>
        <p:nvSpPr>
          <p:cNvPr id="36" name="Shape 34"/>
          <p:cNvSpPr/>
          <p:nvPr/>
        </p:nvSpPr>
        <p:spPr>
          <a:xfrm>
            <a:off x="8933688" y="3264408"/>
            <a:ext cx="2331720" cy="502920"/>
          </a:xfrm>
          <a:prstGeom prst="roundRect">
            <a:avLst>
              <a:gd name="adj" fmla="val 21818"/>
            </a:avLst>
          </a:prstGeom>
          <a:solidFill>
            <a:srgbClr val="FFFFFF"/>
          </a:solidFill>
          <a:ln w="1524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35"/>
          <p:cNvSpPr txBox="1"/>
          <p:nvPr/>
        </p:nvSpPr>
        <p:spPr>
          <a:xfrm>
            <a:off x="8933688" y="3264408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force / weight</a:t>
            </a:r>
            <a:endParaRPr lang="en-US" sz="1450" dirty="0"/>
          </a:p>
        </p:txBody>
      </p:sp>
      <p:sp>
        <p:nvSpPr>
          <p:cNvPr id="38" name="Shape 36"/>
          <p:cNvSpPr/>
          <p:nvPr/>
        </p:nvSpPr>
        <p:spPr>
          <a:xfrm>
            <a:off x="6464808" y="3922776"/>
            <a:ext cx="2331720" cy="502920"/>
          </a:xfrm>
          <a:prstGeom prst="roundRect">
            <a:avLst>
              <a:gd name="adj" fmla="val 21818"/>
            </a:avLst>
          </a:prstGeom>
          <a:solidFill>
            <a:srgbClr val="FFFFFF"/>
          </a:solidFill>
          <a:ln w="1524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Text 37"/>
          <p:cNvSpPr txBox="1"/>
          <p:nvPr/>
        </p:nvSpPr>
        <p:spPr>
          <a:xfrm>
            <a:off x="6464808" y="3922776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momentum</a:t>
            </a:r>
            <a:endParaRPr lang="en-US" sz="1450" dirty="0"/>
          </a:p>
        </p:txBody>
      </p:sp>
      <p:sp>
        <p:nvSpPr>
          <p:cNvPr id="40" name="Shape 38"/>
          <p:cNvSpPr/>
          <p:nvPr/>
        </p:nvSpPr>
        <p:spPr>
          <a:xfrm>
            <a:off x="8933688" y="3922776"/>
            <a:ext cx="2331720" cy="502920"/>
          </a:xfrm>
          <a:prstGeom prst="roundRect">
            <a:avLst>
              <a:gd name="adj" fmla="val 21818"/>
            </a:avLst>
          </a:prstGeom>
          <a:solidFill>
            <a:srgbClr val="FFFFFF"/>
          </a:solidFill>
          <a:ln w="1524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Text 39"/>
          <p:cNvSpPr txBox="1"/>
          <p:nvPr/>
        </p:nvSpPr>
        <p:spPr>
          <a:xfrm>
            <a:off x="8933688" y="3922776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electric field strength</a:t>
            </a:r>
            <a:endParaRPr lang="en-US" sz="1450" dirty="0"/>
          </a:p>
        </p:txBody>
      </p:sp>
      <p:sp>
        <p:nvSpPr>
          <p:cNvPr id="42" name="Shape 40"/>
          <p:cNvSpPr/>
          <p:nvPr/>
        </p:nvSpPr>
        <p:spPr>
          <a:xfrm>
            <a:off x="6464808" y="4581144"/>
            <a:ext cx="2331720" cy="502920"/>
          </a:xfrm>
          <a:prstGeom prst="roundRect">
            <a:avLst>
              <a:gd name="adj" fmla="val 21818"/>
            </a:avLst>
          </a:prstGeom>
          <a:solidFill>
            <a:srgbClr val="FFFFFF"/>
          </a:solidFill>
          <a:ln w="1524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Text 41"/>
          <p:cNvSpPr txBox="1"/>
          <p:nvPr/>
        </p:nvSpPr>
        <p:spPr>
          <a:xfrm>
            <a:off x="6464808" y="4581144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gravitational field strength</a:t>
            </a:r>
            <a:endParaRPr lang="en-US" sz="1450" dirty="0"/>
          </a:p>
        </p:txBody>
      </p:sp>
      <p:sp>
        <p:nvSpPr>
          <p:cNvPr id="44" name="Shape 42"/>
          <p:cNvSpPr/>
          <p:nvPr/>
        </p:nvSpPr>
        <p:spPr>
          <a:xfrm>
            <a:off x="8933688" y="4581144"/>
            <a:ext cx="2331720" cy="502920"/>
          </a:xfrm>
          <a:prstGeom prst="roundRect">
            <a:avLst>
              <a:gd name="adj" fmla="val 21818"/>
            </a:avLst>
          </a:prstGeom>
          <a:solidFill>
            <a:srgbClr val="FFFFFF"/>
          </a:solidFill>
          <a:ln w="1524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Text 43"/>
          <p:cNvSpPr txBox="1"/>
          <p:nvPr/>
        </p:nvSpPr>
        <p:spPr>
          <a:xfrm>
            <a:off x="8933688" y="4581144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magnetic flux density</a:t>
            </a:r>
            <a:endParaRPr lang="en-US" sz="1450" dirty="0"/>
          </a:p>
        </p:txBody>
      </p:sp>
      <p:sp>
        <p:nvSpPr>
          <p:cNvPr id="46" name="Text 44"/>
          <p:cNvSpPr txBox="1"/>
          <p:nvPr/>
        </p:nvSpPr>
        <p:spPr>
          <a:xfrm>
            <a:off x="6464808" y="173736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VECTORS</a:t>
            </a:r>
            <a:endParaRPr lang="en-US" sz="1700" dirty="0"/>
          </a:p>
        </p:txBody>
      </p:sp>
      <p:sp>
        <p:nvSpPr>
          <p:cNvPr id="47" name="Text 45"/>
          <p:cNvSpPr txBox="1"/>
          <p:nvPr/>
        </p:nvSpPr>
        <p:spPr>
          <a:xfrm>
            <a:off x="6464808" y="210312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i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magnitude and direction</a:t>
            </a:r>
            <a:endParaRPr lang="en-US" sz="15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1.4.2 · TRIANGLE AND PARALLELOGRAM RULES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Adding vectors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42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7498080" y="1554480"/>
            <a:ext cx="4142232" cy="4526280"/>
          </a:xfrm>
          <a:prstGeom prst="roundRect">
            <a:avLst>
              <a:gd name="adj" fmla="val 2649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7726680" y="169164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Rules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726680" y="2148840"/>
            <a:ext cx="374904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Draw vectors to scale, head-to-tail; the resultant joins the first tail to the last head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 place them tail-to-tail; the diagonal of the parallelogram is the resultant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the scale and measure both length and angle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Resultant of 3 N and 4 N lies between 1 N and 7 N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548640" y="4892040"/>
            <a:ext cx="6766560" cy="1188720"/>
          </a:xfrm>
          <a:prstGeom prst="roundRect">
            <a:avLst>
              <a:gd name="adj" fmla="val 9231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822960" y="5029200"/>
            <a:ext cx="630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Coplanar forces in equilibrium form a closed triangle — the resultant is zero (used again in Topic 4).</a:t>
            </a:r>
            <a:endParaRPr lang="en-US" sz="17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CB9E0A6-FFC0-664F-9AE9-E9FC75EE53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1820230"/>
            <a:ext cx="6858000" cy="2762636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1.4.2 · A CLOSED VECTOR TRIANGLE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Coplanar forces in equilibrium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43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548640" y="4937760"/>
            <a:ext cx="11091672" cy="1143000"/>
          </a:xfrm>
          <a:prstGeom prst="roundRect">
            <a:avLst>
              <a:gd name="adj" fmla="val 96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822960" y="5074920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D98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three coplanar forces on an object are in equilibrium, 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drawn head-to-tail they form a closed triangle — the resultant force is zero. 3 N, 4 N and 5 N form a right-angled triangle.</a:t>
            </a:r>
            <a:endParaRPr lang="en-US" sz="17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A7DB57D-37AF-61AE-3D7D-D21794590F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0226" y="1307592"/>
            <a:ext cx="8350370" cy="3441909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1.4.2 · SCALE DRAWING AND CALCULATION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 · Ship in a current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44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4937760" y="1554480"/>
            <a:ext cx="6702552" cy="1188720"/>
          </a:xfrm>
          <a:prstGeom prst="roundRect">
            <a:avLst>
              <a:gd name="adj" fmla="val 9231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5166360" y="1673352"/>
            <a:ext cx="6309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ship travels due north at 12 km h⁻¹ relative to the water. A current flows at 4.0 km h⁻¹ towards the east. Determine the velocity of the ship by (a) scale drawing, (b) calculation.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4937760" y="2926080"/>
            <a:ext cx="3246120" cy="3154680"/>
          </a:xfrm>
          <a:prstGeom prst="roundRect">
            <a:avLst>
              <a:gd name="adj" fmla="val 3478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5120640" y="3044952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(a) Scale drawing</a:t>
            </a:r>
            <a:endParaRPr lang="en-US" sz="1900" dirty="0"/>
          </a:p>
        </p:txBody>
      </p:sp>
      <p:sp>
        <p:nvSpPr>
          <p:cNvPr id="11" name="Text 8"/>
          <p:cNvSpPr txBox="1"/>
          <p:nvPr/>
        </p:nvSpPr>
        <p:spPr>
          <a:xfrm>
            <a:off x="5120640" y="3474720"/>
            <a:ext cx="29260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Scale 1 cm : 2 km h⁻¹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Draw 6.0 cm north, then 2.0 cm east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 resultant ≈ 6.3 cm → 12.6 km h⁻¹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Protractor: ≈ 18° east of north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8394192" y="2926080"/>
            <a:ext cx="3246120" cy="3154680"/>
          </a:xfrm>
          <a:prstGeom prst="roundRect">
            <a:avLst>
              <a:gd name="adj" fmla="val 3478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 txBox="1"/>
          <p:nvPr/>
        </p:nvSpPr>
        <p:spPr>
          <a:xfrm>
            <a:off x="8577072" y="3044952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(b) Calculation</a:t>
            </a:r>
            <a:endParaRPr lang="en-US" sz="1900" dirty="0"/>
          </a:p>
        </p:txBody>
      </p:sp>
      <p:sp>
        <p:nvSpPr>
          <p:cNvPr id="14" name="Text 11"/>
          <p:cNvSpPr txBox="1"/>
          <p:nvPr/>
        </p:nvSpPr>
        <p:spPr>
          <a:xfrm>
            <a:off x="8577072" y="3474720"/>
            <a:ext cx="29260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√(12² + 4.0²)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√160 = 12.6 km h⁻¹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 θ = 4.0 / 12 → θ = 18°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13 km h⁻¹ at 18° east of north</a:t>
            </a:r>
            <a:endParaRPr lang="en-US" sz="15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2E6612F-8F2B-1BEF-5920-BFBF2958D4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877" y="1397479"/>
            <a:ext cx="3246120" cy="4466831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1.4.2 · ΔV = V₂ − V₁ = V₂ + (−V₁)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Subtracting vectors: change in velocity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548640" y="4754880"/>
            <a:ext cx="5449824" cy="1325880"/>
          </a:xfrm>
          <a:prstGeom prst="roundRect">
            <a:avLst>
              <a:gd name="adj" fmla="val 8276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777240" y="4892040"/>
            <a:ext cx="5029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Method: 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reverse v₁ to get −v₁, then add it head-to-tail to v₂.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6190488" y="4754880"/>
            <a:ext cx="5449824" cy="1325880"/>
          </a:xfrm>
          <a:prstGeom prst="roundRect">
            <a:avLst>
              <a:gd name="adj" fmla="val 8276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6419088" y="4892040"/>
            <a:ext cx="5029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D948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point: 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speed is unchanged (10 m s⁻¹), yet Δv = √(10² + 10²) = 14 m s⁻¹ — so the car accelerated.</a:t>
            </a:r>
            <a:endParaRPr lang="en-US" sz="17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E0E7380-0DAB-BE1A-DB67-17896244EC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4072" y="1388660"/>
            <a:ext cx="6301959" cy="304618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1.4.3 · TWO PERPENDICULAR COMPONENTS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Resolving a vector into components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46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5760720" y="1554480"/>
            <a:ext cx="5879592" cy="1508760"/>
          </a:xfrm>
          <a:prstGeom prst="roundRect">
            <a:avLst>
              <a:gd name="adj" fmla="val 7273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6035040" y="1691640"/>
            <a:ext cx="5486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i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Adjacent to θ:  F cos θ</a:t>
            </a:r>
            <a:endParaRPr lang="en-US" sz="1700" dirty="0"/>
          </a:p>
          <a:p>
            <a:pPr marL="0" indent="0">
              <a:buNone/>
            </a:pPr>
            <a:r>
              <a:rPr lang="en-US" sz="2000" b="1" i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Opposite θ:  F sin θ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5760720" y="3246120"/>
            <a:ext cx="5879592" cy="1508760"/>
          </a:xfrm>
          <a:prstGeom prst="roundRect">
            <a:avLst>
              <a:gd name="adj" fmla="val 7273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6035040" y="3383280"/>
            <a:ext cx="5486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 50 N at 30° above horizontal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horizontal = 50 cos 30° = 43.3 N;   vertical = 50 sin 30° = 25.0 N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548640" y="4983480"/>
            <a:ext cx="11091672" cy="1097280"/>
          </a:xfrm>
          <a:prstGeom prst="roundRect">
            <a:avLst>
              <a:gd name="adj" fmla="val 10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 txBox="1"/>
          <p:nvPr/>
        </p:nvSpPr>
        <p:spPr>
          <a:xfrm>
            <a:off x="822960" y="5120640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238A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Check: 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(F cos θ)² + (F sin θ)² = F². The two components together replace F — never add them to F as extra forces.</a:t>
            </a:r>
            <a:endParaRPr lang="en-US" sz="17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E382FAE-C3CE-39DD-3F3A-7331F241AF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1777042"/>
            <a:ext cx="4647996" cy="2682944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1.4.3 · WEIGHT ALONG AND PERPENDICULAR TO THE SLOPE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Resolving on an inclined plane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47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7223760" y="1554480"/>
            <a:ext cx="4416552" cy="1097280"/>
          </a:xfrm>
          <a:prstGeom prst="roundRect">
            <a:avLst>
              <a:gd name="adj" fmla="val 10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7452360" y="1673352"/>
            <a:ext cx="4023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box of weight 40 N rests on a slope inclined at 25° to the horizontal.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7223760" y="292608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7223760" y="29260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50" dirty="0"/>
          </a:p>
        </p:txBody>
      </p:sp>
      <p:sp>
        <p:nvSpPr>
          <p:cNvPr id="11" name="Text 8"/>
          <p:cNvSpPr txBox="1"/>
          <p:nvPr/>
        </p:nvSpPr>
        <p:spPr>
          <a:xfrm>
            <a:off x="7772400" y="2907792"/>
            <a:ext cx="3886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angle between W and the normal to the slope equals θ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7223760" y="370332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 txBox="1"/>
          <p:nvPr/>
        </p:nvSpPr>
        <p:spPr>
          <a:xfrm>
            <a:off x="7223760" y="37033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50" dirty="0"/>
          </a:p>
        </p:txBody>
      </p:sp>
      <p:sp>
        <p:nvSpPr>
          <p:cNvPr id="14" name="Text 11"/>
          <p:cNvSpPr txBox="1"/>
          <p:nvPr/>
        </p:nvSpPr>
        <p:spPr>
          <a:xfrm>
            <a:off x="7772400" y="3685032"/>
            <a:ext cx="3886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Along the slope: W sin θ = 40 sin 25° = 16.9 N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7223760" y="448056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 txBox="1"/>
          <p:nvPr/>
        </p:nvSpPr>
        <p:spPr>
          <a:xfrm>
            <a:off x="7223760" y="44805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50" dirty="0"/>
          </a:p>
        </p:txBody>
      </p:sp>
      <p:sp>
        <p:nvSpPr>
          <p:cNvPr id="17" name="Text 14"/>
          <p:cNvSpPr txBox="1"/>
          <p:nvPr/>
        </p:nvSpPr>
        <p:spPr>
          <a:xfrm>
            <a:off x="7772400" y="4462272"/>
            <a:ext cx="3886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Into the slope: W cos θ = 40 cos 25° = 36.3 N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7223760" y="525780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 txBox="1"/>
          <p:nvPr/>
        </p:nvSpPr>
        <p:spPr>
          <a:xfrm>
            <a:off x="7223760" y="52578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50" dirty="0"/>
          </a:p>
        </p:txBody>
      </p:sp>
      <p:sp>
        <p:nvSpPr>
          <p:cNvPr id="20" name="Text 17"/>
          <p:cNvSpPr txBox="1"/>
          <p:nvPr/>
        </p:nvSpPr>
        <p:spPr>
          <a:xfrm>
            <a:off x="7772400" y="5239512"/>
            <a:ext cx="3886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Check: √(16.9² + 36.3²) = 40 N ✓</a:t>
            </a:r>
            <a:endParaRPr lang="en-US" sz="160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172A8FF-5604-96AD-4015-B3D37213B0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670" y="2157984"/>
            <a:ext cx="6078301" cy="3140223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07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practice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1 multiple choice · Paper 2 structured questions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CAMBRIDGE PAST PAPER QUESTIONS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48</a:t>
            </a:r>
            <a:endParaRPr lang="en-US" sz="10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1 STYLE · MULTIPLE CHOICE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set A · Units and vectors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49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37360"/>
            <a:ext cx="438912" cy="438912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37360"/>
            <a:ext cx="44805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essential when recording a measurement of a physical quantity?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275588" y="2493293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the measurement has an SI unit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the measurement has a unit and a number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the measurement has a unit given as a base unit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the measurement is from an analogue scale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73368" y="1737360"/>
            <a:ext cx="438912" cy="438912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73368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6967728" y="173736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the unit of resistance when expressed in SI base units?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6798133" y="2514600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kg⁻¹ m⁻² s A²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kg⁻¹ m⁻² s³ A²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kg m² s⁻¹ A⁻²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kg m² s⁻³ A⁻²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31520" y="4069080"/>
            <a:ext cx="438912" cy="438912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31520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4069080"/>
            <a:ext cx="2743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force F is resolved into a vertical component Fᵧ and a horizontal component Fₓ = 5.0 N. F makes 55° with the horizontal. What is Fᵧ?</a:t>
            </a:r>
            <a:endParaRPr lang="en-US" sz="1400" dirty="0"/>
          </a:p>
        </p:txBody>
      </p:sp>
      <p:pic>
        <p:nvPicPr>
          <p:cNvPr id="20" name="Image 0" descr="figs1/fxfy5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020" y="4069080"/>
            <a:ext cx="995207" cy="1097280"/>
          </a:xfrm>
          <a:prstGeom prst="rect">
            <a:avLst/>
          </a:prstGeom>
        </p:spPr>
      </p:pic>
      <p:sp>
        <p:nvSpPr>
          <p:cNvPr id="21" name="Text 18"/>
          <p:cNvSpPr txBox="1"/>
          <p:nvPr/>
        </p:nvSpPr>
        <p:spPr>
          <a:xfrm>
            <a:off x="1325880" y="5029200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2.9 N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3.5 N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7.1 N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8.7 N</a:t>
            </a:r>
            <a:endParaRPr lang="en-US" sz="1400" dirty="0"/>
          </a:p>
        </p:txBody>
      </p:sp>
      <p:sp>
        <p:nvSpPr>
          <p:cNvPr id="22" name="Shape 19"/>
          <p:cNvSpPr/>
          <p:nvPr/>
        </p:nvSpPr>
        <p:spPr>
          <a:xfrm>
            <a:off x="6190488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0"/>
          <p:cNvSpPr/>
          <p:nvPr/>
        </p:nvSpPr>
        <p:spPr>
          <a:xfrm>
            <a:off x="6373368" y="4069080"/>
            <a:ext cx="438912" cy="438912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1"/>
          <p:cNvSpPr txBox="1"/>
          <p:nvPr/>
        </p:nvSpPr>
        <p:spPr>
          <a:xfrm>
            <a:off x="6373368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700" dirty="0"/>
          </a:p>
        </p:txBody>
      </p:sp>
      <p:sp>
        <p:nvSpPr>
          <p:cNvPr id="25" name="Text 22"/>
          <p:cNvSpPr txBox="1"/>
          <p:nvPr/>
        </p:nvSpPr>
        <p:spPr>
          <a:xfrm>
            <a:off x="6967728" y="406908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force vectors have these components (x, y) in N: A (2, 9), B (3, 8), C (4, 7), D (5, 6). Which has the largest magnitude?</a:t>
            </a:r>
            <a:endParaRPr lang="en-US" sz="1400" dirty="0"/>
          </a:p>
        </p:txBody>
      </p:sp>
      <p:sp>
        <p:nvSpPr>
          <p:cNvPr id="26" name="Text 23"/>
          <p:cNvSpPr txBox="1"/>
          <p:nvPr/>
        </p:nvSpPr>
        <p:spPr>
          <a:xfrm>
            <a:off x="6812280" y="4823460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(2, 9)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(3, 8)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(4, 7)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(5, 6)</a:t>
            </a:r>
            <a:endParaRPr lang="en-US" sz="14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ANSWERS AND KEY WORKING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set A · Answers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3736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5564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B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325880" y="224028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physical quantity needs a numerical magnitude and a unit. The unit need not be SI or a base unit.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73368" y="173736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73368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6967728" y="175564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D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6967728" y="224028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= V / I; V = kg m² s⁻³ A⁻¹, so R = kg m² s⁻³ A⁻².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31520" y="406908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31520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408736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C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1325880" y="457200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 55° = Fᵧ / Fₓ → Fᵧ = 5.0 × tan 55° = 7.1 N. B (3.5 N) uses tan 35°.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6190488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373368" y="406908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373368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700" dirty="0"/>
          </a:p>
        </p:txBody>
      </p:sp>
      <p:sp>
        <p:nvSpPr>
          <p:cNvPr id="24" name="Text 22"/>
          <p:cNvSpPr txBox="1"/>
          <p:nvPr/>
        </p:nvSpPr>
        <p:spPr>
          <a:xfrm>
            <a:off x="6967728" y="408736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A</a:t>
            </a:r>
            <a:endParaRPr lang="en-US" sz="2000" dirty="0"/>
          </a:p>
        </p:txBody>
      </p:sp>
      <p:sp>
        <p:nvSpPr>
          <p:cNvPr id="25" name="Text 23"/>
          <p:cNvSpPr txBox="1"/>
          <p:nvPr/>
        </p:nvSpPr>
        <p:spPr>
          <a:xfrm>
            <a:off x="6967728" y="457200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|F| = √(x² + y²): A √85 = 9.2 N, B √73 = 8.5 N, C √65 = 8.1 N, D √61 = 7.8 N.</a:t>
            </a:r>
            <a:endParaRPr lang="en-US" sz="15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1 STYLE · MULTIPLE CHOICE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set B · CRO, prefixes, uncertainty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51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37360"/>
            <a:ext cx="438912" cy="438912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37360"/>
            <a:ext cx="2743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C.r.o. trace (squares 1 cm): time-base 0.5 ms cm⁻¹, Y-sensitivity 2 V cm⁻¹. Which statement is correct?</a:t>
            </a:r>
            <a:endParaRPr lang="en-US" sz="1400" dirty="0"/>
          </a:p>
        </p:txBody>
      </p:sp>
      <p:pic>
        <p:nvPicPr>
          <p:cNvPr id="10" name="Image 0" descr="figs1/cro_q1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3984" y="1737360"/>
            <a:ext cx="1097280" cy="1097280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1014984" y="2651760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The amplitude is 3.5 cm.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The frequency is 0.5 kHz.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The period is 1 ms.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The wavelength is 4 cm.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6373368" y="1737360"/>
            <a:ext cx="438912" cy="438912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6373368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700" dirty="0"/>
          </a:p>
        </p:txBody>
      </p:sp>
      <p:sp>
        <p:nvSpPr>
          <p:cNvPr id="15" name="Text 12"/>
          <p:cNvSpPr txBox="1"/>
          <p:nvPr/>
        </p:nvSpPr>
        <p:spPr>
          <a:xfrm>
            <a:off x="6967728" y="1737360"/>
            <a:ext cx="2743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Trace of a sound wave; time-base 7 μs mm⁻¹. What is the frequency of the sound wave?</a:t>
            </a:r>
            <a:endParaRPr lang="en-US" sz="1400" dirty="0"/>
          </a:p>
        </p:txBody>
      </p:sp>
      <p:pic>
        <p:nvPicPr>
          <p:cNvPr id="16" name="Image 1" descr="figs1/cro_soun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5792" y="1842761"/>
            <a:ext cx="1737360" cy="886478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775704" y="2592079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2.4 Hz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24 Hz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2.4 kHz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24 kHz</a:t>
            </a:r>
            <a:endParaRPr lang="en-US" sz="1400" dirty="0"/>
          </a:p>
        </p:txBody>
      </p:sp>
      <p:sp>
        <p:nvSpPr>
          <p:cNvPr id="18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5"/>
          <p:cNvSpPr/>
          <p:nvPr/>
        </p:nvSpPr>
        <p:spPr>
          <a:xfrm>
            <a:off x="731520" y="4069080"/>
            <a:ext cx="438912" cy="438912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6"/>
          <p:cNvSpPr txBox="1"/>
          <p:nvPr/>
        </p:nvSpPr>
        <p:spPr>
          <a:xfrm>
            <a:off x="731520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700" dirty="0"/>
          </a:p>
        </p:txBody>
      </p:sp>
      <p:sp>
        <p:nvSpPr>
          <p:cNvPr id="21" name="Text 17"/>
          <p:cNvSpPr txBox="1"/>
          <p:nvPr/>
        </p:nvSpPr>
        <p:spPr>
          <a:xfrm>
            <a:off x="1325880" y="406908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cross-sectional area of a wire is 1.5 mm². What is this area in m²?</a:t>
            </a:r>
            <a:endParaRPr lang="en-US" sz="1400" dirty="0"/>
          </a:p>
        </p:txBody>
      </p:sp>
      <p:sp>
        <p:nvSpPr>
          <p:cNvPr id="22" name="Text 18"/>
          <p:cNvSpPr txBox="1"/>
          <p:nvPr/>
        </p:nvSpPr>
        <p:spPr>
          <a:xfrm>
            <a:off x="1325880" y="4686300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1.5 × 10⁻³ m²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1.5 × 10⁻⁴ m²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1.5 × 10⁻⁶ m²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1.5 × 10⁻⁹ m²</a:t>
            </a:r>
            <a:endParaRPr lang="en-US" sz="1400" dirty="0"/>
          </a:p>
        </p:txBody>
      </p:sp>
      <p:sp>
        <p:nvSpPr>
          <p:cNvPr id="23" name="Shape 19"/>
          <p:cNvSpPr/>
          <p:nvPr/>
        </p:nvSpPr>
        <p:spPr>
          <a:xfrm>
            <a:off x="6190488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0"/>
          <p:cNvSpPr/>
          <p:nvPr/>
        </p:nvSpPr>
        <p:spPr>
          <a:xfrm>
            <a:off x="6373368" y="4069080"/>
            <a:ext cx="438912" cy="438912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1"/>
          <p:cNvSpPr txBox="1"/>
          <p:nvPr/>
        </p:nvSpPr>
        <p:spPr>
          <a:xfrm>
            <a:off x="6373368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700" dirty="0"/>
          </a:p>
        </p:txBody>
      </p:sp>
      <p:sp>
        <p:nvSpPr>
          <p:cNvPr id="26" name="Text 22"/>
          <p:cNvSpPr txBox="1"/>
          <p:nvPr/>
        </p:nvSpPr>
        <p:spPr>
          <a:xfrm>
            <a:off x="6967728" y="406908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power dissipated in a resistor is P = V² / R. The uncertainty in V is 4% and in R is 2%. What is the percentage uncertainty in P?</a:t>
            </a:r>
            <a:endParaRPr lang="en-US" sz="1400" dirty="0"/>
          </a:p>
        </p:txBody>
      </p:sp>
      <p:sp>
        <p:nvSpPr>
          <p:cNvPr id="27" name="Text 23"/>
          <p:cNvSpPr txBox="1"/>
          <p:nvPr/>
        </p:nvSpPr>
        <p:spPr>
          <a:xfrm>
            <a:off x="6922008" y="4881947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2%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6%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8%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10%</a:t>
            </a:r>
            <a:endParaRPr lang="en-US" sz="14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ANSWERS AND KEY WORKING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set B · Answers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52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3736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5564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B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325880" y="224028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 = 4 cm × 0.5 ms cm⁻¹ = 2 ms, so f = 1/T = 500 Hz = 0.5 kHz. The amplitude is 3.5 cm × 2 V cm⁻¹ = 7 V, not ‘3.5 cm’.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73368" y="173736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73368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6967728" y="175564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C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6967728" y="224028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cm = 60 mm; T = 60 × 7 μs = 4.2 × 10⁻⁴ s; f = 1/T = 2400 Hz = 2.4 kHz.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31520" y="406908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31520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408736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C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1325880" y="457200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mm² = (10⁻³ m)² = 10⁻⁶ m². A forgets to square the prefix.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6190488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373368" y="406908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373368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700" dirty="0"/>
          </a:p>
        </p:txBody>
      </p:sp>
      <p:sp>
        <p:nvSpPr>
          <p:cNvPr id="24" name="Text 22"/>
          <p:cNvSpPr txBox="1"/>
          <p:nvPr/>
        </p:nvSpPr>
        <p:spPr>
          <a:xfrm>
            <a:off x="6967728" y="408736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D</a:t>
            </a:r>
            <a:endParaRPr lang="en-US" sz="2000" dirty="0"/>
          </a:p>
        </p:txBody>
      </p:sp>
      <p:sp>
        <p:nvSpPr>
          <p:cNvPr id="25" name="Text 23"/>
          <p:cNvSpPr txBox="1"/>
          <p:nvPr/>
        </p:nvSpPr>
        <p:spPr>
          <a:xfrm>
            <a:off x="6967728" y="457200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%P = 2 × %V + %R = 2 × 4% + 2% = 10%.</a:t>
            </a:r>
            <a:endParaRPr lang="en-US" sz="15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1 STYLE · MULTIPLE CHOICE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Exam-style set C · Quick checks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53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37360"/>
            <a:ext cx="438912" cy="438912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21308" y="1792224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pair contains one scalar quantity and one vector quantity?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010412" y="2424713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displacement, acceleration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force, kinetic energy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momentum, velocity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power, speed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73368" y="1737360"/>
            <a:ext cx="438912" cy="438912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73368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6967728" y="173736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estimate is the most reasonable?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6759055" y="2426266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mass of an apple ≈ 1 kg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height of a classroom door ≈ 2 m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walking speed ≈ 10 m s⁻¹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power of an electric kettle ≈ 20 W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31520" y="4069080"/>
            <a:ext cx="438912" cy="438912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31520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406908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forces of 3.0 N and 4.0 N act at a point. Which value is not a possible magnitude of their resultant?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1170432" y="4695013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1.0 N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5.0 N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7.0 N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8.0 N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6190488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373368" y="4069080"/>
            <a:ext cx="438912" cy="438912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373368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700" dirty="0"/>
          </a:p>
        </p:txBody>
      </p:sp>
      <p:sp>
        <p:nvSpPr>
          <p:cNvPr id="24" name="Text 22"/>
          <p:cNvSpPr txBox="1"/>
          <p:nvPr/>
        </p:nvSpPr>
        <p:spPr>
          <a:xfrm>
            <a:off x="6967728" y="406908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Repeated readings are close together but all far from the true value. How are the readings described?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6922008" y="4800600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accurate and precise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precise but not accurate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accurate but not precise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neither accurate nor precise</a:t>
            </a:r>
            <a:endParaRPr lang="en-US" sz="14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ANSWERS AND KEY WORKING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Exam-style set C · Answers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54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3736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5564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B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325880" y="224028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Force is a vector; kinetic energy is a scalar.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73368" y="173736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73368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6967728" y="175564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B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6967728" y="224028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door is about 2 m tall. An apple ≈ 0.1 kg, walking ≈ 1.5 m s⁻¹, a kettle ≈ 2 kW.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31520" y="406908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31520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408736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D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1325880" y="457200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resultant lies between 1.0 N (opposite) and 7.0 N (parallel).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6190488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373368" y="406908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373368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700" dirty="0"/>
          </a:p>
        </p:txBody>
      </p:sp>
      <p:sp>
        <p:nvSpPr>
          <p:cNvPr id="24" name="Text 22"/>
          <p:cNvSpPr txBox="1"/>
          <p:nvPr/>
        </p:nvSpPr>
        <p:spPr>
          <a:xfrm>
            <a:off x="6967728" y="408736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B</a:t>
            </a:r>
            <a:endParaRPr lang="en-US" sz="2000" dirty="0"/>
          </a:p>
        </p:txBody>
      </p:sp>
      <p:sp>
        <p:nvSpPr>
          <p:cNvPr id="25" name="Text 23"/>
          <p:cNvSpPr txBox="1"/>
          <p:nvPr/>
        </p:nvSpPr>
        <p:spPr>
          <a:xfrm>
            <a:off x="6967728" y="457200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 spread = precise; far from the true value = not accurate.</a:t>
            </a:r>
            <a:endParaRPr lang="en-US" sz="150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2 STYLE · STRUCTURED QUESTION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1 · SI base units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55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920240"/>
            <a:ext cx="10543032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 In the list: ampere, coulomb, metre, newton — identify all the units that are SI base units.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 A sphere of radius r moves at speed v through air of density ρ. The resistive force F is given by F = Br²ρvᵏ, where B and k are constants without units.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108098"/>
            <a:ext cx="10543032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  State which of the units are SI base units.  [1]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(b)(i)  State the SI base units of F, ρ and v.  [3]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(b)(ii)  Use base units to determine the value of k.  [2]</a:t>
            </a:r>
            <a:endParaRPr lang="en-US" sz="170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SCHEME STYLE SOLUTION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1 · Solution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56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55448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(a)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2011680" y="164592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ampere and metre (the coulomb = A s and the newton = kg m s⁻² are derived)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48640" y="306324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777240" y="306324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(b)(i)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15468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F: kg m s⁻²;   ρ: kg m⁻³;   v: m s⁻¹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548640" y="457200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777240" y="457200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(b)(ii)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66344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kg m s⁻² = m² × kg m⁻³ × (m s⁻¹)ᵏ = kg m⁽ᵏ⁻¹⁾ s⁻ᵏ  →  powers of s: k = 2 (check m: 2 − 1 = 1 ✓)</a:t>
            </a:r>
            <a:endParaRPr lang="en-US" sz="190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2 STYLE · STRUCTURED QUESTION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2 · Base units of power and p.d.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57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10543032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 is the rate of doing work. The power in an electrical component can be written as P = VI.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246120"/>
            <a:ext cx="10543032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  Use the definition of power to show that the SI base units of power are kg m² s⁻³.  [2]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  Use an expression for electrical power to determine the SI base units of potential difference.  [2]</a:t>
            </a:r>
            <a:endParaRPr lang="en-US" sz="170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SCHEME STYLE SOLUTION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2 · Solution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58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2098548"/>
          </a:xfrm>
          <a:prstGeom prst="roundRect">
            <a:avLst>
              <a:gd name="adj" fmla="val 5229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554480"/>
            <a:ext cx="1188720" cy="20985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(a)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2011680" y="1645920"/>
            <a:ext cx="9418320" cy="19156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= W / t = Fs / t;  F → kg m s⁻²;  Fs → kg m² s⁻²;  ÷ s → kg m² s⁻³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48640" y="3817620"/>
            <a:ext cx="11091672" cy="2098548"/>
          </a:xfrm>
          <a:prstGeom prst="roundRect">
            <a:avLst>
              <a:gd name="adj" fmla="val 5229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777240" y="3817620"/>
            <a:ext cx="1188720" cy="20985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(b)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909060"/>
            <a:ext cx="9418320" cy="19156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P / I  →  kg m² s⁻³ ÷ A = kg m² s⁻³ A⁻¹</a:t>
            </a:r>
            <a:endParaRPr lang="en-US" sz="1900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2 STYLE · STRUCTURED QUESTION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3 · Flow through a pipe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59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10543032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volume V of liquid that flows through a pipe in time t is given by V / t = πPr⁴ / (8Cl), where P is the pressure difference between the ends of the pipe of radius r and length l. The constant C depends on the frictional effects of the liquid.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246120"/>
            <a:ext cx="10543032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Determine the base units of C.  [3]</a:t>
            </a:r>
            <a:endParaRPr lang="en-US" sz="1700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SCHEME STYLE SOLUTION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3 · Solution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55448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Step 1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2011680" y="164592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Rearrange: C = πPr⁴t / (8Vl)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48640" y="306324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777240" y="306324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Step 2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15468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→ kg m⁻¹ s⁻²;  r⁴ → m⁴;  t → s;  V → m³;  l → m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548640" y="457200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777240" y="457200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Step 3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66344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→ (kg m⁻¹ s⁻² × m⁴ × s) ÷ (m³ × m) = kg m⁻¹ s⁻¹</a:t>
            </a:r>
            <a:endParaRPr lang="en-US" sz="1900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2 STYLE · STRUCTURED QUESTION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4 · Current in a wire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61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10543032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 The current in a wire is I. Charge Q passes one point in the wire in time t.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 The current is due to electrons, each with charge q, moving along the wire with speed v. There are n electrons per unit volume. For a wire of cross-sectional area S, I = nSqvᵏ, where k is a constant.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246120"/>
            <a:ext cx="10543032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(a)(i)  State the relation between I, Q and t.  [1]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(a)(ii)  State which of I, Q and t are base quantities.  [2]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(b)(i)  State the units of I, n, S, q and v in terms of base units.  [3]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(b)(ii)  Use base units to determine the value of k.  [1]</a:t>
            </a:r>
            <a:endParaRPr lang="en-US" sz="1700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SCHEME STYLE SOLUTION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4 · Solution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62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55448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(a)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2011680" y="164592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= Q / t (or Q = It).   Base quantities: current I and time t (charge is derived)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48640" y="306324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777240" y="306324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(b)(i)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15468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I: A;  n: m⁻³;  S: m²;  q: A s;  v: m s⁻¹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548640" y="457200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777240" y="457200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(b)(ii)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66344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= m⁻³ × m² × A s × (m s⁻¹)ᵏ = A m⁽ᵏ⁻¹⁾ s⁽¹⁻ᵏ⁾  →  k = 1</a:t>
            </a:r>
            <a:endParaRPr lang="en-US" sz="1900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2 STYLE · STRUCTURED QUESTION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5 · Components of a force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63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6309360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5760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force of 7.5 N acts at 40° to the horizontal, as shown.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2908656"/>
            <a:ext cx="57607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Calculate the component of the force that acts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(i)  horizontally,  [1]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(ii)  vertically.  [1]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7040880" y="1554480"/>
            <a:ext cx="4599432" cy="452628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0" descr="figs1/f7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0" y="1983384"/>
            <a:ext cx="4416552" cy="3668472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SCHEME STYLE SOLUTION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5 · Solution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64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2098548"/>
          </a:xfrm>
          <a:prstGeom prst="roundRect">
            <a:avLst>
              <a:gd name="adj" fmla="val 5229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554480"/>
            <a:ext cx="1188720" cy="20985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(i)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2011680" y="1645920"/>
            <a:ext cx="9418320" cy="19156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horizontal = 7.5 cos 40° = 5.7 N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48640" y="3817620"/>
            <a:ext cx="11091672" cy="2098548"/>
          </a:xfrm>
          <a:prstGeom prst="roundRect">
            <a:avLst>
              <a:gd name="adj" fmla="val 5229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777240" y="3817620"/>
            <a:ext cx="1188720" cy="20985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(ii)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909060"/>
            <a:ext cx="9418320" cy="19156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vertical = 7.5 sin 40° = 4.8 N</a:t>
            </a:r>
            <a:endParaRPr lang="en-US" sz="1900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2 STYLE · STRUCTURED QUESTION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6 · Errors with an analogue ammeter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65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6309360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5760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Measurements of a constant current in a wire are taken using an analogue ammeter.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246120"/>
            <a:ext cx="57607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these measurements, describe one possible cause of: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 a random error,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 a systematic error.  [2]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7040880" y="1554480"/>
            <a:ext cx="4599432" cy="452628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0" descr="figs1/zero_dial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0" y="3287356"/>
            <a:ext cx="4416552" cy="1060528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SCHEME STYLE SOLUTION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6 · Solution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66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2098548"/>
          </a:xfrm>
          <a:prstGeom prst="roundRect">
            <a:avLst>
              <a:gd name="adj" fmla="val 5229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554480"/>
            <a:ext cx="1188720" cy="20985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2011680" y="1645920"/>
            <a:ext cx="9418320" cy="19156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Random: reading the scale from different angles (parallax), or wrongly interpolating between scale divisions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48640" y="3817620"/>
            <a:ext cx="11091672" cy="2098548"/>
          </a:xfrm>
          <a:prstGeom prst="roundRect">
            <a:avLst>
              <a:gd name="adj" fmla="val 5229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777240" y="3817620"/>
            <a:ext cx="1188720" cy="20985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909060"/>
            <a:ext cx="9418320" cy="19156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Systematic: a zero error (needle not at zero with no current), or a wrongly calibrated scale</a:t>
            </a:r>
            <a:endParaRPr lang="en-US" sz="1900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2 STYLE · STRUCTURED QUESTION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Practice · Zero error and precision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67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10543032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Q1. A vernier caliper has a +0.05 cm zero error. A student records the length of a rod as 12.30 cm.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Q2. A micrometer screw gauge has a −0.01 mm zero error. The measured diameter of a wire is 0.75 mm.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Q3. A pendulum swing has a true time of 2.00 s. A student's stopwatch readings are 1.75 s, 1.74 s and 1.76 s.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246120"/>
            <a:ext cx="10543032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  What is the corrected length?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Q2  State the corrected reading.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  Comment on the accuracy and precision of these results.</a:t>
            </a:r>
            <a:endParaRPr lang="en-US" sz="1700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SCHEME STYLE SOLUTION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Practice · Solution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68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55448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Q1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2011680" y="164592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corrected = 12.30 − (+0.05) = 12.25 cm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48640" y="306324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777240" y="306324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Q2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15468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corrected = 0.75 − (−0.01) = 0.76 mm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548640" y="457200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777240" y="457200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Q3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66344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Readings are very close together → high precision. Mean 1.75 s is well below 2.00 s → low accuracy (likely a systematic error, e.g. reaction time).</a:t>
            </a:r>
            <a:endParaRPr lang="en-US" sz="1900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2 STYLE · STRUCTURED QUESTION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Practice · Combining uncertainties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69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10543032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measure: A = 1.0 ± 0.2 m,  B = 2.0 ± 0.2 m,  C = 2.5 ± 0.5 m s⁻¹,  D = 0.10 ± 0.01 s.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246120"/>
            <a:ext cx="10543032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Calculate the value and uncertainty of: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  A + B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  A − B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(c)  C × D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(d)  C / D</a:t>
            </a:r>
            <a:endParaRPr lang="en-US" sz="1700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SCHEME STYLE SOLUTION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Practice · Solution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70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966978"/>
          </a:xfrm>
          <a:prstGeom prst="roundRect">
            <a:avLst>
              <a:gd name="adj" fmla="val 11348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554480"/>
            <a:ext cx="1188720" cy="966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(a)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2011680" y="1645920"/>
            <a:ext cx="9418320" cy="7840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+ B = 3.0 ± 0.4 m   (absolute uncertainties add)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48640" y="2686050"/>
            <a:ext cx="11091672" cy="966978"/>
          </a:xfrm>
          <a:prstGeom prst="roundRect">
            <a:avLst>
              <a:gd name="adj" fmla="val 11348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777240" y="2686050"/>
            <a:ext cx="1188720" cy="966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(b)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2777490"/>
            <a:ext cx="9418320" cy="7840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− B = −1.0 ± 0.4 m   (still add — never subtract uncertainties)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548640" y="3817620"/>
            <a:ext cx="11091672" cy="966978"/>
          </a:xfrm>
          <a:prstGeom prst="roundRect">
            <a:avLst>
              <a:gd name="adj" fmla="val 11348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777240" y="3817620"/>
            <a:ext cx="1188720" cy="966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(c)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3909060"/>
            <a:ext cx="9418320" cy="7840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× D = 0.25 m;  % = 20% + 10% = 30%  →  0.25 ± 0.08 m</a:t>
            </a:r>
            <a:endParaRPr lang="en-US" sz="1900" dirty="0"/>
          </a:p>
        </p:txBody>
      </p:sp>
      <p:sp>
        <p:nvSpPr>
          <p:cNvPr id="15" name="Shape 13"/>
          <p:cNvSpPr/>
          <p:nvPr/>
        </p:nvSpPr>
        <p:spPr>
          <a:xfrm>
            <a:off x="548640" y="4949190"/>
            <a:ext cx="11091672" cy="966978"/>
          </a:xfrm>
          <a:prstGeom prst="roundRect">
            <a:avLst>
              <a:gd name="adj" fmla="val 11348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777240" y="4949190"/>
            <a:ext cx="1188720" cy="966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(d)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5040630"/>
            <a:ext cx="9418320" cy="7840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/ D = 25 m s⁻²;  % = 30%  →  25 ± 8 m s⁻²</a:t>
            </a:r>
            <a:endParaRPr lang="en-US" sz="1900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2 STYLE · STRUCTURED QUESTION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7 · Uncertainty in a speed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71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10543032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object of mass m travels with speed v in a circle of radius r. The force F acting on the object is given by F = mv² / r. The percentage uncertainties are: F ± 3%, m ± 4%, r ± 5%. The value of v is determined from F, m and r.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246120"/>
            <a:ext cx="10543032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(i)  Calculate the percentage uncertainty in v.  [2]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(ii)  The value of v is 15.0 m s⁻¹. Calculate the absolute uncertainty in v.  [1]</a:t>
            </a:r>
            <a:endParaRPr lang="en-US" sz="1700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SCHEME STYLE SOLUTION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7 · Solution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72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2098548"/>
          </a:xfrm>
          <a:prstGeom prst="roundRect">
            <a:avLst>
              <a:gd name="adj" fmla="val 5229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554480"/>
            <a:ext cx="1188720" cy="20985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(i)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2011680" y="1645920"/>
            <a:ext cx="9418320" cy="19156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√(Fr / m), so %v = ½(%F + %r + %m) = (3 + 5 + 4) / 2 = 6%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48640" y="3817620"/>
            <a:ext cx="11091672" cy="2098548"/>
          </a:xfrm>
          <a:prstGeom prst="roundRect">
            <a:avLst>
              <a:gd name="adj" fmla="val 5229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777240" y="3817620"/>
            <a:ext cx="1188720" cy="20985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(ii)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909060"/>
            <a:ext cx="9418320" cy="19156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Δv = 0.06 × 15.0 = 0.9 m s⁻¹</a:t>
            </a:r>
            <a:endParaRPr lang="en-US" sz="1900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2 STYLE · STRUCTURED QUESTION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8 · Energy in a coil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73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10543032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current I in a coil of wire produces a magnetic field. The energy stored is E = I²L / 2, where L is a constant. The manufacturer states L = 7.5 × 10⁻⁶ ± 5% in SI base units. The current is measured as (0.50 ± 0.02) A.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246120"/>
            <a:ext cx="10543032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Determine the percentage uncertainty in the value of E.  [2]</a:t>
            </a:r>
            <a:endParaRPr lang="en-US" sz="1700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SCHEME STYLE SOLUTION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8 · Solution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74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2098548"/>
          </a:xfrm>
          <a:prstGeom prst="roundRect">
            <a:avLst>
              <a:gd name="adj" fmla="val 5229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554480"/>
            <a:ext cx="1188720" cy="20985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Step 1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2011680" y="1645920"/>
            <a:ext cx="9418320" cy="19156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%I = 0.02 / 0.50 × 100% = 4%  (or fractional uncertainty 0.04)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48640" y="3817620"/>
            <a:ext cx="11091672" cy="2098548"/>
          </a:xfrm>
          <a:prstGeom prst="roundRect">
            <a:avLst>
              <a:gd name="adj" fmla="val 5229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777240" y="3817620"/>
            <a:ext cx="1188720" cy="20985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Step 2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909060"/>
            <a:ext cx="9418320" cy="19156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%E = %L + 2 × %I = 5% + (4% × 2) = 13%   (the ½ has no uncertainty)</a:t>
            </a:r>
            <a:endParaRPr lang="en-US" sz="1900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2 STYLE · STRUCTURED QUESTION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9 · Oscilloscope trace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75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6309360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5760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figure shows an a.c. waveform displayed on an oscilloscope screen. The time-base is set at 2.0 ms per division and the y-gain at 1.5 V per division.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246120"/>
            <a:ext cx="57607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  Calculate the time period of the wave.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  Calculate the frequency of the waveform. State an appropriate unit.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(c)  Determine the peak voltage.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7040880" y="1554480"/>
            <a:ext cx="4599432" cy="452628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0" descr="figs1/cro_fig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0" y="2730663"/>
            <a:ext cx="4416552" cy="2173915"/>
          </a:xfrm>
          <a:prstGeom prst="rect">
            <a:avLst/>
          </a:prstGeo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SCHEME STYLE SOLUTION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9 · Solution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76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55448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(a)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2011680" y="164592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cycle = 8 divisions → T = 8 × 2.0 ms = 16 ms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48640" y="306324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777240" y="306324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(b)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15468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 = 1 / T = 1 / (16 × 10⁻³ s) = 62.5 Hz ≈ 63 Hz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548640" y="457200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777240" y="457200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(c)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66344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Peak = 2 divisions × 1.5 V = 3.0 V</a:t>
            </a:r>
            <a:endParaRPr lang="en-US" sz="1900" dirty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DOUBTS &amp; MISCONCEPTIONS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Students often ask… (1)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77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5564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5564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3736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“Are precision and accuracy the same thing?”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325880" y="246888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No. Precision is the spread of repeated readings; accuracy is closeness to the true value. Readings can be precise but inaccurate.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73368" y="175564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73368" y="175564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6967728" y="173736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“If I repeat my readings, do I remove all errors?”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6967728" y="246888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random errors are reduced. A systematic error (e.g. zero error) shifts every reading and survives averaging.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31520" y="408736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31520" y="408736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406908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“If an equation is homogeneous, is it correct?”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1325880" y="480060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necessarily. Units cannot check numbers like ½ or 2π, and a term could be missing.</a:t>
            </a:r>
            <a:endParaRPr lang="en-US" sz="1550" dirty="0"/>
          </a:p>
        </p:txBody>
      </p:sp>
      <p:sp>
        <p:nvSpPr>
          <p:cNvPr id="21" name="Shape 19"/>
          <p:cNvSpPr/>
          <p:nvPr/>
        </p:nvSpPr>
        <p:spPr>
          <a:xfrm>
            <a:off x="6190488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373368" y="408736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373368" y="408736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6967728" y="406908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“Is a reading with many decimal places ‘precise’?”</a:t>
            </a:r>
            <a:endParaRPr lang="en-US" sz="1800" dirty="0"/>
          </a:p>
        </p:txBody>
      </p:sp>
      <p:sp>
        <p:nvSpPr>
          <p:cNvPr id="25" name="Text 23"/>
          <p:cNvSpPr txBox="1"/>
          <p:nvPr/>
        </p:nvSpPr>
        <p:spPr>
          <a:xfrm>
            <a:off x="6967728" y="480060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— that is high resolution. Precision describes how close repeated readings are to each other.</a:t>
            </a:r>
            <a:endParaRPr lang="en-US" sz="1550" dirty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DOUBTS &amp; MISCONCEPTIONS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Students often ask… (2)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78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5564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5564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3736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“Why add percentages when multiplying?”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325880" y="246888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x = ab, a small fractional change in a or b gives the same fractional change in x, so the fractional (percentage) uncertainties add.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73368" y="175564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73368" y="175564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6967728" y="173736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“Is the newton (or coulomb) a base unit?”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6967728" y="246888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No. N = kg m s⁻² and C = A s. The base units here are kg, m, s, A, K (and mol).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31520" y="408736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31520" y="408736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406908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“Is the amplitude on a CRO in cm?”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1325880" y="480060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No. Divisions × y-gain gives volts. Likewise the length of one cycle × time-base gives the period, not a wavelength.</a:t>
            </a:r>
            <a:endParaRPr lang="en-US" sz="1550" dirty="0"/>
          </a:p>
        </p:txBody>
      </p:sp>
      <p:sp>
        <p:nvSpPr>
          <p:cNvPr id="21" name="Shape 19"/>
          <p:cNvSpPr/>
          <p:nvPr/>
        </p:nvSpPr>
        <p:spPr>
          <a:xfrm>
            <a:off x="6190488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373368" y="408736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373368" y="408736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6967728" y="406908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“A negative zero error — do I subtract it?”</a:t>
            </a:r>
            <a:endParaRPr lang="en-US" sz="1800" dirty="0"/>
          </a:p>
        </p:txBody>
      </p:sp>
      <p:sp>
        <p:nvSpPr>
          <p:cNvPr id="25" name="Text 23"/>
          <p:cNvSpPr txBox="1"/>
          <p:nvPr/>
        </p:nvSpPr>
        <p:spPr>
          <a:xfrm>
            <a:off x="6967728" y="480060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Yes: correct = reading − zero error. With a −0.01 mm error, 0.75 − (−0.01) = 0.76 mm.</a:t>
            </a:r>
            <a:endParaRPr lang="en-US" sz="1550" dirty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COMMAND WORDS AND MARK-SCHEME HABITS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Exam technique for physical quantities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79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1389888"/>
          </a:xfrm>
          <a:prstGeom prst="roundRect">
            <a:avLst>
              <a:gd name="adj" fmla="val 7895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82496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Show that (units)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2066544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the base units of every quantity and show the cancelling, not just the final line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6190488" y="1554480"/>
            <a:ext cx="5449824" cy="1389888"/>
          </a:xfrm>
          <a:prstGeom prst="roundRect">
            <a:avLst>
              <a:gd name="adj" fmla="val 7895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6464808" y="1682496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Determine a power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6464808" y="2066544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match the powers of kg, m and s separately; use one to find k and one to check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548640" y="3090672"/>
            <a:ext cx="5449824" cy="1389888"/>
          </a:xfrm>
          <a:prstGeom prst="roundRect">
            <a:avLst>
              <a:gd name="adj" fmla="val 7895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822960" y="3218688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Uncertainties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822960" y="3602736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quote Δx to 1 (or 2) s.f.; give the value to the same decimal place: 9.7 ± 0.2 m s⁻²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6190488" y="3090672"/>
            <a:ext cx="5449824" cy="1389888"/>
          </a:xfrm>
          <a:prstGeom prst="roundRect">
            <a:avLst>
              <a:gd name="adj" fmla="val 7895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6464808" y="3218688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Vectors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6464808" y="3602736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a scale drawing, state the scale and draw accurately with a ruler and protractor</a:t>
            </a:r>
            <a:endParaRPr lang="en-US" sz="1550" dirty="0"/>
          </a:p>
        </p:txBody>
      </p:sp>
      <p:sp>
        <p:nvSpPr>
          <p:cNvPr id="18" name="Shape 16"/>
          <p:cNvSpPr/>
          <p:nvPr/>
        </p:nvSpPr>
        <p:spPr>
          <a:xfrm>
            <a:off x="548640" y="4626864"/>
            <a:ext cx="5449824" cy="1389888"/>
          </a:xfrm>
          <a:prstGeom prst="roundRect">
            <a:avLst>
              <a:gd name="adj" fmla="val 7895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822960" y="475488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CRO questions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822960" y="5138928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 divisions carefully; convert ms, μs and mm before using f = 1/T</a:t>
            </a:r>
            <a:endParaRPr lang="en-US" sz="1550" dirty="0"/>
          </a:p>
        </p:txBody>
      </p:sp>
      <p:sp>
        <p:nvSpPr>
          <p:cNvPr id="21" name="Shape 19"/>
          <p:cNvSpPr/>
          <p:nvPr/>
        </p:nvSpPr>
        <p:spPr>
          <a:xfrm>
            <a:off x="6190488" y="4626864"/>
            <a:ext cx="5449824" cy="1389888"/>
          </a:xfrm>
          <a:prstGeom prst="roundRect">
            <a:avLst>
              <a:gd name="adj" fmla="val 7895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 txBox="1"/>
          <p:nvPr/>
        </p:nvSpPr>
        <p:spPr>
          <a:xfrm>
            <a:off x="6464808" y="475488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Always</a:t>
            </a:r>
            <a:endParaRPr lang="en-US" sz="1800" dirty="0"/>
          </a:p>
        </p:txBody>
      </p:sp>
      <p:sp>
        <p:nvSpPr>
          <p:cNvPr id="23" name="Text 21"/>
          <p:cNvSpPr txBox="1"/>
          <p:nvPr/>
        </p:nvSpPr>
        <p:spPr>
          <a:xfrm>
            <a:off x="6464808" y="5138928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include units in every answer and use sensible significant figures (2–3 s.f.)</a:t>
            </a:r>
            <a:endParaRPr lang="en-US" sz="1550" dirty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0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IDEAS TO TAKE AWAY</a:t>
            </a:r>
            <a:endParaRPr lang="en-US" sz="14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7724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Topic 1 in one slide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2624328" cy="1188720"/>
          </a:xfrm>
          <a:prstGeom prst="roundRect">
            <a:avLst>
              <a:gd name="adj" fmla="val 9231"/>
            </a:avLst>
          </a:prstGeom>
          <a:solidFill>
            <a:srgbClr val="1E2856"/>
          </a:solidFill>
          <a:ln w="12700">
            <a:solidFill>
              <a:srgbClr val="2E3A7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548640" y="1783080"/>
            <a:ext cx="262432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i="1" dirty="0">
                <a:solidFill>
                  <a:srgbClr val="37C9E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Δx = Δa + Δb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3355848" y="1783080"/>
            <a:ext cx="2624328" cy="1188720"/>
          </a:xfrm>
          <a:prstGeom prst="roundRect">
            <a:avLst>
              <a:gd name="adj" fmla="val 9231"/>
            </a:avLst>
          </a:prstGeom>
          <a:solidFill>
            <a:srgbClr val="1E2856"/>
          </a:solidFill>
          <a:ln w="12700">
            <a:solidFill>
              <a:srgbClr val="2E3A7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3355848" y="1783080"/>
            <a:ext cx="262432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i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%x = %a + %b</a:t>
            </a:r>
            <a:endParaRPr lang="en-US" sz="2100" dirty="0"/>
          </a:p>
        </p:txBody>
      </p:sp>
      <p:sp>
        <p:nvSpPr>
          <p:cNvPr id="8" name="Shape 6"/>
          <p:cNvSpPr/>
          <p:nvPr/>
        </p:nvSpPr>
        <p:spPr>
          <a:xfrm>
            <a:off x="6163056" y="1783080"/>
            <a:ext cx="2624328" cy="1188720"/>
          </a:xfrm>
          <a:prstGeom prst="roundRect">
            <a:avLst>
              <a:gd name="adj" fmla="val 9231"/>
            </a:avLst>
          </a:prstGeom>
          <a:solidFill>
            <a:srgbClr val="1E2856"/>
          </a:solidFill>
          <a:ln w="12700">
            <a:solidFill>
              <a:srgbClr val="2E3A7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6163056" y="1783080"/>
            <a:ext cx="262432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i="1" dirty="0">
                <a:solidFill>
                  <a:srgbClr val="37C9E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%(aⁿ) = n × %a</a:t>
            </a:r>
            <a:endParaRPr lang="en-US" sz="2100" dirty="0"/>
          </a:p>
        </p:txBody>
      </p:sp>
      <p:sp>
        <p:nvSpPr>
          <p:cNvPr id="10" name="Shape 8"/>
          <p:cNvSpPr/>
          <p:nvPr/>
        </p:nvSpPr>
        <p:spPr>
          <a:xfrm>
            <a:off x="8970264" y="1783080"/>
            <a:ext cx="2624328" cy="1188720"/>
          </a:xfrm>
          <a:prstGeom prst="roundRect">
            <a:avLst>
              <a:gd name="adj" fmla="val 9231"/>
            </a:avLst>
          </a:prstGeom>
          <a:solidFill>
            <a:srgbClr val="1E2856"/>
          </a:solidFill>
          <a:ln w="12700">
            <a:solidFill>
              <a:srgbClr val="2E3A7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8970264" y="1783080"/>
            <a:ext cx="262432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i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 → F cos θ, F sin θ</a:t>
            </a:r>
            <a:endParaRPr lang="en-US" sz="21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3291840"/>
            <a:ext cx="2011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Units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2651760" y="3291840"/>
            <a:ext cx="8961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DDE3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quantity = number × unit · base units kg, m, s, A, K · check homogeneity with base units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4251960"/>
            <a:ext cx="2011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Errors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2651760" y="4251960"/>
            <a:ext cx="8961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DDE3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random → scatter, reduce by averaging · systematic → shift, correct it · precision ≠ accuracy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5212080"/>
            <a:ext cx="2011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Measuring</a:t>
            </a:r>
            <a:endParaRPr lang="en-US" sz="2000" dirty="0"/>
          </a:p>
        </p:txBody>
      </p:sp>
      <p:sp>
        <p:nvSpPr>
          <p:cNvPr id="17" name="Text 15"/>
          <p:cNvSpPr txBox="1"/>
          <p:nvPr/>
        </p:nvSpPr>
        <p:spPr>
          <a:xfrm>
            <a:off x="2651760" y="5212080"/>
            <a:ext cx="8961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DDE3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micrometer 0.01 mm · vernier 0.1 mm · CRO: T = div × time-base, V₀ = div × y-gain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· Physical quantities and units   |   Cambridge International AS Level Physics 9702</a:t>
            </a:r>
            <a:endParaRPr lang="en-US" sz="1000" dirty="0"/>
          </a:p>
        </p:txBody>
      </p:sp>
      <p:sp>
        <p:nvSpPr>
          <p:cNvPr id="19" name="Text 17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8823</Words>
  <Application>Microsoft Office PowerPoint</Application>
  <PresentationFormat>Widescreen</PresentationFormat>
  <Paragraphs>1259</Paragraphs>
  <Slides>80</Slides>
  <Notes>80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80</vt:i4>
      </vt:variant>
    </vt:vector>
  </HeadingPairs>
  <TitlesOfParts>
    <vt:vector size="84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Topic 1 Physical Quantities and Units – Cambridge AS Physics 9702</dc:title>
  <dc:subject>PptxGenJS Presentation</dc:subject>
  <dc:creator>PptxGenJS</dc:creator>
  <cp:lastModifiedBy>WASEEM AHMAD</cp:lastModifiedBy>
  <cp:revision>2</cp:revision>
  <dcterms:created xsi:type="dcterms:W3CDTF">2026-09-25T11:18:09Z</dcterms:created>
  <dcterms:modified xsi:type="dcterms:W3CDTF">2026-09-25T14:55:40Z</dcterms:modified>
</cp:coreProperties>
</file>