
<file path=[Content_Types].xml><?xml version="1.0" encoding="utf-8"?>
<Types xmlns="http://schemas.openxmlformats.org/package/2006/content-types"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  <Override PartName="/ppt/slides/slide41.xml" ContentType="application/vnd.openxmlformats-officedocument.presentationml.slide+xml"/>
  <Override PartName="/ppt/slides/slide42.xml" ContentType="application/vnd.openxmlformats-officedocument.presentationml.slide+xml"/>
  <Override PartName="/ppt/slides/slide43.xml" ContentType="application/vnd.openxmlformats-officedocument.presentationml.slide+xml"/>
  <Override PartName="/ppt/slides/slide44.xml" ContentType="application/vnd.openxmlformats-officedocument.presentationml.slide+xml"/>
  <Override PartName="/ppt/slides/slide45.xml" ContentType="application/vnd.openxmlformats-officedocument.presentationml.slide+xml"/>
  <Override PartName="/ppt/slides/slide46.xml" ContentType="application/vnd.openxmlformats-officedocument.presentationml.slide+xml"/>
  <Override PartName="/ppt/slides/slide47.xml" ContentType="application/vnd.openxmlformats-officedocument.presentationml.slide+xml"/>
  <Override PartName="/ppt/slides/slide48.xml" ContentType="application/vnd.openxmlformats-officedocument.presentationml.slide+xml"/>
  <Override PartName="/ppt/slides/slide49.xml" ContentType="application/vnd.openxmlformats-officedocument.presentationml.slide+xml"/>
  <Override PartName="/ppt/slides/slide50.xml" ContentType="application/vnd.openxmlformats-officedocument.presentationml.slide+xml"/>
  <Override PartName="/ppt/slides/slide51.xml" ContentType="application/vnd.openxmlformats-officedocument.presentationml.slide+xml"/>
  <Override PartName="/ppt/slides/slide52.xml" ContentType="application/vnd.openxmlformats-officedocument.presentationml.slide+xml"/>
  <Override PartName="/ppt/slides/slide53.xml" ContentType="application/vnd.openxmlformats-officedocument.presentationml.slide+xml"/>
  <Override PartName="/ppt/slides/slide54.xml" ContentType="application/vnd.openxmlformats-officedocument.presentationml.slide+xml"/>
  <Override PartName="/ppt/slides/slide55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ppt/notesSlides/notesSlide21.xml" ContentType="application/vnd.openxmlformats-officedocument.presentationml.notesSlide+xml"/>
  <Override PartName="/ppt/notesSlides/notesSlide22.xml" ContentType="application/vnd.openxmlformats-officedocument.presentationml.notesSlide+xml"/>
  <Override PartName="/ppt/notesSlides/notesSlide23.xml" ContentType="application/vnd.openxmlformats-officedocument.presentationml.notesSlide+xml"/>
  <Override PartName="/ppt/notesSlides/notesSlide24.xml" ContentType="application/vnd.openxmlformats-officedocument.presentationml.notesSlide+xml"/>
  <Override PartName="/ppt/notesSlides/notesSlide25.xml" ContentType="application/vnd.openxmlformats-officedocument.presentationml.notesSlide+xml"/>
  <Override PartName="/ppt/notesSlides/notesSlide26.xml" ContentType="application/vnd.openxmlformats-officedocument.presentationml.notesSlide+xml"/>
  <Override PartName="/ppt/notesSlides/notesSlide27.xml" ContentType="application/vnd.openxmlformats-officedocument.presentationml.notesSlide+xml"/>
  <Override PartName="/ppt/notesSlides/notesSlide28.xml" ContentType="application/vnd.openxmlformats-officedocument.presentationml.notesSlide+xml"/>
  <Override PartName="/ppt/notesSlides/notesSlide29.xml" ContentType="application/vnd.openxmlformats-officedocument.presentationml.notesSlide+xml"/>
  <Override PartName="/ppt/notesSlides/notesSlide30.xml" ContentType="application/vnd.openxmlformats-officedocument.presentationml.notesSlide+xml"/>
  <Override PartName="/ppt/notesSlides/notesSlide31.xml" ContentType="application/vnd.openxmlformats-officedocument.presentationml.notesSlide+xml"/>
  <Override PartName="/ppt/notesSlides/notesSlide32.xml" ContentType="application/vnd.openxmlformats-officedocument.presentationml.notesSlide+xml"/>
  <Override PartName="/ppt/notesSlides/notesSlide33.xml" ContentType="application/vnd.openxmlformats-officedocument.presentationml.notesSlide+xml"/>
  <Override PartName="/ppt/notesSlides/notesSlide34.xml" ContentType="application/vnd.openxmlformats-officedocument.presentationml.notesSlide+xml"/>
  <Override PartName="/ppt/notesSlides/notesSlide35.xml" ContentType="application/vnd.openxmlformats-officedocument.presentationml.notesSlide+xml"/>
  <Override PartName="/ppt/notesSlides/notesSlide36.xml" ContentType="application/vnd.openxmlformats-officedocument.presentationml.notesSlide+xml"/>
  <Override PartName="/ppt/notesSlides/notesSlide37.xml" ContentType="application/vnd.openxmlformats-officedocument.presentationml.notesSlide+xml"/>
  <Override PartName="/ppt/notesSlides/notesSlide38.xml" ContentType="application/vnd.openxmlformats-officedocument.presentationml.notesSlide+xml"/>
  <Override PartName="/ppt/notesSlides/notesSlide39.xml" ContentType="application/vnd.openxmlformats-officedocument.presentationml.notesSlide+xml"/>
  <Override PartName="/ppt/notesSlides/notesSlide40.xml" ContentType="application/vnd.openxmlformats-officedocument.presentationml.notesSlide+xml"/>
  <Override PartName="/ppt/notesSlides/notesSlide41.xml" ContentType="application/vnd.openxmlformats-officedocument.presentationml.notesSlide+xml"/>
  <Override PartName="/ppt/notesSlides/notesSlide42.xml" ContentType="application/vnd.openxmlformats-officedocument.presentationml.notesSlide+xml"/>
  <Override PartName="/ppt/notesSlides/notesSlide43.xml" ContentType="application/vnd.openxmlformats-officedocument.presentationml.notesSlide+xml"/>
  <Override PartName="/ppt/notesSlides/notesSlide44.xml" ContentType="application/vnd.openxmlformats-officedocument.presentationml.notesSlide+xml"/>
  <Override PartName="/ppt/notesSlides/notesSlide45.xml" ContentType="application/vnd.openxmlformats-officedocument.presentationml.notesSlide+xml"/>
  <Override PartName="/ppt/notesSlides/notesSlide46.xml" ContentType="application/vnd.openxmlformats-officedocument.presentationml.notesSlide+xml"/>
  <Override PartName="/ppt/notesSlides/notesSlide47.xml" ContentType="application/vnd.openxmlformats-officedocument.presentationml.notesSlide+xml"/>
  <Override PartName="/ppt/notesSlides/notesSlide48.xml" ContentType="application/vnd.openxmlformats-officedocument.presentationml.notesSlide+xml"/>
  <Override PartName="/ppt/notesSlides/notesSlide49.xml" ContentType="application/vnd.openxmlformats-officedocument.presentationml.notesSlide+xml"/>
  <Override PartName="/ppt/notesSlides/notesSlide50.xml" ContentType="application/vnd.openxmlformats-officedocument.presentationml.notesSlide+xml"/>
  <Override PartName="/ppt/notesSlides/notesSlide51.xml" ContentType="application/vnd.openxmlformats-officedocument.presentationml.notesSlide+xml"/>
  <Override PartName="/ppt/notesSlides/notesSlide52.xml" ContentType="application/vnd.openxmlformats-officedocument.presentationml.notesSlide+xml"/>
  <Override PartName="/ppt/notesSlides/notesSlide53.xml" ContentType="application/vnd.openxmlformats-officedocument.presentationml.notesSlide+xml"/>
  <Override PartName="/ppt/notesSlides/notesSlide54.xml" ContentType="application/vnd.openxmlformats-officedocument.presentationml.notesSlide+xml"/>
  <Override PartName="/ppt/notesSlides/notesSlide55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notesMasterIdLst>
    <p:notesMasterId r:id="rId57"/>
  </p:notes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  <p:sldId id="276" r:id="rId22"/>
    <p:sldId id="277" r:id="rId23"/>
    <p:sldId id="278" r:id="rId24"/>
    <p:sldId id="279" r:id="rId25"/>
    <p:sldId id="280" r:id="rId26"/>
    <p:sldId id="281" r:id="rId27"/>
    <p:sldId id="282" r:id="rId28"/>
    <p:sldId id="283" r:id="rId29"/>
    <p:sldId id="284" r:id="rId30"/>
    <p:sldId id="285" r:id="rId31"/>
    <p:sldId id="286" r:id="rId32"/>
    <p:sldId id="287" r:id="rId33"/>
    <p:sldId id="288" r:id="rId34"/>
    <p:sldId id="289" r:id="rId35"/>
    <p:sldId id="290" r:id="rId36"/>
    <p:sldId id="291" r:id="rId37"/>
    <p:sldId id="292" r:id="rId38"/>
    <p:sldId id="293" r:id="rId39"/>
    <p:sldId id="294" r:id="rId40"/>
    <p:sldId id="295" r:id="rId41"/>
    <p:sldId id="296" r:id="rId42"/>
    <p:sldId id="297" r:id="rId43"/>
    <p:sldId id="298" r:id="rId44"/>
    <p:sldId id="299" r:id="rId45"/>
    <p:sldId id="300" r:id="rId46"/>
    <p:sldId id="301" r:id="rId47"/>
    <p:sldId id="302" r:id="rId48"/>
    <p:sldId id="303" r:id="rId49"/>
    <p:sldId id="304" r:id="rId50"/>
    <p:sldId id="305" r:id="rId51"/>
    <p:sldId id="306" r:id="rId52"/>
    <p:sldId id="307" r:id="rId53"/>
    <p:sldId id="308" r:id="rId54"/>
    <p:sldId id="309" r:id="rId55"/>
    <p:sldId id="310" r:id="rId56"/>
  </p:sldIdLst>
  <p:sldSz cx="12192000" cy="6858000"/>
  <p:notesSz cx="6858000" cy="12192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5611"/>
    <p:restoredTop sz="94610"/>
  </p:normalViewPr>
  <p:slideViewPr>
    <p:cSldViewPr snapToGrid="0" snapToObjects="1">
      <p:cViewPr varScale="1">
        <p:scale>
          <a:sx n="74" d="100"/>
          <a:sy n="74" d="100"/>
        </p:scale>
        <p:origin x="352" y="56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9" Type="http://schemas.openxmlformats.org/officeDocument/2006/relationships/slide" Target="slides/slide38.xml"/><Relationship Id="rId21" Type="http://schemas.openxmlformats.org/officeDocument/2006/relationships/slide" Target="slides/slide20.xml"/><Relationship Id="rId34" Type="http://schemas.openxmlformats.org/officeDocument/2006/relationships/slide" Target="slides/slide33.xml"/><Relationship Id="rId42" Type="http://schemas.openxmlformats.org/officeDocument/2006/relationships/slide" Target="slides/slide41.xml"/><Relationship Id="rId47" Type="http://schemas.openxmlformats.org/officeDocument/2006/relationships/slide" Target="slides/slide46.xml"/><Relationship Id="rId50" Type="http://schemas.openxmlformats.org/officeDocument/2006/relationships/slide" Target="slides/slide49.xml"/><Relationship Id="rId55" Type="http://schemas.openxmlformats.org/officeDocument/2006/relationships/slide" Target="slides/slide54.xml"/><Relationship Id="rId7" Type="http://schemas.openxmlformats.org/officeDocument/2006/relationships/slide" Target="slides/slide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9" Type="http://schemas.openxmlformats.org/officeDocument/2006/relationships/slide" Target="slides/slide28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slide" Target="slides/slide36.xml"/><Relationship Id="rId40" Type="http://schemas.openxmlformats.org/officeDocument/2006/relationships/slide" Target="slides/slide39.xml"/><Relationship Id="rId45" Type="http://schemas.openxmlformats.org/officeDocument/2006/relationships/slide" Target="slides/slide44.xml"/><Relationship Id="rId53" Type="http://schemas.openxmlformats.org/officeDocument/2006/relationships/slide" Target="slides/slide52.xml"/><Relationship Id="rId58" Type="http://schemas.openxmlformats.org/officeDocument/2006/relationships/presProps" Target="presProps.xml"/><Relationship Id="rId5" Type="http://schemas.openxmlformats.org/officeDocument/2006/relationships/slide" Target="slides/slide4.xml"/><Relationship Id="rId61" Type="http://schemas.openxmlformats.org/officeDocument/2006/relationships/tableStyles" Target="tableStyles.xml"/><Relationship Id="rId19" Type="http://schemas.openxmlformats.org/officeDocument/2006/relationships/slide" Target="slides/slide1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slide" Target="slides/slide34.xml"/><Relationship Id="rId43" Type="http://schemas.openxmlformats.org/officeDocument/2006/relationships/slide" Target="slides/slide42.xml"/><Relationship Id="rId48" Type="http://schemas.openxmlformats.org/officeDocument/2006/relationships/slide" Target="slides/slide47.xml"/><Relationship Id="rId56" Type="http://schemas.openxmlformats.org/officeDocument/2006/relationships/slide" Target="slides/slide55.xml"/><Relationship Id="rId8" Type="http://schemas.openxmlformats.org/officeDocument/2006/relationships/slide" Target="slides/slide7.xml"/><Relationship Id="rId51" Type="http://schemas.openxmlformats.org/officeDocument/2006/relationships/slide" Target="slides/slide50.xml"/><Relationship Id="rId3" Type="http://schemas.openxmlformats.org/officeDocument/2006/relationships/slide" Target="slides/slide2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slide" Target="slides/slide37.xml"/><Relationship Id="rId46" Type="http://schemas.openxmlformats.org/officeDocument/2006/relationships/slide" Target="slides/slide45.xml"/><Relationship Id="rId59" Type="http://schemas.openxmlformats.org/officeDocument/2006/relationships/viewProps" Target="viewProps.xml"/><Relationship Id="rId20" Type="http://schemas.openxmlformats.org/officeDocument/2006/relationships/slide" Target="slides/slide19.xml"/><Relationship Id="rId41" Type="http://schemas.openxmlformats.org/officeDocument/2006/relationships/slide" Target="slides/slide40.xml"/><Relationship Id="rId54" Type="http://schemas.openxmlformats.org/officeDocument/2006/relationships/slide" Target="slides/slide53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slide" Target="slides/slide35.xml"/><Relationship Id="rId49" Type="http://schemas.openxmlformats.org/officeDocument/2006/relationships/slide" Target="slides/slide48.xml"/><Relationship Id="rId57" Type="http://schemas.openxmlformats.org/officeDocument/2006/relationships/notesMaster" Target="notesMasters/notesMaster1.xml"/><Relationship Id="rId10" Type="http://schemas.openxmlformats.org/officeDocument/2006/relationships/slide" Target="slides/slide9.xml"/><Relationship Id="rId31" Type="http://schemas.openxmlformats.org/officeDocument/2006/relationships/slide" Target="slides/slide30.xml"/><Relationship Id="rId44" Type="http://schemas.openxmlformats.org/officeDocument/2006/relationships/slide" Target="slides/slide43.xml"/><Relationship Id="rId52" Type="http://schemas.openxmlformats.org/officeDocument/2006/relationships/slide" Target="slides/slide51.xml"/><Relationship Id="rId60" Type="http://schemas.openxmlformats.org/officeDocument/2006/relationships/theme" Target="theme/theme1.xml"/><Relationship Id="rId4" Type="http://schemas.openxmlformats.org/officeDocument/2006/relationships/slide" Target="slides/slide3.xml"/><Relationship Id="rId9" Type="http://schemas.openxmlformats.org/officeDocument/2006/relationships/slide" Target="slides/slide8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2089461428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_rels/notesSlide1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_rels/notesSlide1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9.xml"/><Relationship Id="rId1" Type="http://schemas.openxmlformats.org/officeDocument/2006/relationships/notesMaster" Target="../notesMasters/notesMaster1.xml"/></Relationships>
</file>

<file path=ppt/notesSlides/_rels/notesSlide2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0.xml"/><Relationship Id="rId1" Type="http://schemas.openxmlformats.org/officeDocument/2006/relationships/notesMaster" Target="../notesMasters/notesMaster1.xml"/></Relationships>
</file>

<file path=ppt/notesSlides/_rels/notesSlide2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1.xml"/><Relationship Id="rId1" Type="http://schemas.openxmlformats.org/officeDocument/2006/relationships/notesMaster" Target="../notesMasters/notesMaster1.xml"/></Relationships>
</file>

<file path=ppt/notesSlides/_rels/notesSlide2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2.xml"/><Relationship Id="rId1" Type="http://schemas.openxmlformats.org/officeDocument/2006/relationships/notesMaster" Target="../notesMasters/notesMaster1.xml"/></Relationships>
</file>

<file path=ppt/notesSlides/_rels/notesSlide2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3.xml"/><Relationship Id="rId1" Type="http://schemas.openxmlformats.org/officeDocument/2006/relationships/notesMaster" Target="../notesMasters/notesMaster1.xml"/></Relationships>
</file>

<file path=ppt/notesSlides/_rels/notesSlide2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4.xml"/><Relationship Id="rId1" Type="http://schemas.openxmlformats.org/officeDocument/2006/relationships/notesMaster" Target="../notesMasters/notesMaster1.xml"/></Relationships>
</file>

<file path=ppt/notesSlides/_rels/notesSlide2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5.xml"/><Relationship Id="rId1" Type="http://schemas.openxmlformats.org/officeDocument/2006/relationships/notesMaster" Target="../notesMasters/notesMaster1.xml"/></Relationships>
</file>

<file path=ppt/notesSlides/_rels/notesSlide2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6.xml"/><Relationship Id="rId1" Type="http://schemas.openxmlformats.org/officeDocument/2006/relationships/notesMaster" Target="../notesMasters/notesMaster1.xml"/></Relationships>
</file>

<file path=ppt/notesSlides/_rels/notesSlide2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7.xml"/><Relationship Id="rId1" Type="http://schemas.openxmlformats.org/officeDocument/2006/relationships/notesMaster" Target="../notesMasters/notesMaster1.xml"/></Relationships>
</file>

<file path=ppt/notesSlides/_rels/notesSlide2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8.xml"/><Relationship Id="rId1" Type="http://schemas.openxmlformats.org/officeDocument/2006/relationships/notesMaster" Target="../notesMasters/notesMaster1.xml"/></Relationships>
</file>

<file path=ppt/notesSlides/_rels/notesSlide2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9.xml"/><Relationship Id="rId1" Type="http://schemas.openxmlformats.org/officeDocument/2006/relationships/notesMaster" Target="../notesMasters/notesMaster1.xml"/></Relationships>
</file>

<file path=ppt/notesSlides/_rels/notesSlide3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0.xml"/><Relationship Id="rId1" Type="http://schemas.openxmlformats.org/officeDocument/2006/relationships/notesMaster" Target="../notesMasters/notesMaster1.xml"/></Relationships>
</file>

<file path=ppt/notesSlides/_rels/notesSlide3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1.xml"/><Relationship Id="rId1" Type="http://schemas.openxmlformats.org/officeDocument/2006/relationships/notesMaster" Target="../notesMasters/notesMaster1.xml"/></Relationships>
</file>

<file path=ppt/notesSlides/_rels/notesSlide3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2.xml"/><Relationship Id="rId1" Type="http://schemas.openxmlformats.org/officeDocument/2006/relationships/notesMaster" Target="../notesMasters/notesMaster1.xml"/></Relationships>
</file>

<file path=ppt/notesSlides/_rels/notesSlide3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3.xml"/><Relationship Id="rId1" Type="http://schemas.openxmlformats.org/officeDocument/2006/relationships/notesMaster" Target="../notesMasters/notesMaster1.xml"/></Relationships>
</file>

<file path=ppt/notesSlides/_rels/notesSlide3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4.xml"/><Relationship Id="rId1" Type="http://schemas.openxmlformats.org/officeDocument/2006/relationships/notesMaster" Target="../notesMasters/notesMaster1.xml"/></Relationships>
</file>

<file path=ppt/notesSlides/_rels/notesSlide3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5.xml"/><Relationship Id="rId1" Type="http://schemas.openxmlformats.org/officeDocument/2006/relationships/notesMaster" Target="../notesMasters/notesMaster1.xml"/></Relationships>
</file>

<file path=ppt/notesSlides/_rels/notesSlide3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6.xml"/><Relationship Id="rId1" Type="http://schemas.openxmlformats.org/officeDocument/2006/relationships/notesMaster" Target="../notesMasters/notesMaster1.xml"/></Relationships>
</file>

<file path=ppt/notesSlides/_rels/notesSlide3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7.xml"/><Relationship Id="rId1" Type="http://schemas.openxmlformats.org/officeDocument/2006/relationships/notesMaster" Target="../notesMasters/notesMaster1.xml"/></Relationships>
</file>

<file path=ppt/notesSlides/_rels/notesSlide3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8.xml"/><Relationship Id="rId1" Type="http://schemas.openxmlformats.org/officeDocument/2006/relationships/notesMaster" Target="../notesMasters/notesMaster1.xml"/></Relationships>
</file>

<file path=ppt/notesSlides/_rels/notesSlide3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9.xml"/><Relationship Id="rId1" Type="http://schemas.openxmlformats.org/officeDocument/2006/relationships/notesMaster" Target="../notesMasters/notesMaster1.xml"/></Relationships>
</file>

<file path=ppt/notesSlides/_rels/notesSlide4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0.xml"/><Relationship Id="rId1" Type="http://schemas.openxmlformats.org/officeDocument/2006/relationships/notesMaster" Target="../notesMasters/notesMaster1.xml"/></Relationships>
</file>

<file path=ppt/notesSlides/_rels/notesSlide4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1.xml"/><Relationship Id="rId1" Type="http://schemas.openxmlformats.org/officeDocument/2006/relationships/notesMaster" Target="../notesMasters/notesMaster1.xml"/></Relationships>
</file>

<file path=ppt/notesSlides/_rels/notesSlide4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2.xml"/><Relationship Id="rId1" Type="http://schemas.openxmlformats.org/officeDocument/2006/relationships/notesMaster" Target="../notesMasters/notesMaster1.xml"/></Relationships>
</file>

<file path=ppt/notesSlides/_rels/notesSlide4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3.xml"/><Relationship Id="rId1" Type="http://schemas.openxmlformats.org/officeDocument/2006/relationships/notesMaster" Target="../notesMasters/notesMaster1.xml"/></Relationships>
</file>

<file path=ppt/notesSlides/_rels/notesSlide4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4.xml"/><Relationship Id="rId1" Type="http://schemas.openxmlformats.org/officeDocument/2006/relationships/notesMaster" Target="../notesMasters/notesMaster1.xml"/></Relationships>
</file>

<file path=ppt/notesSlides/_rels/notesSlide4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5.xml"/><Relationship Id="rId1" Type="http://schemas.openxmlformats.org/officeDocument/2006/relationships/notesMaster" Target="../notesMasters/notesMaster1.xml"/></Relationships>
</file>

<file path=ppt/notesSlides/_rels/notesSlide4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6.xml"/><Relationship Id="rId1" Type="http://schemas.openxmlformats.org/officeDocument/2006/relationships/notesMaster" Target="../notesMasters/notesMaster1.xml"/></Relationships>
</file>

<file path=ppt/notesSlides/_rels/notesSlide4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7.xml"/><Relationship Id="rId1" Type="http://schemas.openxmlformats.org/officeDocument/2006/relationships/notesMaster" Target="../notesMasters/notesMaster1.xml"/></Relationships>
</file>

<file path=ppt/notesSlides/_rels/notesSlide4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8.xml"/><Relationship Id="rId1" Type="http://schemas.openxmlformats.org/officeDocument/2006/relationships/notesMaster" Target="../notesMasters/notesMaster1.xml"/></Relationships>
</file>

<file path=ppt/notesSlides/_rels/notesSlide4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9.xml"/><Relationship Id="rId1" Type="http://schemas.openxmlformats.org/officeDocument/2006/relationships/notesMaster" Target="../notesMasters/notesMaster1.xml"/></Relationships>
</file>

<file path=ppt/notesSlides/_rels/notesSlide5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0.xml"/><Relationship Id="rId1" Type="http://schemas.openxmlformats.org/officeDocument/2006/relationships/notesMaster" Target="../notesMasters/notesMaster1.xml"/></Relationships>
</file>

<file path=ppt/notesSlides/_rels/notesSlide5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1.xml"/><Relationship Id="rId1" Type="http://schemas.openxmlformats.org/officeDocument/2006/relationships/notesMaster" Target="../notesMasters/notesMaster1.xml"/></Relationships>
</file>

<file path=ppt/notesSlides/_rels/notesSlide5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2.xml"/><Relationship Id="rId1" Type="http://schemas.openxmlformats.org/officeDocument/2006/relationships/notesMaster" Target="../notesMasters/notesMaster1.xml"/></Relationships>
</file>

<file path=ppt/notesSlides/_rels/notesSlide5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3.xml"/><Relationship Id="rId1" Type="http://schemas.openxmlformats.org/officeDocument/2006/relationships/notesMaster" Target="../notesMasters/notesMaster1.xml"/></Relationships>
</file>

<file path=ppt/notesSlides/_rels/notesSlide5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4.xml"/><Relationship Id="rId1" Type="http://schemas.openxmlformats.org/officeDocument/2006/relationships/notesMaster" Target="../notesMasters/notesMaster1.xml"/></Relationships>
</file>

<file path=ppt/notesSlides/_rels/notesSlide5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5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2" Type="http://schemas.openxmlformats.org/officeDocument/2006/relationships/theme" Target="../theme/theme1.xml"/><Relationship Id="rId1" Type="http://schemas.openxmlformats.org/officeDocument/2006/relationships/slideLayout" Target="../slideLayouts/slideLayout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hyperlink" Target="https://www.examspath.com" TargetMode="External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2.png"/><Relationship Id="rId4" Type="http://schemas.openxmlformats.org/officeDocument/2006/relationships/image" Target="../media/image1.png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1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1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1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1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1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1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1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1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1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1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1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1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1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6.xml"/><Relationship Id="rId1" Type="http://schemas.openxmlformats.org/officeDocument/2006/relationships/slideLayout" Target="../slideLayouts/slideLayout1.xm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notesSlide" Target="../notesSlides/notesSlide17.xml"/><Relationship Id="rId1" Type="http://schemas.openxmlformats.org/officeDocument/2006/relationships/slideLayout" Target="../slideLayouts/slideLayout1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8.xml"/><Relationship Id="rId1" Type="http://schemas.openxmlformats.org/officeDocument/2006/relationships/slideLayout" Target="../slideLayouts/slideLayout1.xml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notesSlide" Target="../notesSlides/notesSlide19.xml"/><Relationship Id="rId1" Type="http://schemas.openxmlformats.org/officeDocument/2006/relationships/slideLayout" Target="../slideLayouts/slideLayout1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0.xml"/><Relationship Id="rId1" Type="http://schemas.openxmlformats.org/officeDocument/2006/relationships/slideLayout" Target="../slideLayouts/slideLayout1.xml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notesSlide" Target="../notesSlides/notesSlide21.xml"/><Relationship Id="rId1" Type="http://schemas.openxmlformats.org/officeDocument/2006/relationships/slideLayout" Target="../slideLayouts/slideLayout1.xml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2.xml"/><Relationship Id="rId1" Type="http://schemas.openxmlformats.org/officeDocument/2006/relationships/slideLayout" Target="../slideLayouts/slideLayout1.xml"/></Relationships>
</file>

<file path=ppt/slides/_rels/slide2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3.xml"/><Relationship Id="rId1" Type="http://schemas.openxmlformats.org/officeDocument/2006/relationships/slideLayout" Target="../slideLayouts/slideLayout1.xml"/></Relationships>
</file>

<file path=ppt/slides/_rels/slide2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4.xml"/><Relationship Id="rId1" Type="http://schemas.openxmlformats.org/officeDocument/2006/relationships/slideLayout" Target="../slideLayouts/slideLayout1.xml"/></Relationships>
</file>

<file path=ppt/slides/_rels/slide2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5.xml"/><Relationship Id="rId1" Type="http://schemas.openxmlformats.org/officeDocument/2006/relationships/slideLayout" Target="../slideLayouts/slideLayout1.xml"/></Relationships>
</file>

<file path=ppt/slides/_rels/slide2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png"/><Relationship Id="rId2" Type="http://schemas.openxmlformats.org/officeDocument/2006/relationships/notesSlide" Target="../notesSlides/notesSlide26.xml"/><Relationship Id="rId1" Type="http://schemas.openxmlformats.org/officeDocument/2006/relationships/slideLayout" Target="../slideLayouts/slideLayout1.xml"/></Relationships>
</file>

<file path=ppt/slides/_rels/slide2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7.xml"/><Relationship Id="rId1" Type="http://schemas.openxmlformats.org/officeDocument/2006/relationships/slideLayout" Target="../slideLayouts/slideLayout1.xml"/></Relationships>
</file>

<file path=ppt/slides/_rels/slide2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8.xml"/><Relationship Id="rId1" Type="http://schemas.openxmlformats.org/officeDocument/2006/relationships/slideLayout" Target="../slideLayouts/slideLayout1.xml"/></Relationships>
</file>

<file path=ppt/slides/_rels/slide2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29.xml"/><Relationship Id="rId1" Type="http://schemas.openxmlformats.org/officeDocument/2006/relationships/slideLayout" Target="../slideLayouts/slideLayout1.xml"/></Relationships>
</file>

<file path=ppt/slides/_rels/slide3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0.xml"/><Relationship Id="rId1" Type="http://schemas.openxmlformats.org/officeDocument/2006/relationships/slideLayout" Target="../slideLayouts/slideLayout1.xml"/></Relationships>
</file>

<file path=ppt/slides/_rels/slide3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png"/><Relationship Id="rId2" Type="http://schemas.openxmlformats.org/officeDocument/2006/relationships/notesSlide" Target="../notesSlides/notesSlide31.xml"/><Relationship Id="rId1" Type="http://schemas.openxmlformats.org/officeDocument/2006/relationships/slideLayout" Target="../slideLayouts/slideLayout1.xml"/></Relationships>
</file>

<file path=ppt/slides/_rels/slide3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2.xml"/><Relationship Id="rId1" Type="http://schemas.openxmlformats.org/officeDocument/2006/relationships/slideLayout" Target="../slideLayouts/slideLayout1.xml"/></Relationships>
</file>

<file path=ppt/slides/_rels/slide3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3.xml"/><Relationship Id="rId1" Type="http://schemas.openxmlformats.org/officeDocument/2006/relationships/slideLayout" Target="../slideLayouts/slideLayout1.xml"/></Relationships>
</file>

<file path=ppt/slides/_rels/slide3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4.xml"/><Relationship Id="rId1" Type="http://schemas.openxmlformats.org/officeDocument/2006/relationships/slideLayout" Target="../slideLayouts/slideLayout1.xml"/></Relationships>
</file>

<file path=ppt/slides/_rels/slide3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5.xml"/><Relationship Id="rId1" Type="http://schemas.openxmlformats.org/officeDocument/2006/relationships/slideLayout" Target="../slideLayouts/slideLayout1.xml"/></Relationships>
</file>

<file path=ppt/slides/_rels/slide3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6.xml"/><Relationship Id="rId1" Type="http://schemas.openxmlformats.org/officeDocument/2006/relationships/slideLayout" Target="../slideLayouts/slideLayout1.xml"/></Relationships>
</file>

<file path=ppt/slides/_rels/slide3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7.xml"/><Relationship Id="rId1" Type="http://schemas.openxmlformats.org/officeDocument/2006/relationships/slideLayout" Target="../slideLayouts/slideLayout1.xml"/></Relationships>
</file>

<file path=ppt/slides/_rels/slide38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notesSlide" Target="../notesSlides/notesSlide38.xml"/><Relationship Id="rId1" Type="http://schemas.openxmlformats.org/officeDocument/2006/relationships/slideLayout" Target="../slideLayouts/slideLayout1.xml"/></Relationships>
</file>

<file path=ppt/slides/_rels/slide3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9.xml"/><Relationship Id="rId1" Type="http://schemas.openxmlformats.org/officeDocument/2006/relationships/slideLayout" Target="../slideLayouts/slideLayout1.xml"/></Relationships>
</file>

<file path=ppt/slides/_rels/slide4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40.xml"/><Relationship Id="rId1" Type="http://schemas.openxmlformats.org/officeDocument/2006/relationships/slideLayout" Target="../slideLayouts/slideLayout1.xml"/></Relationships>
</file>

<file path=ppt/slides/_rels/slide4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1.xml"/><Relationship Id="rId1" Type="http://schemas.openxmlformats.org/officeDocument/2006/relationships/slideLayout" Target="../slideLayouts/slideLayout1.xml"/></Relationships>
</file>

<file path=ppt/slides/_rels/slide4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2.xml"/><Relationship Id="rId1" Type="http://schemas.openxmlformats.org/officeDocument/2006/relationships/slideLayout" Target="../slideLayouts/slideLayout1.xml"/></Relationships>
</file>

<file path=ppt/slides/_rels/slide4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3.xml"/><Relationship Id="rId1" Type="http://schemas.openxmlformats.org/officeDocument/2006/relationships/slideLayout" Target="../slideLayouts/slideLayout1.xml"/></Relationships>
</file>

<file path=ppt/slides/_rels/slide4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4.xml"/><Relationship Id="rId1" Type="http://schemas.openxmlformats.org/officeDocument/2006/relationships/slideLayout" Target="../slideLayouts/slideLayout1.xml"/></Relationships>
</file>

<file path=ppt/slides/_rels/slide4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5.xml"/><Relationship Id="rId1" Type="http://schemas.openxmlformats.org/officeDocument/2006/relationships/slideLayout" Target="../slideLayouts/slideLayout1.xml"/></Relationships>
</file>

<file path=ppt/slides/_rels/slide4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png"/><Relationship Id="rId2" Type="http://schemas.openxmlformats.org/officeDocument/2006/relationships/notesSlide" Target="../notesSlides/notesSlide46.xml"/><Relationship Id="rId1" Type="http://schemas.openxmlformats.org/officeDocument/2006/relationships/slideLayout" Target="../slideLayouts/slideLayout1.xml"/></Relationships>
</file>

<file path=ppt/slides/_rels/slide4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7.xml"/><Relationship Id="rId1" Type="http://schemas.openxmlformats.org/officeDocument/2006/relationships/slideLayout" Target="../slideLayouts/slideLayout1.xml"/></Relationships>
</file>

<file path=ppt/slides/_rels/slide4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png"/><Relationship Id="rId2" Type="http://schemas.openxmlformats.org/officeDocument/2006/relationships/notesSlide" Target="../notesSlides/notesSlide48.xml"/><Relationship Id="rId1" Type="http://schemas.openxmlformats.org/officeDocument/2006/relationships/slideLayout" Target="../slideLayouts/slideLayout1.xml"/></Relationships>
</file>

<file path=ppt/slides/_rels/slide4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9.xml"/><Relationship Id="rId1" Type="http://schemas.openxmlformats.org/officeDocument/2006/relationships/slideLayout" Target="../slideLayouts/slideLayout1.xml"/></Relationships>
</file>

<file path=ppt/slides/_rels/slide50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notesSlide" Target="../notesSlides/notesSlide50.xml"/><Relationship Id="rId1" Type="http://schemas.openxmlformats.org/officeDocument/2006/relationships/slideLayout" Target="../slideLayouts/slideLayout1.xml"/></Relationships>
</file>

<file path=ppt/slides/_rels/slide5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51.xml"/><Relationship Id="rId1" Type="http://schemas.openxmlformats.org/officeDocument/2006/relationships/slideLayout" Target="../slideLayouts/slideLayout1.xml"/></Relationships>
</file>

<file path=ppt/slides/_rels/slide5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52.xml"/><Relationship Id="rId1" Type="http://schemas.openxmlformats.org/officeDocument/2006/relationships/slideLayout" Target="../slideLayouts/slideLayout1.xml"/></Relationships>
</file>

<file path=ppt/slides/_rels/slide5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53.xml"/><Relationship Id="rId1" Type="http://schemas.openxmlformats.org/officeDocument/2006/relationships/slideLayout" Target="../slideLayouts/slideLayout1.xml"/></Relationships>
</file>

<file path=ppt/slides/_rels/slide5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54.xml"/><Relationship Id="rId1" Type="http://schemas.openxmlformats.org/officeDocument/2006/relationships/slideLayout" Target="../slideLayouts/slideLayout1.xml"/></Relationships>
</file>

<file path=ppt/slides/_rels/slide5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55.xml"/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11183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548640" y="914400"/>
            <a:ext cx="658368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450" b="1" kern="0" spc="300" dirty="0">
                <a:solidFill>
                  <a:srgbClr val="37C9E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CAMBRIDGE AS &amp; A LEVEL · PHYSICS 9702 · TOPIC 11</a:t>
            </a:r>
            <a:endParaRPr lang="en-US" sz="1450" dirty="0"/>
          </a:p>
        </p:txBody>
      </p:sp>
      <p:sp>
        <p:nvSpPr>
          <p:cNvPr id="3" name="Text 1"/>
          <p:cNvSpPr txBox="1"/>
          <p:nvPr/>
        </p:nvSpPr>
        <p:spPr>
          <a:xfrm>
            <a:off x="548640" y="1371600"/>
            <a:ext cx="6675120" cy="23774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buNone/>
            </a:pPr>
            <a:r>
              <a:rPr lang="en-US" sz="5200" b="1" dirty="0">
                <a:solidFill>
                  <a:srgbClr val="37C9EF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Particle Physics</a:t>
            </a:r>
            <a:endParaRPr lang="en-US" sz="5200" dirty="0"/>
          </a:p>
          <a:p>
            <a:pPr marL="0" indent="0">
              <a:buNone/>
            </a:pPr>
            <a:r>
              <a:rPr lang="en-US" sz="5200" b="1" dirty="0">
                <a:solidFill>
                  <a:srgbClr val="F5B12B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Nuclei to Quarks</a:t>
            </a:r>
            <a:endParaRPr lang="en-US" sz="5200" dirty="0"/>
          </a:p>
        </p:txBody>
      </p:sp>
      <p:sp>
        <p:nvSpPr>
          <p:cNvPr id="4" name="Text 2"/>
          <p:cNvSpPr txBox="1"/>
          <p:nvPr/>
        </p:nvSpPr>
        <p:spPr>
          <a:xfrm>
            <a:off x="548640" y="3886200"/>
            <a:ext cx="667512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900" dirty="0">
                <a:solidFill>
                  <a:srgbClr val="B9C2D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Rutherford scattering · radioactivity · antimatter · quarks &amp; leptons</a:t>
            </a:r>
            <a:endParaRPr lang="en-US" sz="1900" dirty="0"/>
          </a:p>
        </p:txBody>
      </p:sp>
      <p:sp>
        <p:nvSpPr>
          <p:cNvPr id="5" name="Text 3"/>
          <p:cNvSpPr txBox="1"/>
          <p:nvPr/>
        </p:nvSpPr>
        <p:spPr>
          <a:xfrm>
            <a:off x="548640" y="4389120"/>
            <a:ext cx="640080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700" dirty="0">
                <a:solidFill>
                  <a:srgbClr val="8C96B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Syllabus 11.1 – 11.2  |  Exams 2025 – 2027</a:t>
            </a:r>
            <a:endParaRPr lang="en-US" sz="1700" dirty="0"/>
          </a:p>
        </p:txBody>
      </p:sp>
      <p:sp>
        <p:nvSpPr>
          <p:cNvPr id="6" name="Shape 4"/>
          <p:cNvSpPr/>
          <p:nvPr/>
        </p:nvSpPr>
        <p:spPr>
          <a:xfrm>
            <a:off x="548640" y="4892040"/>
            <a:ext cx="6583680" cy="1463040"/>
          </a:xfrm>
          <a:prstGeom prst="roundRect">
            <a:avLst>
              <a:gd name="adj" fmla="val 7500"/>
            </a:avLst>
          </a:prstGeom>
          <a:solidFill>
            <a:srgbClr val="1E2856"/>
          </a:solidFill>
          <a:ln w="12700">
            <a:solidFill>
              <a:srgbClr val="2E3A74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7" name="Shape 5"/>
          <p:cNvSpPr/>
          <p:nvPr/>
        </p:nvSpPr>
        <p:spPr>
          <a:xfrm>
            <a:off x="777240" y="5138928"/>
            <a:ext cx="960120" cy="960120"/>
          </a:xfrm>
          <a:prstGeom prst="ellipse">
            <a:avLst/>
          </a:prstGeom>
          <a:solidFill>
            <a:srgbClr val="F5B12B"/>
          </a:solidFill>
          <a:ln w="12700">
            <a:solidFill>
              <a:srgbClr val="F5B12B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8" name="Text 6"/>
          <p:cNvSpPr txBox="1"/>
          <p:nvPr/>
        </p:nvSpPr>
        <p:spPr>
          <a:xfrm>
            <a:off x="777240" y="5138928"/>
            <a:ext cx="960120" cy="9601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2600" b="1" dirty="0">
                <a:solidFill>
                  <a:srgbClr val="111831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WA</a:t>
            </a:r>
            <a:endParaRPr lang="en-US" sz="2600" dirty="0"/>
          </a:p>
        </p:txBody>
      </p:sp>
      <p:sp>
        <p:nvSpPr>
          <p:cNvPr id="9" name="Text 7"/>
          <p:cNvSpPr txBox="1"/>
          <p:nvPr/>
        </p:nvSpPr>
        <p:spPr>
          <a:xfrm>
            <a:off x="1920240" y="5001768"/>
            <a:ext cx="5120640" cy="126187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spcAft>
                <a:spcPts val="200"/>
              </a:spcAft>
              <a:buNone/>
            </a:pPr>
            <a:r>
              <a:rPr lang="en-US" sz="2200" b="1" dirty="0">
                <a:solidFill>
                  <a:srgbClr val="FFFFFF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Waseem Ahmad</a:t>
            </a:r>
            <a:endParaRPr lang="en-US" sz="2200" dirty="0"/>
          </a:p>
          <a:p>
            <a:pPr marL="0" indent="0">
              <a:spcAft>
                <a:spcPts val="200"/>
              </a:spcAft>
              <a:buNone/>
            </a:pPr>
            <a:r>
              <a:rPr lang="en-US" sz="1450" b="1" dirty="0">
                <a:solidFill>
                  <a:srgbClr val="37C9E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Head of Science &amp; IB Physics Lead Teacher</a:t>
            </a:r>
            <a:endParaRPr lang="en-US" sz="2200" dirty="0"/>
          </a:p>
          <a:p>
            <a:pPr marL="0" indent="0">
              <a:spcAft>
                <a:spcPts val="200"/>
              </a:spcAft>
              <a:buNone/>
            </a:pPr>
            <a:r>
              <a:rPr lang="en-US" sz="1450" dirty="0">
                <a:solidFill>
                  <a:srgbClr val="DDE3F3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Presidential School, Jizzakh  ·  Cambridge Examiner</a:t>
            </a:r>
            <a:endParaRPr lang="en-US" sz="2200" dirty="0"/>
          </a:p>
          <a:p>
            <a:pPr marL="0" indent="0">
              <a:spcAft>
                <a:spcPts val="200"/>
              </a:spcAft>
              <a:buNone/>
            </a:pPr>
            <a:r>
              <a:rPr lang="en-US" sz="1450" dirty="0">
                <a:solidFill>
                  <a:srgbClr val="DDE3F3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Author, Orange Publication  ·  </a:t>
            </a:r>
            <a:r>
              <a:rPr lang="en-US" sz="1450" b="1" u="sng" dirty="0">
                <a:solidFill>
                  <a:srgbClr val="F5B12B"/>
                </a:solidFill>
                <a:latin typeface="Calibri" pitchFamily="34" charset="0"/>
                <a:ea typeface="Calibri" pitchFamily="34" charset="-122"/>
                <a:cs typeface="Calibri" pitchFamily="34" charset="-120"/>
                <a:hlinkClick r:id="rId3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www.examspath.com</a:t>
            </a:r>
            <a:endParaRPr lang="en-US" sz="2200" dirty="0"/>
          </a:p>
        </p:txBody>
      </p:sp>
      <p:sp>
        <p:nvSpPr>
          <p:cNvPr id="10" name="Shape 8"/>
          <p:cNvSpPr/>
          <p:nvPr/>
        </p:nvSpPr>
        <p:spPr>
          <a:xfrm>
            <a:off x="7360920" y="1097280"/>
            <a:ext cx="4297680" cy="4663440"/>
          </a:xfrm>
          <a:prstGeom prst="roundRect">
            <a:avLst>
              <a:gd name="adj" fmla="val 2553"/>
            </a:avLst>
          </a:prstGeom>
          <a:solidFill>
            <a:srgbClr val="FFFFFF"/>
          </a:solidFill>
          <a:ln w="12700">
            <a:solidFill>
              <a:srgbClr val="FFFFFF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pic>
        <p:nvPicPr>
          <p:cNvPr id="11" name="Image 0" descr="figs11/rutherford_setup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7644628" y="1234440"/>
            <a:ext cx="3730265" cy="2286000"/>
          </a:xfrm>
          <a:prstGeom prst="rect">
            <a:avLst/>
          </a:prstGeom>
        </p:spPr>
      </p:pic>
      <p:pic>
        <p:nvPicPr>
          <p:cNvPr id="12" name="Image 1" descr="figs11/beta_quarks.png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7498080" y="4146309"/>
            <a:ext cx="4023360" cy="851382"/>
          </a:xfrm>
          <a:prstGeom prst="rect">
            <a:avLst/>
          </a:prstGeom>
        </p:spPr>
      </p:pic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548640" y="347472"/>
            <a:ext cx="109728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200" b="1" kern="0" spc="300" dirty="0">
                <a:solidFill>
                  <a:srgbClr val="1591BD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SYLLABUS 11.1 – 11.2 · PARTICLE PHYSICS</a:t>
            </a:r>
            <a:endParaRPr lang="en-US" sz="1200" dirty="0"/>
          </a:p>
        </p:txBody>
      </p:sp>
      <p:sp>
        <p:nvSpPr>
          <p:cNvPr id="3" name="Text 1"/>
          <p:cNvSpPr txBox="1"/>
          <p:nvPr/>
        </p:nvSpPr>
        <p:spPr>
          <a:xfrm>
            <a:off x="548640" y="621792"/>
            <a:ext cx="11064240" cy="685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3200" b="1" dirty="0">
                <a:solidFill>
                  <a:srgbClr val="14213D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What the syllabus asks you to do</a:t>
            </a:r>
            <a:endParaRPr lang="en-US" sz="3200" dirty="0"/>
          </a:p>
        </p:txBody>
      </p:sp>
      <p:sp>
        <p:nvSpPr>
          <p:cNvPr id="4" name="Text 2"/>
          <p:cNvSpPr txBox="1"/>
          <p:nvPr/>
        </p:nvSpPr>
        <p:spPr>
          <a:xfrm>
            <a:off x="548640" y="6400800"/>
            <a:ext cx="73152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000" dirty="0">
                <a:solidFill>
                  <a:srgbClr val="6B748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Topic 11 · Particle physics   |   Cambridge International AS Level Physics 9702</a:t>
            </a:r>
            <a:endParaRPr lang="en-US" sz="1000" dirty="0"/>
          </a:p>
        </p:txBody>
      </p:sp>
      <p:sp>
        <p:nvSpPr>
          <p:cNvPr id="5" name="Text 3"/>
          <p:cNvSpPr txBox="1"/>
          <p:nvPr/>
        </p:nvSpPr>
        <p:spPr>
          <a:xfrm>
            <a:off x="10728655" y="6400800"/>
            <a:ext cx="9144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r">
              <a:buNone/>
            </a:pPr>
            <a:r>
              <a:rPr lang="en-US" sz="1000" dirty="0">
                <a:solidFill>
                  <a:srgbClr val="6B748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2</a:t>
            </a:r>
            <a:endParaRPr lang="en-US" sz="1000" dirty="0"/>
          </a:p>
        </p:txBody>
      </p:sp>
      <p:sp>
        <p:nvSpPr>
          <p:cNvPr id="6" name="Shape 4"/>
          <p:cNvSpPr/>
          <p:nvPr/>
        </p:nvSpPr>
        <p:spPr>
          <a:xfrm>
            <a:off x="548640" y="1554480"/>
            <a:ext cx="3566160" cy="2103120"/>
          </a:xfrm>
          <a:prstGeom prst="roundRect">
            <a:avLst>
              <a:gd name="adj" fmla="val 5217"/>
            </a:avLst>
          </a:prstGeom>
          <a:solidFill>
            <a:srgbClr val="EEF3F9"/>
          </a:solidFill>
          <a:ln w="12700">
            <a:solidFill>
              <a:srgbClr val="EEF3F9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7" name="Text 5"/>
          <p:cNvSpPr txBox="1"/>
          <p:nvPr/>
        </p:nvSpPr>
        <p:spPr>
          <a:xfrm>
            <a:off x="777240" y="1691640"/>
            <a:ext cx="3108960" cy="4114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800" b="1" dirty="0">
                <a:solidFill>
                  <a:srgbClr val="1591BD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Nuclear atom</a:t>
            </a:r>
            <a:endParaRPr lang="en-US" sz="1800" dirty="0"/>
          </a:p>
        </p:txBody>
      </p:sp>
      <p:sp>
        <p:nvSpPr>
          <p:cNvPr id="8" name="Text 6"/>
          <p:cNvSpPr txBox="1"/>
          <p:nvPr/>
        </p:nvSpPr>
        <p:spPr>
          <a:xfrm>
            <a:off x="777240" y="2176272"/>
            <a:ext cx="3154680" cy="14173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buNone/>
            </a:pPr>
            <a:r>
              <a:rPr lang="en-US" sz="1500" dirty="0">
                <a:solidFill>
                  <a:srgbClr val="1E2A44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11.1.1–11.1.5 · α-scattering evidence; model of p, n and electrons; nucleon and proton number; isotopes; A–Z notation</a:t>
            </a:r>
            <a:endParaRPr lang="en-US" sz="1500" dirty="0"/>
          </a:p>
        </p:txBody>
      </p:sp>
      <p:sp>
        <p:nvSpPr>
          <p:cNvPr id="9" name="Shape 7"/>
          <p:cNvSpPr/>
          <p:nvPr/>
        </p:nvSpPr>
        <p:spPr>
          <a:xfrm>
            <a:off x="4297680" y="1554480"/>
            <a:ext cx="3566160" cy="2103120"/>
          </a:xfrm>
          <a:prstGeom prst="roundRect">
            <a:avLst>
              <a:gd name="adj" fmla="val 5217"/>
            </a:avLst>
          </a:prstGeom>
          <a:solidFill>
            <a:srgbClr val="FFF4DC"/>
          </a:solidFill>
          <a:ln w="12700">
            <a:solidFill>
              <a:srgbClr val="FFF4DC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10" name="Text 8"/>
          <p:cNvSpPr txBox="1"/>
          <p:nvPr/>
        </p:nvSpPr>
        <p:spPr>
          <a:xfrm>
            <a:off x="4526280" y="1691640"/>
            <a:ext cx="3108960" cy="4114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800" b="1" dirty="0">
                <a:solidFill>
                  <a:srgbClr val="D98200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Nuclear processes</a:t>
            </a:r>
            <a:endParaRPr lang="en-US" sz="1800" dirty="0"/>
          </a:p>
        </p:txBody>
      </p:sp>
      <p:sp>
        <p:nvSpPr>
          <p:cNvPr id="11" name="Text 9"/>
          <p:cNvSpPr txBox="1"/>
          <p:nvPr/>
        </p:nvSpPr>
        <p:spPr>
          <a:xfrm>
            <a:off x="4526280" y="2176272"/>
            <a:ext cx="3154680" cy="14173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buNone/>
            </a:pPr>
            <a:r>
              <a:rPr lang="en-US" sz="1500" dirty="0">
                <a:solidFill>
                  <a:srgbClr val="1E2A44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11.1.6–11.1.8 · conservation of nucleon number and charge; α, β⁻, β⁺, γ composition, mass and charge; antiparticles</a:t>
            </a:r>
            <a:endParaRPr lang="en-US" sz="1500" dirty="0"/>
          </a:p>
        </p:txBody>
      </p:sp>
      <p:sp>
        <p:nvSpPr>
          <p:cNvPr id="12" name="Shape 10"/>
          <p:cNvSpPr/>
          <p:nvPr/>
        </p:nvSpPr>
        <p:spPr>
          <a:xfrm>
            <a:off x="8046720" y="1554480"/>
            <a:ext cx="3566160" cy="2103120"/>
          </a:xfrm>
          <a:prstGeom prst="roundRect">
            <a:avLst>
              <a:gd name="adj" fmla="val 5217"/>
            </a:avLst>
          </a:prstGeom>
          <a:solidFill>
            <a:srgbClr val="E6F4F1"/>
          </a:solidFill>
          <a:ln w="12700">
            <a:solidFill>
              <a:srgbClr val="E6F4F1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13" name="Text 11"/>
          <p:cNvSpPr txBox="1"/>
          <p:nvPr/>
        </p:nvSpPr>
        <p:spPr>
          <a:xfrm>
            <a:off x="8275320" y="1691640"/>
            <a:ext cx="3108960" cy="4114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800" b="1" dirty="0">
                <a:solidFill>
                  <a:srgbClr val="238A7E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Decay details</a:t>
            </a:r>
            <a:endParaRPr lang="en-US" sz="1800" dirty="0"/>
          </a:p>
        </p:txBody>
      </p:sp>
      <p:sp>
        <p:nvSpPr>
          <p:cNvPr id="14" name="Text 12"/>
          <p:cNvSpPr txBox="1"/>
          <p:nvPr/>
        </p:nvSpPr>
        <p:spPr>
          <a:xfrm>
            <a:off x="8275320" y="2176272"/>
            <a:ext cx="3154680" cy="14173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buNone/>
            </a:pPr>
            <a:r>
              <a:rPr lang="en-US" sz="1500" dirty="0">
                <a:solidFill>
                  <a:srgbClr val="1E2A44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11.1.9–11.1.12 · (anti)neutrinos in β decay; α discrete, β continuous energies; decay equations; the unified atomic mass unit u</a:t>
            </a:r>
            <a:endParaRPr lang="en-US" sz="1500" dirty="0"/>
          </a:p>
        </p:txBody>
      </p:sp>
      <p:sp>
        <p:nvSpPr>
          <p:cNvPr id="15" name="Shape 13"/>
          <p:cNvSpPr/>
          <p:nvPr/>
        </p:nvSpPr>
        <p:spPr>
          <a:xfrm>
            <a:off x="548640" y="3840480"/>
            <a:ext cx="3566160" cy="2103120"/>
          </a:xfrm>
          <a:prstGeom prst="roundRect">
            <a:avLst>
              <a:gd name="adj" fmla="val 5217"/>
            </a:avLst>
          </a:prstGeom>
          <a:solidFill>
            <a:srgbClr val="FCEBE6"/>
          </a:solidFill>
          <a:ln w="12700">
            <a:solidFill>
              <a:srgbClr val="FCEBE6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16" name="Text 14"/>
          <p:cNvSpPr txBox="1"/>
          <p:nvPr/>
        </p:nvSpPr>
        <p:spPr>
          <a:xfrm>
            <a:off x="777240" y="3977640"/>
            <a:ext cx="3108960" cy="4114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800" b="1" dirty="0">
                <a:solidFill>
                  <a:srgbClr val="D9482B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Quarks</a:t>
            </a:r>
            <a:endParaRPr lang="en-US" sz="1800" dirty="0"/>
          </a:p>
        </p:txBody>
      </p:sp>
      <p:sp>
        <p:nvSpPr>
          <p:cNvPr id="17" name="Text 15"/>
          <p:cNvSpPr txBox="1"/>
          <p:nvPr/>
        </p:nvSpPr>
        <p:spPr>
          <a:xfrm>
            <a:off x="777240" y="4462272"/>
            <a:ext cx="3154680" cy="14173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buNone/>
            </a:pPr>
            <a:r>
              <a:rPr lang="en-US" sz="1500" dirty="0">
                <a:solidFill>
                  <a:srgbClr val="1E2A44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11.2.1–11.2.2 · quarks are fundamental; six flavours; charges of quarks and antiquarks</a:t>
            </a:r>
            <a:endParaRPr lang="en-US" sz="1500" dirty="0"/>
          </a:p>
        </p:txBody>
      </p:sp>
      <p:sp>
        <p:nvSpPr>
          <p:cNvPr id="18" name="Shape 16"/>
          <p:cNvSpPr/>
          <p:nvPr/>
        </p:nvSpPr>
        <p:spPr>
          <a:xfrm>
            <a:off x="4297680" y="3840480"/>
            <a:ext cx="3566160" cy="2103120"/>
          </a:xfrm>
          <a:prstGeom prst="roundRect">
            <a:avLst>
              <a:gd name="adj" fmla="val 5217"/>
            </a:avLst>
          </a:prstGeom>
          <a:solidFill>
            <a:srgbClr val="EEF3F9"/>
          </a:solidFill>
          <a:ln w="12700">
            <a:solidFill>
              <a:srgbClr val="EEF3F9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19" name="Text 17"/>
          <p:cNvSpPr txBox="1"/>
          <p:nvPr/>
        </p:nvSpPr>
        <p:spPr>
          <a:xfrm>
            <a:off x="4526280" y="3977640"/>
            <a:ext cx="3108960" cy="4114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800" b="1" dirty="0">
                <a:solidFill>
                  <a:srgbClr val="1591BD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Hadrons</a:t>
            </a:r>
            <a:endParaRPr lang="en-US" sz="1800" dirty="0"/>
          </a:p>
        </p:txBody>
      </p:sp>
      <p:sp>
        <p:nvSpPr>
          <p:cNvPr id="20" name="Text 18"/>
          <p:cNvSpPr txBox="1"/>
          <p:nvPr/>
        </p:nvSpPr>
        <p:spPr>
          <a:xfrm>
            <a:off x="4526280" y="4462272"/>
            <a:ext cx="3154680" cy="14173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buNone/>
            </a:pPr>
            <a:r>
              <a:rPr lang="en-US" sz="1500" dirty="0">
                <a:solidFill>
                  <a:srgbClr val="1E2A44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11.2.3–11.2.4 · protons and neutrons are not fundamental (uud, udd); baryons (qqq) and mesons (q q̄)</a:t>
            </a:r>
            <a:endParaRPr lang="en-US" sz="1500" dirty="0"/>
          </a:p>
        </p:txBody>
      </p:sp>
      <p:sp>
        <p:nvSpPr>
          <p:cNvPr id="21" name="Shape 19"/>
          <p:cNvSpPr/>
          <p:nvPr/>
        </p:nvSpPr>
        <p:spPr>
          <a:xfrm>
            <a:off x="8046720" y="3840480"/>
            <a:ext cx="3566160" cy="2103120"/>
          </a:xfrm>
          <a:prstGeom prst="roundRect">
            <a:avLst>
              <a:gd name="adj" fmla="val 5217"/>
            </a:avLst>
          </a:prstGeom>
          <a:solidFill>
            <a:srgbClr val="FFF4DC"/>
          </a:solidFill>
          <a:ln w="12700">
            <a:solidFill>
              <a:srgbClr val="FFF4DC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22" name="Text 20"/>
          <p:cNvSpPr txBox="1"/>
          <p:nvPr/>
        </p:nvSpPr>
        <p:spPr>
          <a:xfrm>
            <a:off x="8275320" y="3977640"/>
            <a:ext cx="3108960" cy="4114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800" b="1" dirty="0">
                <a:solidFill>
                  <a:srgbClr val="D98200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β decay &amp; leptons</a:t>
            </a:r>
            <a:endParaRPr lang="en-US" sz="1800" dirty="0"/>
          </a:p>
        </p:txBody>
      </p:sp>
      <p:sp>
        <p:nvSpPr>
          <p:cNvPr id="23" name="Text 21"/>
          <p:cNvSpPr txBox="1"/>
          <p:nvPr/>
        </p:nvSpPr>
        <p:spPr>
          <a:xfrm>
            <a:off x="8275320" y="4462272"/>
            <a:ext cx="3154680" cy="14173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buNone/>
            </a:pPr>
            <a:r>
              <a:rPr lang="en-US" sz="1500" dirty="0">
                <a:solidFill>
                  <a:srgbClr val="1E2A44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11.2.5–11.2.6 · quark changes in β⁻ and β⁺ decay; electrons and neutrinos are leptons</a:t>
            </a:r>
            <a:endParaRPr lang="en-US" sz="15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548640" y="347472"/>
            <a:ext cx="109728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200" b="1" kern="0" spc="300" dirty="0">
                <a:solidFill>
                  <a:srgbClr val="1591BD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TOPIC 11 · PARTICLE PHYSICS</a:t>
            </a:r>
            <a:endParaRPr lang="en-US" sz="1200" dirty="0"/>
          </a:p>
        </p:txBody>
      </p:sp>
      <p:sp>
        <p:nvSpPr>
          <p:cNvPr id="3" name="Text 1"/>
          <p:cNvSpPr txBox="1"/>
          <p:nvPr/>
        </p:nvSpPr>
        <p:spPr>
          <a:xfrm>
            <a:off x="548640" y="621792"/>
            <a:ext cx="11064240" cy="685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3200" b="1" dirty="0">
                <a:solidFill>
                  <a:srgbClr val="14213D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Lesson roadmap</a:t>
            </a:r>
            <a:endParaRPr lang="en-US" sz="3200" dirty="0"/>
          </a:p>
        </p:txBody>
      </p:sp>
      <p:sp>
        <p:nvSpPr>
          <p:cNvPr id="4" name="Text 2"/>
          <p:cNvSpPr txBox="1"/>
          <p:nvPr/>
        </p:nvSpPr>
        <p:spPr>
          <a:xfrm>
            <a:off x="548640" y="6400800"/>
            <a:ext cx="73152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000" dirty="0">
                <a:solidFill>
                  <a:srgbClr val="6B748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Topic 11 · Particle physics   |   Cambridge International AS Level Physics 9702</a:t>
            </a:r>
            <a:endParaRPr lang="en-US" sz="1000" dirty="0"/>
          </a:p>
        </p:txBody>
      </p:sp>
      <p:sp>
        <p:nvSpPr>
          <p:cNvPr id="5" name="Text 3"/>
          <p:cNvSpPr txBox="1"/>
          <p:nvPr/>
        </p:nvSpPr>
        <p:spPr>
          <a:xfrm>
            <a:off x="10728655" y="6400800"/>
            <a:ext cx="9144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r">
              <a:buNone/>
            </a:pPr>
            <a:r>
              <a:rPr lang="en-US" sz="1000" dirty="0">
                <a:solidFill>
                  <a:srgbClr val="6B748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3</a:t>
            </a:r>
            <a:endParaRPr lang="en-US" sz="1000" dirty="0"/>
          </a:p>
        </p:txBody>
      </p:sp>
      <p:sp>
        <p:nvSpPr>
          <p:cNvPr id="6" name="Shape 4"/>
          <p:cNvSpPr/>
          <p:nvPr/>
        </p:nvSpPr>
        <p:spPr>
          <a:xfrm>
            <a:off x="548640" y="1645920"/>
            <a:ext cx="2624328" cy="2057400"/>
          </a:xfrm>
          <a:prstGeom prst="roundRect">
            <a:avLst>
              <a:gd name="adj" fmla="val 5333"/>
            </a:avLst>
          </a:prstGeom>
          <a:solidFill>
            <a:srgbClr val="EEF3F9"/>
          </a:solidFill>
          <a:ln w="12700">
            <a:solidFill>
              <a:srgbClr val="EEF3F9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7" name="Text 5"/>
          <p:cNvSpPr txBox="1"/>
          <p:nvPr/>
        </p:nvSpPr>
        <p:spPr>
          <a:xfrm>
            <a:off x="777240" y="1828800"/>
            <a:ext cx="1371600" cy="685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3600" b="1" dirty="0">
                <a:solidFill>
                  <a:srgbClr val="1591BD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01</a:t>
            </a:r>
            <a:endParaRPr lang="en-US" sz="3600" dirty="0"/>
          </a:p>
        </p:txBody>
      </p:sp>
      <p:sp>
        <p:nvSpPr>
          <p:cNvPr id="8" name="Text 6"/>
          <p:cNvSpPr txBox="1"/>
          <p:nvPr/>
        </p:nvSpPr>
        <p:spPr>
          <a:xfrm>
            <a:off x="777240" y="2560320"/>
            <a:ext cx="224028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buNone/>
            </a:pPr>
            <a:r>
              <a:rPr lang="en-US" sz="1900" b="1" dirty="0">
                <a:solidFill>
                  <a:srgbClr val="14213D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Rutherford scattering</a:t>
            </a:r>
            <a:endParaRPr lang="en-US" sz="1900" dirty="0"/>
          </a:p>
        </p:txBody>
      </p:sp>
      <p:sp>
        <p:nvSpPr>
          <p:cNvPr id="9" name="Text 7"/>
          <p:cNvSpPr txBox="1"/>
          <p:nvPr/>
        </p:nvSpPr>
        <p:spPr>
          <a:xfrm>
            <a:off x="777240" y="3063240"/>
            <a:ext cx="224028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500" dirty="0">
                <a:solidFill>
                  <a:srgbClr val="6B748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Evidence for the nucleus</a:t>
            </a:r>
            <a:endParaRPr lang="en-US" sz="1500" dirty="0"/>
          </a:p>
        </p:txBody>
      </p:sp>
      <p:sp>
        <p:nvSpPr>
          <p:cNvPr id="10" name="Shape 8"/>
          <p:cNvSpPr/>
          <p:nvPr/>
        </p:nvSpPr>
        <p:spPr>
          <a:xfrm>
            <a:off x="3355848" y="1645920"/>
            <a:ext cx="2624328" cy="2057400"/>
          </a:xfrm>
          <a:prstGeom prst="roundRect">
            <a:avLst>
              <a:gd name="adj" fmla="val 5333"/>
            </a:avLst>
          </a:prstGeom>
          <a:solidFill>
            <a:srgbClr val="FFF4DC"/>
          </a:solidFill>
          <a:ln w="12700">
            <a:solidFill>
              <a:srgbClr val="FFF4DC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11" name="Text 9"/>
          <p:cNvSpPr txBox="1"/>
          <p:nvPr/>
        </p:nvSpPr>
        <p:spPr>
          <a:xfrm>
            <a:off x="3584448" y="1828800"/>
            <a:ext cx="1371600" cy="685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3600" b="1" dirty="0">
                <a:solidFill>
                  <a:srgbClr val="D98200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02</a:t>
            </a:r>
            <a:endParaRPr lang="en-US" sz="3600" dirty="0"/>
          </a:p>
        </p:txBody>
      </p:sp>
      <p:sp>
        <p:nvSpPr>
          <p:cNvPr id="12" name="Text 10"/>
          <p:cNvSpPr txBox="1"/>
          <p:nvPr/>
        </p:nvSpPr>
        <p:spPr>
          <a:xfrm>
            <a:off x="3584448" y="2560320"/>
            <a:ext cx="224028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buNone/>
            </a:pPr>
            <a:r>
              <a:rPr lang="en-US" sz="1900" b="1" dirty="0">
                <a:solidFill>
                  <a:srgbClr val="14213D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The nuclear atom</a:t>
            </a:r>
            <a:endParaRPr lang="en-US" sz="1900" dirty="0"/>
          </a:p>
        </p:txBody>
      </p:sp>
      <p:sp>
        <p:nvSpPr>
          <p:cNvPr id="13" name="Text 11"/>
          <p:cNvSpPr txBox="1"/>
          <p:nvPr/>
        </p:nvSpPr>
        <p:spPr>
          <a:xfrm>
            <a:off x="3584448" y="3063240"/>
            <a:ext cx="224028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500" dirty="0">
                <a:solidFill>
                  <a:srgbClr val="6B748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Notation, isotopes, u</a:t>
            </a:r>
            <a:endParaRPr lang="en-US" sz="1500" dirty="0"/>
          </a:p>
        </p:txBody>
      </p:sp>
      <p:sp>
        <p:nvSpPr>
          <p:cNvPr id="14" name="Shape 12"/>
          <p:cNvSpPr/>
          <p:nvPr/>
        </p:nvSpPr>
        <p:spPr>
          <a:xfrm>
            <a:off x="6163056" y="1645920"/>
            <a:ext cx="2624328" cy="2057400"/>
          </a:xfrm>
          <a:prstGeom prst="roundRect">
            <a:avLst>
              <a:gd name="adj" fmla="val 5333"/>
            </a:avLst>
          </a:prstGeom>
          <a:solidFill>
            <a:srgbClr val="E6F4F1"/>
          </a:solidFill>
          <a:ln w="12700">
            <a:solidFill>
              <a:srgbClr val="E6F4F1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15" name="Text 13"/>
          <p:cNvSpPr txBox="1"/>
          <p:nvPr/>
        </p:nvSpPr>
        <p:spPr>
          <a:xfrm>
            <a:off x="6391656" y="1828800"/>
            <a:ext cx="1371600" cy="685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3600" b="1" dirty="0">
                <a:solidFill>
                  <a:srgbClr val="238A7E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03</a:t>
            </a:r>
            <a:endParaRPr lang="en-US" sz="3600" dirty="0"/>
          </a:p>
        </p:txBody>
      </p:sp>
      <p:sp>
        <p:nvSpPr>
          <p:cNvPr id="16" name="Text 14"/>
          <p:cNvSpPr txBox="1"/>
          <p:nvPr/>
        </p:nvSpPr>
        <p:spPr>
          <a:xfrm>
            <a:off x="6391656" y="2560320"/>
            <a:ext cx="224028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buNone/>
            </a:pPr>
            <a:r>
              <a:rPr lang="en-US" sz="1900" b="1" dirty="0">
                <a:solidFill>
                  <a:srgbClr val="14213D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Nuclear equations</a:t>
            </a:r>
            <a:endParaRPr lang="en-US" sz="1900" dirty="0"/>
          </a:p>
        </p:txBody>
      </p:sp>
      <p:sp>
        <p:nvSpPr>
          <p:cNvPr id="17" name="Text 15"/>
          <p:cNvSpPr txBox="1"/>
          <p:nvPr/>
        </p:nvSpPr>
        <p:spPr>
          <a:xfrm>
            <a:off x="6391656" y="3063240"/>
            <a:ext cx="224028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500" dirty="0">
                <a:solidFill>
                  <a:srgbClr val="6B748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Conserve A and Z</a:t>
            </a:r>
            <a:endParaRPr lang="en-US" sz="1500" dirty="0"/>
          </a:p>
        </p:txBody>
      </p:sp>
      <p:sp>
        <p:nvSpPr>
          <p:cNvPr id="18" name="Shape 16"/>
          <p:cNvSpPr/>
          <p:nvPr/>
        </p:nvSpPr>
        <p:spPr>
          <a:xfrm>
            <a:off x="8970264" y="1645920"/>
            <a:ext cx="2624328" cy="2057400"/>
          </a:xfrm>
          <a:prstGeom prst="roundRect">
            <a:avLst>
              <a:gd name="adj" fmla="val 5333"/>
            </a:avLst>
          </a:prstGeom>
          <a:solidFill>
            <a:srgbClr val="FCEBE6"/>
          </a:solidFill>
          <a:ln w="12700">
            <a:solidFill>
              <a:srgbClr val="FCEBE6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19" name="Text 17"/>
          <p:cNvSpPr txBox="1"/>
          <p:nvPr/>
        </p:nvSpPr>
        <p:spPr>
          <a:xfrm>
            <a:off x="9198864" y="1828800"/>
            <a:ext cx="1371600" cy="685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3600" b="1" dirty="0">
                <a:solidFill>
                  <a:srgbClr val="D9482B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04</a:t>
            </a:r>
            <a:endParaRPr lang="en-US" sz="3600" dirty="0"/>
          </a:p>
        </p:txBody>
      </p:sp>
      <p:sp>
        <p:nvSpPr>
          <p:cNvPr id="20" name="Text 18"/>
          <p:cNvSpPr txBox="1"/>
          <p:nvPr/>
        </p:nvSpPr>
        <p:spPr>
          <a:xfrm>
            <a:off x="9198864" y="2560320"/>
            <a:ext cx="224028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buNone/>
            </a:pPr>
            <a:r>
              <a:rPr lang="en-US" sz="1900" b="1" dirty="0">
                <a:solidFill>
                  <a:srgbClr val="14213D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Radioactivity</a:t>
            </a:r>
            <a:endParaRPr lang="en-US" sz="1900" dirty="0"/>
          </a:p>
        </p:txBody>
      </p:sp>
      <p:sp>
        <p:nvSpPr>
          <p:cNvPr id="21" name="Text 19"/>
          <p:cNvSpPr txBox="1"/>
          <p:nvPr/>
        </p:nvSpPr>
        <p:spPr>
          <a:xfrm>
            <a:off x="9198864" y="3063240"/>
            <a:ext cx="224028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500" dirty="0">
                <a:solidFill>
                  <a:srgbClr val="6B748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α, β⁻, β⁺, γ</a:t>
            </a:r>
            <a:endParaRPr lang="en-US" sz="1500" dirty="0"/>
          </a:p>
        </p:txBody>
      </p:sp>
      <p:sp>
        <p:nvSpPr>
          <p:cNvPr id="22" name="Shape 20"/>
          <p:cNvSpPr/>
          <p:nvPr/>
        </p:nvSpPr>
        <p:spPr>
          <a:xfrm>
            <a:off x="548640" y="3931920"/>
            <a:ext cx="2624328" cy="2057400"/>
          </a:xfrm>
          <a:prstGeom prst="roundRect">
            <a:avLst>
              <a:gd name="adj" fmla="val 5333"/>
            </a:avLst>
          </a:prstGeom>
          <a:solidFill>
            <a:srgbClr val="FFF4DC"/>
          </a:solidFill>
          <a:ln w="12700">
            <a:solidFill>
              <a:srgbClr val="FFF4DC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23" name="Text 21"/>
          <p:cNvSpPr txBox="1"/>
          <p:nvPr/>
        </p:nvSpPr>
        <p:spPr>
          <a:xfrm>
            <a:off x="777240" y="4114800"/>
            <a:ext cx="1371600" cy="685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3600" b="1" dirty="0">
                <a:solidFill>
                  <a:srgbClr val="D98200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05</a:t>
            </a:r>
            <a:endParaRPr lang="en-US" sz="3600" dirty="0"/>
          </a:p>
        </p:txBody>
      </p:sp>
      <p:sp>
        <p:nvSpPr>
          <p:cNvPr id="24" name="Text 22"/>
          <p:cNvSpPr txBox="1"/>
          <p:nvPr/>
        </p:nvSpPr>
        <p:spPr>
          <a:xfrm>
            <a:off x="777240" y="4846320"/>
            <a:ext cx="224028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buNone/>
            </a:pPr>
            <a:r>
              <a:rPr lang="en-US" sz="1900" b="1" dirty="0">
                <a:solidFill>
                  <a:srgbClr val="14213D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Energy &amp; neutrinos</a:t>
            </a:r>
            <a:endParaRPr lang="en-US" sz="1900" dirty="0"/>
          </a:p>
        </p:txBody>
      </p:sp>
      <p:sp>
        <p:nvSpPr>
          <p:cNvPr id="25" name="Text 23"/>
          <p:cNvSpPr txBox="1"/>
          <p:nvPr/>
        </p:nvSpPr>
        <p:spPr>
          <a:xfrm>
            <a:off x="777240" y="5349240"/>
            <a:ext cx="224028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500" dirty="0">
                <a:solidFill>
                  <a:srgbClr val="6B748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Discrete vs continuous</a:t>
            </a:r>
            <a:endParaRPr lang="en-US" sz="1500" dirty="0"/>
          </a:p>
        </p:txBody>
      </p:sp>
      <p:sp>
        <p:nvSpPr>
          <p:cNvPr id="26" name="Shape 24"/>
          <p:cNvSpPr/>
          <p:nvPr/>
        </p:nvSpPr>
        <p:spPr>
          <a:xfrm>
            <a:off x="3355848" y="3931920"/>
            <a:ext cx="2624328" cy="2057400"/>
          </a:xfrm>
          <a:prstGeom prst="roundRect">
            <a:avLst>
              <a:gd name="adj" fmla="val 5333"/>
            </a:avLst>
          </a:prstGeom>
          <a:solidFill>
            <a:srgbClr val="E6F4F1"/>
          </a:solidFill>
          <a:ln w="12700">
            <a:solidFill>
              <a:srgbClr val="E6F4F1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27" name="Text 25"/>
          <p:cNvSpPr txBox="1"/>
          <p:nvPr/>
        </p:nvSpPr>
        <p:spPr>
          <a:xfrm>
            <a:off x="3584448" y="4114800"/>
            <a:ext cx="1371600" cy="685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3600" b="1" dirty="0">
                <a:solidFill>
                  <a:srgbClr val="238A7E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06</a:t>
            </a:r>
            <a:endParaRPr lang="en-US" sz="3600" dirty="0"/>
          </a:p>
        </p:txBody>
      </p:sp>
      <p:sp>
        <p:nvSpPr>
          <p:cNvPr id="28" name="Text 26"/>
          <p:cNvSpPr txBox="1"/>
          <p:nvPr/>
        </p:nvSpPr>
        <p:spPr>
          <a:xfrm>
            <a:off x="3584448" y="4846320"/>
            <a:ext cx="224028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buNone/>
            </a:pPr>
            <a:r>
              <a:rPr lang="en-US" sz="1900" b="1" dirty="0">
                <a:solidFill>
                  <a:srgbClr val="14213D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Antimatter</a:t>
            </a:r>
            <a:endParaRPr lang="en-US" sz="1900" dirty="0"/>
          </a:p>
        </p:txBody>
      </p:sp>
      <p:sp>
        <p:nvSpPr>
          <p:cNvPr id="29" name="Text 27"/>
          <p:cNvSpPr txBox="1"/>
          <p:nvPr/>
        </p:nvSpPr>
        <p:spPr>
          <a:xfrm>
            <a:off x="3584448" y="5349240"/>
            <a:ext cx="224028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500" dirty="0">
                <a:solidFill>
                  <a:srgbClr val="6B748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Same mass, opposite charge</a:t>
            </a:r>
            <a:endParaRPr lang="en-US" sz="1500" dirty="0"/>
          </a:p>
        </p:txBody>
      </p:sp>
      <p:sp>
        <p:nvSpPr>
          <p:cNvPr id="30" name="Shape 28"/>
          <p:cNvSpPr/>
          <p:nvPr/>
        </p:nvSpPr>
        <p:spPr>
          <a:xfrm>
            <a:off x="6163056" y="3931920"/>
            <a:ext cx="2624328" cy="2057400"/>
          </a:xfrm>
          <a:prstGeom prst="roundRect">
            <a:avLst>
              <a:gd name="adj" fmla="val 5333"/>
            </a:avLst>
          </a:prstGeom>
          <a:solidFill>
            <a:srgbClr val="FCEBE6"/>
          </a:solidFill>
          <a:ln w="12700">
            <a:solidFill>
              <a:srgbClr val="FCEBE6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31" name="Text 29"/>
          <p:cNvSpPr txBox="1"/>
          <p:nvPr/>
        </p:nvSpPr>
        <p:spPr>
          <a:xfrm>
            <a:off x="6391656" y="4114800"/>
            <a:ext cx="1371600" cy="685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3600" b="1" dirty="0">
                <a:solidFill>
                  <a:srgbClr val="D9482B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07</a:t>
            </a:r>
            <a:endParaRPr lang="en-US" sz="3600" dirty="0"/>
          </a:p>
        </p:txBody>
      </p:sp>
      <p:sp>
        <p:nvSpPr>
          <p:cNvPr id="32" name="Text 30"/>
          <p:cNvSpPr txBox="1"/>
          <p:nvPr/>
        </p:nvSpPr>
        <p:spPr>
          <a:xfrm>
            <a:off x="6391656" y="4846320"/>
            <a:ext cx="224028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buNone/>
            </a:pPr>
            <a:r>
              <a:rPr lang="en-US" sz="1900" b="1" dirty="0">
                <a:solidFill>
                  <a:srgbClr val="14213D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Quarks &amp; leptons</a:t>
            </a:r>
            <a:endParaRPr lang="en-US" sz="1900" dirty="0"/>
          </a:p>
        </p:txBody>
      </p:sp>
      <p:sp>
        <p:nvSpPr>
          <p:cNvPr id="33" name="Text 31"/>
          <p:cNvSpPr txBox="1"/>
          <p:nvPr/>
        </p:nvSpPr>
        <p:spPr>
          <a:xfrm>
            <a:off x="6391656" y="5349240"/>
            <a:ext cx="224028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500" dirty="0">
                <a:solidFill>
                  <a:srgbClr val="6B748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Fundamental particles</a:t>
            </a:r>
            <a:endParaRPr lang="en-US" sz="1500" dirty="0"/>
          </a:p>
        </p:txBody>
      </p:sp>
      <p:sp>
        <p:nvSpPr>
          <p:cNvPr id="34" name="Shape 32"/>
          <p:cNvSpPr/>
          <p:nvPr/>
        </p:nvSpPr>
        <p:spPr>
          <a:xfrm>
            <a:off x="8970264" y="3931920"/>
            <a:ext cx="2624328" cy="2057400"/>
          </a:xfrm>
          <a:prstGeom prst="roundRect">
            <a:avLst>
              <a:gd name="adj" fmla="val 5333"/>
            </a:avLst>
          </a:prstGeom>
          <a:solidFill>
            <a:srgbClr val="EEF3F9"/>
          </a:solidFill>
          <a:ln w="12700">
            <a:solidFill>
              <a:srgbClr val="EEF3F9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35" name="Text 33"/>
          <p:cNvSpPr txBox="1"/>
          <p:nvPr/>
        </p:nvSpPr>
        <p:spPr>
          <a:xfrm>
            <a:off x="9198864" y="4114800"/>
            <a:ext cx="1371600" cy="685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3600" b="1" dirty="0">
                <a:solidFill>
                  <a:srgbClr val="1591BD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08</a:t>
            </a:r>
            <a:endParaRPr lang="en-US" sz="3600" dirty="0"/>
          </a:p>
        </p:txBody>
      </p:sp>
      <p:sp>
        <p:nvSpPr>
          <p:cNvPr id="36" name="Text 34"/>
          <p:cNvSpPr txBox="1"/>
          <p:nvPr/>
        </p:nvSpPr>
        <p:spPr>
          <a:xfrm>
            <a:off x="9198864" y="4846320"/>
            <a:ext cx="224028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buNone/>
            </a:pPr>
            <a:r>
              <a:rPr lang="en-US" sz="1900" b="1" dirty="0">
                <a:solidFill>
                  <a:srgbClr val="14213D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Hadrons</a:t>
            </a:r>
            <a:endParaRPr lang="en-US" sz="1900" dirty="0"/>
          </a:p>
        </p:txBody>
      </p:sp>
      <p:sp>
        <p:nvSpPr>
          <p:cNvPr id="37" name="Text 35"/>
          <p:cNvSpPr txBox="1"/>
          <p:nvPr/>
        </p:nvSpPr>
        <p:spPr>
          <a:xfrm>
            <a:off x="9198864" y="5349240"/>
            <a:ext cx="224028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500" dirty="0">
                <a:solidFill>
                  <a:srgbClr val="6B748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Baryons, mesons, β decay</a:t>
            </a:r>
            <a:endParaRPr lang="en-US" sz="1500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11183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548640" y="1463040"/>
            <a:ext cx="3657600" cy="16459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1000" b="1" dirty="0">
                <a:solidFill>
                  <a:srgbClr val="F5B12B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01</a:t>
            </a:r>
            <a:endParaRPr lang="en-US" sz="11000" dirty="0"/>
          </a:p>
        </p:txBody>
      </p:sp>
      <p:sp>
        <p:nvSpPr>
          <p:cNvPr id="3" name="Text 1"/>
          <p:cNvSpPr txBox="1"/>
          <p:nvPr/>
        </p:nvSpPr>
        <p:spPr>
          <a:xfrm>
            <a:off x="548640" y="3200400"/>
            <a:ext cx="10058400" cy="914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4400" b="1" dirty="0">
                <a:solidFill>
                  <a:srgbClr val="FFFFFF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α-particle scattering</a:t>
            </a:r>
            <a:endParaRPr lang="en-US" sz="4400" dirty="0"/>
          </a:p>
        </p:txBody>
      </p:sp>
      <p:sp>
        <p:nvSpPr>
          <p:cNvPr id="4" name="Text 2"/>
          <p:cNvSpPr txBox="1"/>
          <p:nvPr/>
        </p:nvSpPr>
        <p:spPr>
          <a:xfrm>
            <a:off x="548640" y="4160520"/>
            <a:ext cx="1005840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2000" dirty="0">
                <a:solidFill>
                  <a:srgbClr val="B9C2D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Rutherford's evidence for a small, dense nucleus</a:t>
            </a:r>
            <a:endParaRPr lang="en-US" sz="2000" dirty="0"/>
          </a:p>
        </p:txBody>
      </p:sp>
      <p:sp>
        <p:nvSpPr>
          <p:cNvPr id="5" name="Text 3"/>
          <p:cNvSpPr txBox="1"/>
          <p:nvPr/>
        </p:nvSpPr>
        <p:spPr>
          <a:xfrm>
            <a:off x="548640" y="1143000"/>
            <a:ext cx="100584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450" b="1" kern="0" spc="300" dirty="0">
                <a:solidFill>
                  <a:srgbClr val="37C9E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LEARNING OUTCOME 11.1.1</a:t>
            </a:r>
            <a:endParaRPr lang="en-US" sz="1450" dirty="0"/>
          </a:p>
        </p:txBody>
      </p:sp>
      <p:sp>
        <p:nvSpPr>
          <p:cNvPr id="6" name="Text 4"/>
          <p:cNvSpPr txBox="1"/>
          <p:nvPr/>
        </p:nvSpPr>
        <p:spPr>
          <a:xfrm>
            <a:off x="548640" y="6400800"/>
            <a:ext cx="73152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000" dirty="0">
                <a:solidFill>
                  <a:srgbClr val="8C96B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Topic 11 · Particle physics   |   Cambridge International AS Level Physics 9702</a:t>
            </a:r>
            <a:endParaRPr lang="en-US" sz="1000" dirty="0"/>
          </a:p>
        </p:txBody>
      </p:sp>
      <p:sp>
        <p:nvSpPr>
          <p:cNvPr id="7" name="Text 5"/>
          <p:cNvSpPr txBox="1"/>
          <p:nvPr/>
        </p:nvSpPr>
        <p:spPr>
          <a:xfrm>
            <a:off x="10728655" y="6400800"/>
            <a:ext cx="9144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r">
              <a:buNone/>
            </a:pPr>
            <a:r>
              <a:rPr lang="en-US" sz="1000" dirty="0">
                <a:solidFill>
                  <a:srgbClr val="8C96B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4</a:t>
            </a:r>
            <a:endParaRPr lang="en-US" sz="100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548640" y="347472"/>
            <a:ext cx="109728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200" b="1" kern="0" spc="300" dirty="0">
                <a:solidFill>
                  <a:srgbClr val="1591BD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11.1.1 · GEIGER, MARSDEN AND RUTHERFORD (1909–1911)</a:t>
            </a:r>
            <a:endParaRPr lang="en-US" sz="1200" dirty="0"/>
          </a:p>
        </p:txBody>
      </p:sp>
      <p:sp>
        <p:nvSpPr>
          <p:cNvPr id="3" name="Text 1"/>
          <p:cNvSpPr txBox="1"/>
          <p:nvPr/>
        </p:nvSpPr>
        <p:spPr>
          <a:xfrm>
            <a:off x="548640" y="621792"/>
            <a:ext cx="11064240" cy="685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3200" b="1" dirty="0">
                <a:solidFill>
                  <a:srgbClr val="14213D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The α-particle scattering experiment</a:t>
            </a:r>
            <a:endParaRPr lang="en-US" sz="3200" dirty="0"/>
          </a:p>
        </p:txBody>
      </p:sp>
      <p:sp>
        <p:nvSpPr>
          <p:cNvPr id="4" name="Text 2"/>
          <p:cNvSpPr txBox="1"/>
          <p:nvPr/>
        </p:nvSpPr>
        <p:spPr>
          <a:xfrm>
            <a:off x="548640" y="6400800"/>
            <a:ext cx="73152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000" dirty="0">
                <a:solidFill>
                  <a:srgbClr val="6B748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Topic 11 · Particle physics   |   Cambridge International AS Level Physics 9702</a:t>
            </a:r>
            <a:endParaRPr lang="en-US" sz="1000" dirty="0"/>
          </a:p>
        </p:txBody>
      </p:sp>
      <p:sp>
        <p:nvSpPr>
          <p:cNvPr id="5" name="Text 3"/>
          <p:cNvSpPr txBox="1"/>
          <p:nvPr/>
        </p:nvSpPr>
        <p:spPr>
          <a:xfrm>
            <a:off x="10728655" y="6400800"/>
            <a:ext cx="9144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r">
              <a:buNone/>
            </a:pPr>
            <a:r>
              <a:rPr lang="en-US" sz="1000" dirty="0">
                <a:solidFill>
                  <a:srgbClr val="6B748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5</a:t>
            </a:r>
            <a:endParaRPr lang="en-US" sz="1000" dirty="0"/>
          </a:p>
        </p:txBody>
      </p:sp>
      <p:sp>
        <p:nvSpPr>
          <p:cNvPr id="7" name="Shape 4"/>
          <p:cNvSpPr/>
          <p:nvPr/>
        </p:nvSpPr>
        <p:spPr>
          <a:xfrm>
            <a:off x="6766560" y="1554480"/>
            <a:ext cx="4873752" cy="4526280"/>
          </a:xfrm>
          <a:prstGeom prst="roundRect">
            <a:avLst>
              <a:gd name="adj" fmla="val 2424"/>
            </a:avLst>
          </a:prstGeom>
          <a:solidFill>
            <a:srgbClr val="EEF3F9"/>
          </a:solidFill>
          <a:ln w="12700">
            <a:solidFill>
              <a:srgbClr val="EEF3F9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8" name="Text 5"/>
          <p:cNvSpPr txBox="1"/>
          <p:nvPr/>
        </p:nvSpPr>
        <p:spPr>
          <a:xfrm>
            <a:off x="6995160" y="1737360"/>
            <a:ext cx="4480560" cy="42976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342900" indent="-342900">
              <a:spcAft>
                <a:spcPts val="600"/>
              </a:spcAft>
              <a:buSzPct val="100000"/>
              <a:buChar char="•"/>
            </a:pPr>
            <a:r>
              <a:rPr lang="en-US" sz="2400" b="1" dirty="0">
                <a:solidFill>
                  <a:srgbClr val="1E2A44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 narrow beam of α-particles is fired at very thin gold foil</a:t>
            </a:r>
            <a:endParaRPr lang="en-US" sz="2400" dirty="0"/>
          </a:p>
          <a:p>
            <a:pPr marL="342900" indent="-342900">
              <a:spcAft>
                <a:spcPts val="600"/>
              </a:spcAft>
              <a:buSzPct val="100000"/>
              <a:buChar char="•"/>
            </a:pPr>
            <a:r>
              <a:rPr lang="en-US" sz="2400" dirty="0">
                <a:solidFill>
                  <a:srgbClr val="1E2A44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The apparatus is in a vacuum so α-particles are not absorbed or scattered by air</a:t>
            </a:r>
            <a:endParaRPr lang="en-US" sz="2400" dirty="0"/>
          </a:p>
          <a:p>
            <a:pPr marL="342900" indent="-342900">
              <a:spcAft>
                <a:spcPts val="600"/>
              </a:spcAft>
              <a:buSzPct val="100000"/>
              <a:buChar char="•"/>
            </a:pPr>
            <a:r>
              <a:rPr lang="en-US" sz="2400" dirty="0">
                <a:solidFill>
                  <a:srgbClr val="1E2A44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 detector (zinc sulfide screen / microscope) is moved round to count α-particles at each angle θ</a:t>
            </a:r>
            <a:endParaRPr lang="en-US" sz="2400" dirty="0"/>
          </a:p>
          <a:p>
            <a:pPr marL="342900" indent="-342900">
              <a:spcAft>
                <a:spcPts val="600"/>
              </a:spcAft>
              <a:buSzPct val="100000"/>
              <a:buChar char="•"/>
            </a:pPr>
            <a:r>
              <a:rPr lang="en-US" sz="2400" dirty="0">
                <a:solidFill>
                  <a:srgbClr val="1E2A44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Gold is used because it can be beaten very thin and has a large, highly charged nucleus</a:t>
            </a:r>
            <a:endParaRPr lang="en-US" sz="2400" dirty="0"/>
          </a:p>
        </p:txBody>
      </p:sp>
      <p:sp>
        <p:nvSpPr>
          <p:cNvPr id="9" name="Shape 6"/>
          <p:cNvSpPr/>
          <p:nvPr/>
        </p:nvSpPr>
        <p:spPr>
          <a:xfrm>
            <a:off x="548640" y="5257800"/>
            <a:ext cx="6035040" cy="822960"/>
          </a:xfrm>
          <a:prstGeom prst="roundRect">
            <a:avLst>
              <a:gd name="adj" fmla="val 13333"/>
            </a:avLst>
          </a:prstGeom>
          <a:solidFill>
            <a:srgbClr val="FFF4DC"/>
          </a:solidFill>
          <a:ln w="12700">
            <a:solidFill>
              <a:srgbClr val="FFF4DC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10" name="Text 7"/>
          <p:cNvSpPr txBox="1"/>
          <p:nvPr/>
        </p:nvSpPr>
        <p:spPr>
          <a:xfrm>
            <a:off x="777240" y="5330952"/>
            <a:ext cx="5669280" cy="68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buNone/>
            </a:pPr>
            <a:r>
              <a:rPr lang="en-US" sz="2000" dirty="0">
                <a:solidFill>
                  <a:srgbClr val="1E2A44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α-particles are positively charged helium nuclei, so they are repelled by the positive nucleus.</a:t>
            </a:r>
            <a:endParaRPr lang="en-US" sz="2000" dirty="0"/>
          </a:p>
        </p:txBody>
      </p:sp>
      <p:pic>
        <p:nvPicPr>
          <p:cNvPr id="12" name="Picture 11">
            <a:extLst>
              <a:ext uri="{FF2B5EF4-FFF2-40B4-BE49-F238E27FC236}">
                <a16:creationId xmlns:a16="http://schemas.microsoft.com/office/drawing/2014/main" id="{2FAD4C3A-A1A5-D0AE-252A-7FDDB25069BF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16280" y="1568704"/>
            <a:ext cx="5547360" cy="3698240"/>
          </a:xfrm>
          <a:prstGeom prst="rect">
            <a:avLst/>
          </a:prstGeom>
        </p:spPr>
      </p:pic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548640" y="347472"/>
            <a:ext cx="109728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600" b="1" kern="0" spc="300" dirty="0">
                <a:solidFill>
                  <a:srgbClr val="1591BD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11.1.1 · INFER THE EXISTENCE AND SMALL SIZE OF THE NUCLEUS</a:t>
            </a:r>
            <a:endParaRPr lang="en-US" sz="1600" dirty="0"/>
          </a:p>
        </p:txBody>
      </p:sp>
      <p:sp>
        <p:nvSpPr>
          <p:cNvPr id="3" name="Text 1"/>
          <p:cNvSpPr txBox="1"/>
          <p:nvPr/>
        </p:nvSpPr>
        <p:spPr>
          <a:xfrm>
            <a:off x="548640" y="621792"/>
            <a:ext cx="11064240" cy="685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4000" b="1" dirty="0">
                <a:solidFill>
                  <a:srgbClr val="14213D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Results and conclusions</a:t>
            </a:r>
            <a:endParaRPr lang="en-US" sz="4000" dirty="0"/>
          </a:p>
        </p:txBody>
      </p:sp>
      <p:sp>
        <p:nvSpPr>
          <p:cNvPr id="4" name="Text 2"/>
          <p:cNvSpPr txBox="1"/>
          <p:nvPr/>
        </p:nvSpPr>
        <p:spPr>
          <a:xfrm>
            <a:off x="548640" y="6400800"/>
            <a:ext cx="73152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100" dirty="0">
                <a:solidFill>
                  <a:srgbClr val="6B748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Topic 11 · Particle physics   |   Cambridge International AS Level Physics 9702</a:t>
            </a:r>
            <a:endParaRPr lang="en-US" sz="1100" dirty="0"/>
          </a:p>
        </p:txBody>
      </p:sp>
      <p:sp>
        <p:nvSpPr>
          <p:cNvPr id="5" name="Text 3"/>
          <p:cNvSpPr txBox="1"/>
          <p:nvPr/>
        </p:nvSpPr>
        <p:spPr>
          <a:xfrm>
            <a:off x="10728655" y="6400800"/>
            <a:ext cx="9144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r">
              <a:buNone/>
            </a:pPr>
            <a:r>
              <a:rPr lang="en-US" sz="1100" dirty="0">
                <a:solidFill>
                  <a:srgbClr val="6B748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6</a:t>
            </a:r>
            <a:endParaRPr lang="en-US" sz="1100" dirty="0"/>
          </a:p>
        </p:txBody>
      </p:sp>
      <p:pic>
        <p:nvPicPr>
          <p:cNvPr id="6" name="Image 0" descr="figs11/rutherford_paths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48640" y="1417320"/>
            <a:ext cx="4887358" cy="3566160"/>
          </a:xfrm>
          <a:prstGeom prst="rect">
            <a:avLst/>
          </a:prstGeom>
        </p:spPr>
      </p:pic>
      <p:sp>
        <p:nvSpPr>
          <p:cNvPr id="7" name="Shape 4"/>
          <p:cNvSpPr/>
          <p:nvPr/>
        </p:nvSpPr>
        <p:spPr>
          <a:xfrm>
            <a:off x="6949440" y="1554480"/>
            <a:ext cx="4690872" cy="1371600"/>
          </a:xfrm>
          <a:prstGeom prst="roundRect">
            <a:avLst>
              <a:gd name="adj" fmla="val 8000"/>
            </a:avLst>
          </a:prstGeom>
          <a:solidFill>
            <a:srgbClr val="E6F4F1"/>
          </a:solidFill>
          <a:ln w="12700">
            <a:solidFill>
              <a:srgbClr val="E6F4F1"/>
            </a:solidFill>
            <a:prstDash val="solid"/>
          </a:ln>
        </p:spPr>
        <p:txBody>
          <a:bodyPr/>
          <a:lstStyle/>
          <a:p>
            <a:endParaRPr lang="en-US" sz="2400"/>
          </a:p>
        </p:txBody>
      </p:sp>
      <p:sp>
        <p:nvSpPr>
          <p:cNvPr id="8" name="Text 5"/>
          <p:cNvSpPr txBox="1"/>
          <p:nvPr/>
        </p:nvSpPr>
        <p:spPr>
          <a:xfrm>
            <a:off x="7178040" y="1645920"/>
            <a:ext cx="4297680" cy="11887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buNone/>
            </a:pPr>
            <a:r>
              <a:rPr lang="en-US" b="1" dirty="0">
                <a:solidFill>
                  <a:srgbClr val="238A7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Most α-particles pass straight through or are deviated by small angles</a:t>
            </a:r>
            <a:endParaRPr lang="en-US" dirty="0"/>
          </a:p>
          <a:p>
            <a:pPr marL="0" indent="0">
              <a:buNone/>
            </a:pPr>
            <a:r>
              <a:rPr lang="en-US" dirty="0">
                <a:solidFill>
                  <a:srgbClr val="1E2A44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→ most of the atom is empty space</a:t>
            </a:r>
            <a:endParaRPr lang="en-US" dirty="0"/>
          </a:p>
        </p:txBody>
      </p:sp>
      <p:sp>
        <p:nvSpPr>
          <p:cNvPr id="9" name="Shape 6"/>
          <p:cNvSpPr/>
          <p:nvPr/>
        </p:nvSpPr>
        <p:spPr>
          <a:xfrm>
            <a:off x="6949440" y="3063240"/>
            <a:ext cx="4690872" cy="1371600"/>
          </a:xfrm>
          <a:prstGeom prst="roundRect">
            <a:avLst>
              <a:gd name="adj" fmla="val 8000"/>
            </a:avLst>
          </a:prstGeom>
          <a:solidFill>
            <a:srgbClr val="FFF4DC"/>
          </a:solidFill>
          <a:ln w="12700">
            <a:solidFill>
              <a:srgbClr val="FFF4DC"/>
            </a:solidFill>
            <a:prstDash val="solid"/>
          </a:ln>
        </p:spPr>
        <p:txBody>
          <a:bodyPr/>
          <a:lstStyle/>
          <a:p>
            <a:endParaRPr lang="en-US" sz="2400"/>
          </a:p>
        </p:txBody>
      </p:sp>
      <p:sp>
        <p:nvSpPr>
          <p:cNvPr id="10" name="Text 7"/>
          <p:cNvSpPr txBox="1"/>
          <p:nvPr/>
        </p:nvSpPr>
        <p:spPr>
          <a:xfrm>
            <a:off x="7178040" y="3154680"/>
            <a:ext cx="4297680" cy="11887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buNone/>
            </a:pPr>
            <a:r>
              <a:rPr lang="en-US" b="1" dirty="0">
                <a:solidFill>
                  <a:srgbClr val="D9820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 small proportion are deflected through large angles</a:t>
            </a:r>
            <a:endParaRPr lang="en-US" dirty="0"/>
          </a:p>
          <a:p>
            <a:pPr marL="0" indent="0">
              <a:buNone/>
            </a:pPr>
            <a:r>
              <a:rPr lang="en-US" dirty="0">
                <a:solidFill>
                  <a:srgbClr val="1E2A44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→ charge is concentrated in a small positive nucleus</a:t>
            </a:r>
            <a:endParaRPr lang="en-US" dirty="0"/>
          </a:p>
        </p:txBody>
      </p:sp>
      <p:sp>
        <p:nvSpPr>
          <p:cNvPr id="11" name="Shape 8"/>
          <p:cNvSpPr/>
          <p:nvPr/>
        </p:nvSpPr>
        <p:spPr>
          <a:xfrm>
            <a:off x="6949440" y="4572000"/>
            <a:ext cx="4690872" cy="1371600"/>
          </a:xfrm>
          <a:prstGeom prst="roundRect">
            <a:avLst>
              <a:gd name="adj" fmla="val 8000"/>
            </a:avLst>
          </a:prstGeom>
          <a:solidFill>
            <a:srgbClr val="FCEBE6"/>
          </a:solidFill>
          <a:ln w="12700">
            <a:solidFill>
              <a:srgbClr val="FCEBE6"/>
            </a:solidFill>
            <a:prstDash val="solid"/>
          </a:ln>
        </p:spPr>
        <p:txBody>
          <a:bodyPr/>
          <a:lstStyle/>
          <a:p>
            <a:endParaRPr lang="en-US" sz="2400"/>
          </a:p>
        </p:txBody>
      </p:sp>
      <p:sp>
        <p:nvSpPr>
          <p:cNvPr id="12" name="Text 9"/>
          <p:cNvSpPr txBox="1"/>
          <p:nvPr/>
        </p:nvSpPr>
        <p:spPr>
          <a:xfrm>
            <a:off x="7178040" y="4663440"/>
            <a:ext cx="4297680" cy="11887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buNone/>
            </a:pPr>
            <a:r>
              <a:rPr lang="en-US" b="1" dirty="0">
                <a:solidFill>
                  <a:srgbClr val="D9482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Very few (≈ 1 in 8000) are deflected by more than 90°</a:t>
            </a:r>
            <a:endParaRPr lang="en-US" dirty="0"/>
          </a:p>
          <a:p>
            <a:pPr marL="0" indent="0">
              <a:buNone/>
            </a:pPr>
            <a:r>
              <a:rPr lang="en-US" dirty="0">
                <a:solidFill>
                  <a:srgbClr val="1E2A44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→ the nucleus contains most of the mass and is very small compared with the atom</a:t>
            </a:r>
            <a:endParaRPr lang="en-US" dirty="0"/>
          </a:p>
        </p:txBody>
      </p:sp>
      <p:sp>
        <p:nvSpPr>
          <p:cNvPr id="13" name="Shape 10"/>
          <p:cNvSpPr/>
          <p:nvPr/>
        </p:nvSpPr>
        <p:spPr>
          <a:xfrm>
            <a:off x="548640" y="5074920"/>
            <a:ext cx="6217920" cy="1005840"/>
          </a:xfrm>
          <a:prstGeom prst="roundRect">
            <a:avLst>
              <a:gd name="adj" fmla="val 10909"/>
            </a:avLst>
          </a:prstGeom>
          <a:solidFill>
            <a:srgbClr val="EEF3F9"/>
          </a:solidFill>
          <a:ln w="12700">
            <a:solidFill>
              <a:srgbClr val="EEF3F9"/>
            </a:solidFill>
            <a:prstDash val="solid"/>
          </a:ln>
        </p:spPr>
        <p:txBody>
          <a:bodyPr/>
          <a:lstStyle/>
          <a:p>
            <a:endParaRPr lang="en-US" sz="2400"/>
          </a:p>
        </p:txBody>
      </p:sp>
      <p:sp>
        <p:nvSpPr>
          <p:cNvPr id="14" name="Text 11"/>
          <p:cNvSpPr txBox="1"/>
          <p:nvPr/>
        </p:nvSpPr>
        <p:spPr>
          <a:xfrm>
            <a:off x="777240" y="5166360"/>
            <a:ext cx="5760720" cy="8229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buNone/>
            </a:pPr>
            <a:r>
              <a:rPr lang="en-US" dirty="0">
                <a:solidFill>
                  <a:srgbClr val="1E2A44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The number detected n falls very rapidly as θ increases — most arrive close to θ = 0.</a:t>
            </a:r>
            <a:endParaRPr lang="en-US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11183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548640" y="1463040"/>
            <a:ext cx="3657600" cy="16459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1000" b="1" dirty="0">
                <a:solidFill>
                  <a:srgbClr val="F5B12B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02</a:t>
            </a:r>
            <a:endParaRPr lang="en-US" sz="11000" dirty="0"/>
          </a:p>
        </p:txBody>
      </p:sp>
      <p:sp>
        <p:nvSpPr>
          <p:cNvPr id="3" name="Text 1"/>
          <p:cNvSpPr txBox="1"/>
          <p:nvPr/>
        </p:nvSpPr>
        <p:spPr>
          <a:xfrm>
            <a:off x="548640" y="3200400"/>
            <a:ext cx="10058400" cy="914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4400" b="1" dirty="0">
                <a:solidFill>
                  <a:srgbClr val="FFFFFF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The nuclear atom</a:t>
            </a:r>
            <a:endParaRPr lang="en-US" sz="4400" dirty="0"/>
          </a:p>
        </p:txBody>
      </p:sp>
      <p:sp>
        <p:nvSpPr>
          <p:cNvPr id="4" name="Text 2"/>
          <p:cNvSpPr txBox="1"/>
          <p:nvPr/>
        </p:nvSpPr>
        <p:spPr>
          <a:xfrm>
            <a:off x="548640" y="4160520"/>
            <a:ext cx="1005840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2000" dirty="0">
                <a:solidFill>
                  <a:srgbClr val="B9C2D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Protons, neutrons, electrons and notation</a:t>
            </a:r>
            <a:endParaRPr lang="en-US" sz="2000" dirty="0"/>
          </a:p>
        </p:txBody>
      </p:sp>
      <p:sp>
        <p:nvSpPr>
          <p:cNvPr id="5" name="Text 3"/>
          <p:cNvSpPr txBox="1"/>
          <p:nvPr/>
        </p:nvSpPr>
        <p:spPr>
          <a:xfrm>
            <a:off x="548640" y="1143000"/>
            <a:ext cx="100584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450" b="1" kern="0" spc="300" dirty="0">
                <a:solidFill>
                  <a:srgbClr val="37C9E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LEARNING OUTCOMES 11.1.2 – 11.1.5, 11.1.12</a:t>
            </a:r>
            <a:endParaRPr lang="en-US" sz="1450" dirty="0"/>
          </a:p>
        </p:txBody>
      </p:sp>
      <p:sp>
        <p:nvSpPr>
          <p:cNvPr id="6" name="Text 4"/>
          <p:cNvSpPr txBox="1"/>
          <p:nvPr/>
        </p:nvSpPr>
        <p:spPr>
          <a:xfrm>
            <a:off x="548640" y="6400800"/>
            <a:ext cx="73152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000" dirty="0">
                <a:solidFill>
                  <a:srgbClr val="8C96B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Topic 11 · Particle physics   |   Cambridge International AS Level Physics 9702</a:t>
            </a:r>
            <a:endParaRPr lang="en-US" sz="1000" dirty="0"/>
          </a:p>
        </p:txBody>
      </p:sp>
      <p:sp>
        <p:nvSpPr>
          <p:cNvPr id="7" name="Text 5"/>
          <p:cNvSpPr txBox="1"/>
          <p:nvPr/>
        </p:nvSpPr>
        <p:spPr>
          <a:xfrm>
            <a:off x="10728655" y="6400800"/>
            <a:ext cx="9144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r">
              <a:buNone/>
            </a:pPr>
            <a:r>
              <a:rPr lang="en-US" sz="1000" dirty="0">
                <a:solidFill>
                  <a:srgbClr val="8C96B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7</a:t>
            </a:r>
            <a:endParaRPr lang="en-US" sz="1000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548640" y="347472"/>
            <a:ext cx="109728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600" b="1" kern="0" spc="300" dirty="0">
                <a:solidFill>
                  <a:srgbClr val="1591BD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11.1.2 · PROTONS AND NEUTRONS IN THE NUCLEUS, ORBITAL ELECTRONS</a:t>
            </a:r>
            <a:endParaRPr lang="en-US" sz="1600" dirty="0"/>
          </a:p>
        </p:txBody>
      </p:sp>
      <p:sp>
        <p:nvSpPr>
          <p:cNvPr id="3" name="Text 1"/>
          <p:cNvSpPr txBox="1"/>
          <p:nvPr/>
        </p:nvSpPr>
        <p:spPr>
          <a:xfrm>
            <a:off x="548640" y="621792"/>
            <a:ext cx="11064240" cy="685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4000" b="1" dirty="0">
                <a:solidFill>
                  <a:srgbClr val="14213D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A simple model of the atom</a:t>
            </a:r>
            <a:endParaRPr lang="en-US" sz="4000" dirty="0"/>
          </a:p>
        </p:txBody>
      </p:sp>
      <p:sp>
        <p:nvSpPr>
          <p:cNvPr id="4" name="Text 2"/>
          <p:cNvSpPr txBox="1"/>
          <p:nvPr/>
        </p:nvSpPr>
        <p:spPr>
          <a:xfrm>
            <a:off x="548640" y="6400800"/>
            <a:ext cx="73152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100" dirty="0">
                <a:solidFill>
                  <a:srgbClr val="6B748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Topic 11 · Particle physics   |   Cambridge International AS Level Physics 9702</a:t>
            </a:r>
            <a:endParaRPr lang="en-US" sz="1100" dirty="0"/>
          </a:p>
        </p:txBody>
      </p:sp>
      <p:sp>
        <p:nvSpPr>
          <p:cNvPr id="5" name="Text 3"/>
          <p:cNvSpPr txBox="1"/>
          <p:nvPr/>
        </p:nvSpPr>
        <p:spPr>
          <a:xfrm>
            <a:off x="10728655" y="6400800"/>
            <a:ext cx="9144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r">
              <a:buNone/>
            </a:pPr>
            <a:r>
              <a:rPr lang="en-US" sz="1100" dirty="0">
                <a:solidFill>
                  <a:srgbClr val="6B748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8</a:t>
            </a:r>
            <a:endParaRPr lang="en-US" sz="1100" dirty="0"/>
          </a:p>
        </p:txBody>
      </p:sp>
      <p:graphicFrame>
        <p:nvGraphicFramePr>
          <p:cNvPr id="9" name="Table 0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579011935"/>
              </p:ext>
            </p:extLst>
          </p:nvPr>
        </p:nvGraphicFramePr>
        <p:xfrm>
          <a:off x="6949440" y="1645920"/>
          <a:ext cx="4690872" cy="2011680"/>
        </p:xfrm>
        <a:graphic>
          <a:graphicData uri="http://schemas.openxmlformats.org/drawingml/2006/table">
            <a:tbl>
              <a:tblPr/>
              <a:tblGrid>
                <a:gridCol w="137160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1463040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1856232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</a:tblGrid>
              <a:tr h="502920">
                <a:tc>
                  <a:txBody>
                    <a:bodyPr/>
                    <a:lstStyle/>
                    <a:p>
                      <a:pPr marL="0" indent="0">
                        <a:buNone/>
                      </a:pPr>
                      <a:r>
                        <a:rPr lang="en-US" sz="1400" b="1" dirty="0">
                          <a:solidFill>
                            <a:srgbClr val="FFFFFF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Particle</a:t>
                      </a:r>
                      <a:endParaRPr lang="en-US" sz="14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T="0" marB="0" anchor="ctr">
                    <a:lnL w="6350" cap="flat" cmpd="sng" algn="ctr">
                      <a:solidFill>
                        <a:srgbClr val="D5DC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5DC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5DC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5DC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14213D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>
                        <a:buNone/>
                      </a:pPr>
                      <a:r>
                        <a:rPr lang="en-US" sz="1400" b="1" dirty="0">
                          <a:solidFill>
                            <a:srgbClr val="FFFFFF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Relative charge</a:t>
                      </a:r>
                      <a:endParaRPr lang="en-US" sz="14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T="0" marB="0" anchor="ctr">
                    <a:lnL w="6350" cap="flat" cmpd="sng" algn="ctr">
                      <a:solidFill>
                        <a:srgbClr val="D5DC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5DC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5DC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5DC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14213D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>
                        <a:buNone/>
                      </a:pPr>
                      <a:r>
                        <a:rPr lang="en-US" sz="1400" b="1" dirty="0">
                          <a:solidFill>
                            <a:srgbClr val="FFFFFF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Relative mass</a:t>
                      </a:r>
                      <a:endParaRPr lang="en-US" sz="14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T="0" marB="0" anchor="ctr">
                    <a:lnL w="6350" cap="flat" cmpd="sng" algn="ctr">
                      <a:solidFill>
                        <a:srgbClr val="D5DC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5DC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5DC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5DC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14213D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502920">
                <a:tc>
                  <a:txBody>
                    <a:bodyPr/>
                    <a:lstStyle/>
                    <a:p>
                      <a:pPr marL="0" indent="0">
                        <a:buNone/>
                      </a:pPr>
                      <a:r>
                        <a:rPr lang="en-US" sz="1400" b="1" dirty="0">
                          <a:solidFill>
                            <a:srgbClr val="1421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proton</a:t>
                      </a:r>
                      <a:endParaRPr lang="en-US" sz="14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T="0" marB="0" anchor="ctr">
                    <a:lnL w="6350" cap="flat" cmpd="sng" algn="ctr">
                      <a:solidFill>
                        <a:srgbClr val="D5DC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5DC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5DC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5DC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3F9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>
                        <a:buNone/>
                      </a:pPr>
                      <a:r>
                        <a:rPr lang="en-US" sz="1400" dirty="0">
                          <a:solidFill>
                            <a:srgbClr val="1E2A44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+1</a:t>
                      </a:r>
                      <a:endParaRPr lang="en-US" sz="14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T="0" marB="0" anchor="ctr">
                    <a:lnL w="6350" cap="flat" cmpd="sng" algn="ctr">
                      <a:solidFill>
                        <a:srgbClr val="D5DC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5DC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5DC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5DC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3F9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>
                        <a:buNone/>
                      </a:pPr>
                      <a:r>
                        <a:rPr lang="en-US" sz="1400" dirty="0">
                          <a:solidFill>
                            <a:srgbClr val="1E2A44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≈ 1</a:t>
                      </a:r>
                      <a:endParaRPr lang="en-US" sz="14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T="0" marB="0" anchor="ctr">
                    <a:lnL w="6350" cap="flat" cmpd="sng" algn="ctr">
                      <a:solidFill>
                        <a:srgbClr val="D5DC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5DC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5DC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5DC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3F9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502920">
                <a:tc>
                  <a:txBody>
                    <a:bodyPr/>
                    <a:lstStyle/>
                    <a:p>
                      <a:pPr marL="0" indent="0">
                        <a:buNone/>
                      </a:pPr>
                      <a:r>
                        <a:rPr lang="en-US" sz="1400" b="1" dirty="0">
                          <a:solidFill>
                            <a:srgbClr val="1421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neutron</a:t>
                      </a:r>
                      <a:endParaRPr lang="en-US" sz="14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T="0" marB="0" anchor="ctr">
                    <a:lnL w="6350" cap="flat" cmpd="sng" algn="ctr">
                      <a:solidFill>
                        <a:srgbClr val="D5DC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5DC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5DC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5DC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>
                        <a:buNone/>
                      </a:pPr>
                      <a:r>
                        <a:rPr lang="en-US" sz="1400" dirty="0">
                          <a:solidFill>
                            <a:srgbClr val="1E2A44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0</a:t>
                      </a:r>
                      <a:endParaRPr lang="en-US" sz="14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T="0" marB="0" anchor="ctr">
                    <a:lnL w="6350" cap="flat" cmpd="sng" algn="ctr">
                      <a:solidFill>
                        <a:srgbClr val="D5DC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5DC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5DC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5DC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>
                        <a:buNone/>
                      </a:pPr>
                      <a:r>
                        <a:rPr lang="en-US" sz="1400" dirty="0">
                          <a:solidFill>
                            <a:srgbClr val="1E2A44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≈ 1</a:t>
                      </a:r>
                      <a:endParaRPr lang="en-US" sz="14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T="0" marB="0" anchor="ctr">
                    <a:lnL w="6350" cap="flat" cmpd="sng" algn="ctr">
                      <a:solidFill>
                        <a:srgbClr val="D5DC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5DC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5DC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5DC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502920">
                <a:tc>
                  <a:txBody>
                    <a:bodyPr/>
                    <a:lstStyle/>
                    <a:p>
                      <a:pPr marL="0" indent="0">
                        <a:buNone/>
                      </a:pPr>
                      <a:r>
                        <a:rPr lang="en-US" sz="1400" b="1" dirty="0">
                          <a:solidFill>
                            <a:srgbClr val="1421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electron</a:t>
                      </a:r>
                      <a:endParaRPr lang="en-US" sz="14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T="0" marB="0" anchor="ctr">
                    <a:lnL w="6350" cap="flat" cmpd="sng" algn="ctr">
                      <a:solidFill>
                        <a:srgbClr val="D5DC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5DC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5DC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5DC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3F9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>
                        <a:buNone/>
                      </a:pPr>
                      <a:r>
                        <a:rPr lang="en-US" sz="1400" dirty="0">
                          <a:solidFill>
                            <a:srgbClr val="1E2A44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−1</a:t>
                      </a:r>
                      <a:endParaRPr lang="en-US" sz="14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T="0" marB="0" anchor="ctr">
                    <a:lnL w="6350" cap="flat" cmpd="sng" algn="ctr">
                      <a:solidFill>
                        <a:srgbClr val="D5DC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5DC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5DC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5DC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3F9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>
                        <a:buNone/>
                      </a:pPr>
                      <a:r>
                        <a:rPr lang="en-US" sz="1400" dirty="0">
                          <a:solidFill>
                            <a:srgbClr val="1E2A44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≈ 1/2000 (0.0005)</a:t>
                      </a:r>
                      <a:endParaRPr lang="en-US" sz="14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T="0" marB="0" anchor="ctr">
                    <a:lnL w="6350" cap="flat" cmpd="sng" algn="ctr">
                      <a:solidFill>
                        <a:srgbClr val="D5DC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5DC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5DC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5DC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3F9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</a:tbl>
          </a:graphicData>
        </a:graphic>
      </p:graphicFrame>
      <p:sp>
        <p:nvSpPr>
          <p:cNvPr id="8" name="Shape 4"/>
          <p:cNvSpPr/>
          <p:nvPr/>
        </p:nvSpPr>
        <p:spPr>
          <a:xfrm>
            <a:off x="6949440" y="3840480"/>
            <a:ext cx="4690872" cy="2240280"/>
          </a:xfrm>
          <a:prstGeom prst="roundRect">
            <a:avLst>
              <a:gd name="adj" fmla="val 4898"/>
            </a:avLst>
          </a:prstGeom>
          <a:solidFill>
            <a:srgbClr val="FFF4DC"/>
          </a:solidFill>
          <a:ln w="12700">
            <a:solidFill>
              <a:srgbClr val="FFF4DC"/>
            </a:solidFill>
            <a:prstDash val="solid"/>
          </a:ln>
        </p:spPr>
        <p:txBody>
          <a:bodyPr/>
          <a:lstStyle/>
          <a:p>
            <a:endParaRPr lang="en-US" sz="2400"/>
          </a:p>
        </p:txBody>
      </p:sp>
      <p:sp>
        <p:nvSpPr>
          <p:cNvPr id="7" name="Text 5"/>
          <p:cNvSpPr txBox="1"/>
          <p:nvPr/>
        </p:nvSpPr>
        <p:spPr>
          <a:xfrm>
            <a:off x="7178040" y="3977640"/>
            <a:ext cx="4297680" cy="2057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342900" indent="-342900">
              <a:spcAft>
                <a:spcPts val="600"/>
              </a:spcAft>
              <a:buSzPct val="100000"/>
              <a:buChar char="•"/>
            </a:pPr>
            <a:r>
              <a:rPr lang="en-US" dirty="0">
                <a:solidFill>
                  <a:srgbClr val="1E2A44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Nucleus ≈ 10⁻¹⁴ m; atom ≈ 10⁻¹⁰ m</a:t>
            </a:r>
            <a:endParaRPr lang="en-US" dirty="0"/>
          </a:p>
          <a:p>
            <a:pPr marL="342900" indent="-342900">
              <a:spcAft>
                <a:spcPts val="600"/>
              </a:spcAft>
              <a:buSzPct val="100000"/>
              <a:buChar char="•"/>
            </a:pPr>
            <a:r>
              <a:rPr lang="en-US" dirty="0">
                <a:solidFill>
                  <a:srgbClr val="1E2A44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 neutral atom has equal numbers of protons and electrons</a:t>
            </a:r>
            <a:endParaRPr lang="en-US" dirty="0"/>
          </a:p>
          <a:p>
            <a:pPr marL="342900" indent="-342900">
              <a:spcAft>
                <a:spcPts val="600"/>
              </a:spcAft>
              <a:buSzPct val="100000"/>
              <a:buChar char="•"/>
            </a:pPr>
            <a:r>
              <a:rPr lang="en-US" dirty="0">
                <a:solidFill>
                  <a:srgbClr val="1E2A44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Charge of a proton = +e = +1.60 × 10⁻¹⁹ C</a:t>
            </a:r>
            <a:endParaRPr lang="en-US" dirty="0"/>
          </a:p>
        </p:txBody>
      </p:sp>
      <p:sp>
        <p:nvSpPr>
          <p:cNvPr id="10" name="Shape 6"/>
          <p:cNvSpPr/>
          <p:nvPr/>
        </p:nvSpPr>
        <p:spPr>
          <a:xfrm>
            <a:off x="548640" y="4892040"/>
            <a:ext cx="6217920" cy="1188720"/>
          </a:xfrm>
          <a:prstGeom prst="roundRect">
            <a:avLst>
              <a:gd name="adj" fmla="val 9231"/>
            </a:avLst>
          </a:prstGeom>
          <a:solidFill>
            <a:srgbClr val="EEF3F9"/>
          </a:solidFill>
          <a:ln w="12700">
            <a:solidFill>
              <a:srgbClr val="EEF3F9"/>
            </a:solidFill>
            <a:prstDash val="solid"/>
          </a:ln>
        </p:spPr>
        <p:txBody>
          <a:bodyPr/>
          <a:lstStyle/>
          <a:p>
            <a:endParaRPr lang="en-US" sz="2400"/>
          </a:p>
        </p:txBody>
      </p:sp>
      <p:sp>
        <p:nvSpPr>
          <p:cNvPr id="11" name="Text 7"/>
          <p:cNvSpPr txBox="1"/>
          <p:nvPr/>
        </p:nvSpPr>
        <p:spPr>
          <a:xfrm>
            <a:off x="777240" y="4983480"/>
            <a:ext cx="5760720" cy="10058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buNone/>
            </a:pPr>
            <a:r>
              <a:rPr lang="en-US" dirty="0">
                <a:solidFill>
                  <a:srgbClr val="1E2A44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Nucleon: a proton or a neutron. Nuclide: a nucleus with a particular number of protons and neutrons.</a:t>
            </a:r>
            <a:endParaRPr lang="en-US" dirty="0"/>
          </a:p>
        </p:txBody>
      </p:sp>
      <p:pic>
        <p:nvPicPr>
          <p:cNvPr id="15" name="Picture 14">
            <a:extLst>
              <a:ext uri="{FF2B5EF4-FFF2-40B4-BE49-F238E27FC236}">
                <a16:creationId xmlns:a16="http://schemas.microsoft.com/office/drawing/2014/main" id="{CB2D38C4-FC35-2080-B610-C2C133FC58F0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79120" y="1307592"/>
            <a:ext cx="5054360" cy="3369573"/>
          </a:xfrm>
          <a:prstGeom prst="rect">
            <a:avLst/>
          </a:prstGeom>
        </p:spPr>
      </p:pic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548640" y="347472"/>
            <a:ext cx="109728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200" b="1" kern="0" spc="300" dirty="0">
                <a:solidFill>
                  <a:srgbClr val="1591BD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11.1.3 &amp; 11.1.5 · NUCLIDE NOTATION</a:t>
            </a:r>
            <a:endParaRPr lang="en-US" sz="1200" dirty="0"/>
          </a:p>
        </p:txBody>
      </p:sp>
      <p:sp>
        <p:nvSpPr>
          <p:cNvPr id="3" name="Text 1"/>
          <p:cNvSpPr txBox="1"/>
          <p:nvPr/>
        </p:nvSpPr>
        <p:spPr>
          <a:xfrm>
            <a:off x="548640" y="621792"/>
            <a:ext cx="11064240" cy="685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3200" b="1" dirty="0">
                <a:solidFill>
                  <a:srgbClr val="14213D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Nucleon number, proton number and notation</a:t>
            </a:r>
            <a:endParaRPr lang="en-US" sz="3200" dirty="0"/>
          </a:p>
        </p:txBody>
      </p:sp>
      <p:sp>
        <p:nvSpPr>
          <p:cNvPr id="4" name="Text 2"/>
          <p:cNvSpPr txBox="1"/>
          <p:nvPr/>
        </p:nvSpPr>
        <p:spPr>
          <a:xfrm>
            <a:off x="548640" y="6400800"/>
            <a:ext cx="73152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000" dirty="0">
                <a:solidFill>
                  <a:srgbClr val="6B748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Topic 11 · Particle physics   |   Cambridge International AS Level Physics 9702</a:t>
            </a:r>
            <a:endParaRPr lang="en-US" sz="1000" dirty="0"/>
          </a:p>
        </p:txBody>
      </p:sp>
      <p:sp>
        <p:nvSpPr>
          <p:cNvPr id="5" name="Text 3"/>
          <p:cNvSpPr txBox="1"/>
          <p:nvPr/>
        </p:nvSpPr>
        <p:spPr>
          <a:xfrm>
            <a:off x="10728655" y="6400800"/>
            <a:ext cx="9144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r">
              <a:buNone/>
            </a:pPr>
            <a:r>
              <a:rPr lang="en-US" sz="1000" dirty="0">
                <a:solidFill>
                  <a:srgbClr val="6B748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9</a:t>
            </a:r>
            <a:endParaRPr lang="en-US" sz="1000" dirty="0"/>
          </a:p>
        </p:txBody>
      </p:sp>
      <p:sp>
        <p:nvSpPr>
          <p:cNvPr id="6" name="Shape 4"/>
          <p:cNvSpPr/>
          <p:nvPr/>
        </p:nvSpPr>
        <p:spPr>
          <a:xfrm>
            <a:off x="548640" y="1554480"/>
            <a:ext cx="4572000" cy="2743200"/>
          </a:xfrm>
          <a:prstGeom prst="roundRect">
            <a:avLst>
              <a:gd name="adj" fmla="val 4000"/>
            </a:avLst>
          </a:prstGeom>
          <a:solidFill>
            <a:srgbClr val="EEF3F9"/>
          </a:solidFill>
          <a:ln w="12700">
            <a:solidFill>
              <a:srgbClr val="EEF3F9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8" name="Text 6"/>
          <p:cNvSpPr txBox="1"/>
          <p:nvPr/>
        </p:nvSpPr>
        <p:spPr>
          <a:xfrm>
            <a:off x="914400" y="3429000"/>
            <a:ext cx="4023360" cy="8229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buNone/>
            </a:pPr>
            <a:r>
              <a:rPr lang="en-US" sz="1550" b="1" dirty="0">
                <a:solidFill>
                  <a:srgbClr val="D9820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 = 238 nucleon (mass) number</a:t>
            </a:r>
            <a:endParaRPr lang="en-US" sz="1550" dirty="0"/>
          </a:p>
          <a:p>
            <a:pPr marL="0" indent="0">
              <a:buNone/>
            </a:pPr>
            <a:r>
              <a:rPr lang="en-US" sz="1550" b="1" dirty="0">
                <a:solidFill>
                  <a:srgbClr val="1591BD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Z = 92 proton (atomic) number</a:t>
            </a:r>
            <a:endParaRPr lang="en-US" sz="1550" dirty="0"/>
          </a:p>
        </p:txBody>
      </p:sp>
      <p:sp>
        <p:nvSpPr>
          <p:cNvPr id="9" name="Shape 7"/>
          <p:cNvSpPr/>
          <p:nvPr/>
        </p:nvSpPr>
        <p:spPr>
          <a:xfrm>
            <a:off x="5486400" y="1554480"/>
            <a:ext cx="6153912" cy="2743200"/>
          </a:xfrm>
          <a:prstGeom prst="roundRect">
            <a:avLst>
              <a:gd name="adj" fmla="val 4000"/>
            </a:avLst>
          </a:prstGeom>
          <a:solidFill>
            <a:srgbClr val="FFF4DC"/>
          </a:solidFill>
          <a:ln w="12700">
            <a:solidFill>
              <a:srgbClr val="FFF4DC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10" name="Text 8"/>
          <p:cNvSpPr txBox="1"/>
          <p:nvPr/>
        </p:nvSpPr>
        <p:spPr>
          <a:xfrm>
            <a:off x="5715000" y="1691640"/>
            <a:ext cx="5760720" cy="25603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342900" indent="-342900">
              <a:spcAft>
                <a:spcPts val="600"/>
              </a:spcAft>
              <a:buSzPct val="100000"/>
              <a:buChar char="•"/>
            </a:pPr>
            <a:r>
              <a:rPr lang="en-US" sz="1700" dirty="0">
                <a:solidFill>
                  <a:srgbClr val="1E2A44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Proton number Z = number of protons</a:t>
            </a:r>
            <a:endParaRPr lang="en-US" sz="1700" dirty="0"/>
          </a:p>
          <a:p>
            <a:pPr marL="342900" indent="-342900">
              <a:spcAft>
                <a:spcPts val="600"/>
              </a:spcAft>
              <a:buSzPct val="100000"/>
              <a:buChar char="•"/>
            </a:pPr>
            <a:r>
              <a:rPr lang="en-US" sz="1700" dirty="0">
                <a:solidFill>
                  <a:srgbClr val="1E2A44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Nucleon number A = protons + neutrons</a:t>
            </a:r>
            <a:endParaRPr lang="en-US" sz="1700" dirty="0"/>
          </a:p>
          <a:p>
            <a:pPr marL="342900" indent="-342900">
              <a:spcAft>
                <a:spcPts val="600"/>
              </a:spcAft>
              <a:buSzPct val="100000"/>
              <a:buChar char="•"/>
            </a:pPr>
            <a:r>
              <a:rPr lang="en-US" sz="1700" dirty="0">
                <a:solidFill>
                  <a:srgbClr val="1E2A44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Neutron number N = A − Z</a:t>
            </a:r>
            <a:endParaRPr lang="en-US" sz="1700" dirty="0"/>
          </a:p>
          <a:p>
            <a:pPr marL="342900" indent="-342900">
              <a:spcAft>
                <a:spcPts val="600"/>
              </a:spcAft>
              <a:buSzPct val="100000"/>
              <a:buChar char="•"/>
            </a:pPr>
            <a:r>
              <a:rPr lang="en-US" sz="1700" dirty="0">
                <a:solidFill>
                  <a:srgbClr val="1E2A44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²³⁸₉₂U: 92 p, 146 n; ²³⁵₉₂U: 92 p, 143 n</a:t>
            </a:r>
            <a:endParaRPr lang="en-US" sz="1700" dirty="0"/>
          </a:p>
        </p:txBody>
      </p:sp>
      <p:sp>
        <p:nvSpPr>
          <p:cNvPr id="11" name="Shape 9"/>
          <p:cNvSpPr/>
          <p:nvPr/>
        </p:nvSpPr>
        <p:spPr>
          <a:xfrm>
            <a:off x="548640" y="4480560"/>
            <a:ext cx="11091672" cy="1600200"/>
          </a:xfrm>
          <a:prstGeom prst="roundRect">
            <a:avLst>
              <a:gd name="adj" fmla="val 6857"/>
            </a:avLst>
          </a:prstGeom>
          <a:solidFill>
            <a:srgbClr val="E6F4F1"/>
          </a:solidFill>
          <a:ln w="12700">
            <a:solidFill>
              <a:srgbClr val="E6F4F1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12" name="Text 10"/>
          <p:cNvSpPr txBox="1"/>
          <p:nvPr/>
        </p:nvSpPr>
        <p:spPr>
          <a:xfrm>
            <a:off x="822960" y="4572000"/>
            <a:ext cx="10607040" cy="14173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buNone/>
            </a:pPr>
            <a:r>
              <a:rPr lang="en-US" sz="1700" b="1" dirty="0">
                <a:solidFill>
                  <a:srgbClr val="238A7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Worked example: </a:t>
            </a:r>
            <a:endParaRPr lang="en-US" sz="1700" dirty="0"/>
          </a:p>
          <a:p>
            <a:pPr marL="0" indent="0">
              <a:buNone/>
            </a:pPr>
            <a:r>
              <a:rPr lang="en-US" sz="1700" dirty="0">
                <a:solidFill>
                  <a:srgbClr val="1E2A44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 neutral atom of ¹⁹²₇₇Ir contains 77 protons, 192 − 77 = 115 neutrons and 77 electrons.</a:t>
            </a:r>
            <a:endParaRPr lang="en-US" sz="1700" dirty="0"/>
          </a:p>
        </p:txBody>
      </p:sp>
      <p:pic>
        <p:nvPicPr>
          <p:cNvPr id="14" name="Picture 13">
            <a:extLst>
              <a:ext uri="{FF2B5EF4-FFF2-40B4-BE49-F238E27FC236}">
                <a16:creationId xmlns:a16="http://schemas.microsoft.com/office/drawing/2014/main" id="{4B43DC65-AF68-C48B-66D7-FF1FD6912D89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556266" y="1801032"/>
            <a:ext cx="2166563" cy="1536528"/>
          </a:xfrm>
          <a:prstGeom prst="rect">
            <a:avLst/>
          </a:prstGeom>
        </p:spPr>
      </p:pic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548640" y="347472"/>
            <a:ext cx="109728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200" b="1" kern="0" spc="300" dirty="0">
                <a:solidFill>
                  <a:srgbClr val="1591BD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11.1.4 · SAME ELEMENT, DIFFERENT NUMBERS OF NEUTRONS</a:t>
            </a:r>
            <a:endParaRPr lang="en-US" sz="1200" dirty="0"/>
          </a:p>
        </p:txBody>
      </p:sp>
      <p:sp>
        <p:nvSpPr>
          <p:cNvPr id="3" name="Text 1"/>
          <p:cNvSpPr txBox="1"/>
          <p:nvPr/>
        </p:nvSpPr>
        <p:spPr>
          <a:xfrm>
            <a:off x="548640" y="621792"/>
            <a:ext cx="11064240" cy="685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3200" b="1" dirty="0">
                <a:solidFill>
                  <a:srgbClr val="14213D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Isotopes</a:t>
            </a:r>
            <a:endParaRPr lang="en-US" sz="3200" dirty="0"/>
          </a:p>
        </p:txBody>
      </p:sp>
      <p:sp>
        <p:nvSpPr>
          <p:cNvPr id="4" name="Text 2"/>
          <p:cNvSpPr txBox="1"/>
          <p:nvPr/>
        </p:nvSpPr>
        <p:spPr>
          <a:xfrm>
            <a:off x="548640" y="6400800"/>
            <a:ext cx="73152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000" dirty="0">
                <a:solidFill>
                  <a:srgbClr val="6B748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Topic 11 · Particle physics   |   Cambridge International AS Level Physics 9702</a:t>
            </a:r>
            <a:endParaRPr lang="en-US" sz="1000" dirty="0"/>
          </a:p>
        </p:txBody>
      </p:sp>
      <p:sp>
        <p:nvSpPr>
          <p:cNvPr id="5" name="Text 3"/>
          <p:cNvSpPr txBox="1"/>
          <p:nvPr/>
        </p:nvSpPr>
        <p:spPr>
          <a:xfrm>
            <a:off x="10728655" y="6400800"/>
            <a:ext cx="9144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r">
              <a:buNone/>
            </a:pPr>
            <a:r>
              <a:rPr lang="en-US" sz="1000" dirty="0">
                <a:solidFill>
                  <a:srgbClr val="6B748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10</a:t>
            </a:r>
            <a:endParaRPr lang="en-US" sz="1000" dirty="0"/>
          </a:p>
        </p:txBody>
      </p:sp>
      <p:sp>
        <p:nvSpPr>
          <p:cNvPr id="7" name="Shape 4"/>
          <p:cNvSpPr/>
          <p:nvPr/>
        </p:nvSpPr>
        <p:spPr>
          <a:xfrm>
            <a:off x="7315200" y="1554480"/>
            <a:ext cx="4325112" cy="2606040"/>
          </a:xfrm>
          <a:prstGeom prst="roundRect">
            <a:avLst>
              <a:gd name="adj" fmla="val 4211"/>
            </a:avLst>
          </a:prstGeom>
          <a:solidFill>
            <a:srgbClr val="EEF3F9"/>
          </a:solidFill>
          <a:ln w="12700">
            <a:solidFill>
              <a:srgbClr val="EEF3F9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8" name="Text 5"/>
          <p:cNvSpPr txBox="1"/>
          <p:nvPr/>
        </p:nvSpPr>
        <p:spPr>
          <a:xfrm>
            <a:off x="7543800" y="1691640"/>
            <a:ext cx="3931920" cy="23774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buNone/>
            </a:pPr>
            <a:r>
              <a:rPr lang="en-US" sz="1600" b="1" dirty="0">
                <a:solidFill>
                  <a:srgbClr val="1591BD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Isotopes</a:t>
            </a:r>
            <a:endParaRPr lang="en-US" sz="1600" dirty="0"/>
          </a:p>
          <a:p>
            <a:pPr marL="0" indent="0">
              <a:buNone/>
            </a:pPr>
            <a:r>
              <a:rPr lang="en-US" sz="1600" dirty="0">
                <a:solidFill>
                  <a:srgbClr val="1E2A44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are nuclei of the same element with the same number of protons but different numbers of neutrons. They have the same chemical properties but different masses.</a:t>
            </a:r>
            <a:endParaRPr lang="en-US" sz="1600" dirty="0"/>
          </a:p>
        </p:txBody>
      </p:sp>
      <p:sp>
        <p:nvSpPr>
          <p:cNvPr id="9" name="Shape 6"/>
          <p:cNvSpPr/>
          <p:nvPr/>
        </p:nvSpPr>
        <p:spPr>
          <a:xfrm>
            <a:off x="548640" y="4343400"/>
            <a:ext cx="5449824" cy="1737360"/>
          </a:xfrm>
          <a:prstGeom prst="roundRect">
            <a:avLst>
              <a:gd name="adj" fmla="val 6316"/>
            </a:avLst>
          </a:prstGeom>
          <a:solidFill>
            <a:srgbClr val="FFF4DC"/>
          </a:solidFill>
          <a:ln w="12700">
            <a:solidFill>
              <a:srgbClr val="FFF4DC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10" name="Text 7"/>
          <p:cNvSpPr txBox="1"/>
          <p:nvPr/>
        </p:nvSpPr>
        <p:spPr>
          <a:xfrm>
            <a:off x="822960" y="4453128"/>
            <a:ext cx="4937760" cy="15544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buNone/>
            </a:pPr>
            <a:r>
              <a:rPr lang="en-US" sz="1550" b="1" dirty="0">
                <a:solidFill>
                  <a:srgbClr val="D9820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Which pair are isotopes?</a:t>
            </a:r>
            <a:endParaRPr lang="en-US" sz="1550" dirty="0"/>
          </a:p>
          <a:p>
            <a:pPr marL="0" indent="0">
              <a:buNone/>
            </a:pPr>
            <a:r>
              <a:rPr lang="en-US" sz="1550" dirty="0">
                <a:solidFill>
                  <a:srgbClr val="1E2A44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nucleon numbers 37 &amp; 35, neutrons 20 &amp; 18 → protons 17 &amp; 17 ✓ (same element: chlorine)</a:t>
            </a:r>
            <a:endParaRPr lang="en-US" sz="1550" dirty="0"/>
          </a:p>
        </p:txBody>
      </p:sp>
      <p:sp>
        <p:nvSpPr>
          <p:cNvPr id="11" name="Shape 8"/>
          <p:cNvSpPr/>
          <p:nvPr/>
        </p:nvSpPr>
        <p:spPr>
          <a:xfrm>
            <a:off x="6190488" y="4343400"/>
            <a:ext cx="5449824" cy="1737360"/>
          </a:xfrm>
          <a:prstGeom prst="roundRect">
            <a:avLst>
              <a:gd name="adj" fmla="val 6316"/>
            </a:avLst>
          </a:prstGeom>
          <a:solidFill>
            <a:srgbClr val="E6F4F1"/>
          </a:solidFill>
          <a:ln w="12700">
            <a:solidFill>
              <a:srgbClr val="E6F4F1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12" name="Text 9"/>
          <p:cNvSpPr txBox="1"/>
          <p:nvPr/>
        </p:nvSpPr>
        <p:spPr>
          <a:xfrm>
            <a:off x="6464808" y="4453128"/>
            <a:ext cx="4937760" cy="15544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buNone/>
            </a:pPr>
            <a:r>
              <a:rPr lang="en-US" sz="1550" b="1" dirty="0">
                <a:solidFill>
                  <a:srgbClr val="238A7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Mercury (Z = 80)</a:t>
            </a:r>
            <a:endParaRPr lang="en-US" sz="1550" dirty="0"/>
          </a:p>
          <a:p>
            <a:pPr marL="0" indent="0">
              <a:buNone/>
            </a:pPr>
            <a:r>
              <a:rPr lang="en-US" sz="1550" dirty="0">
                <a:solidFill>
                  <a:srgbClr val="1E2A44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isotopes 196–204 have 116–124 neutrons. Average nucleon number from abundances ≈ 200.6</a:t>
            </a:r>
            <a:endParaRPr lang="en-US" sz="1550" dirty="0"/>
          </a:p>
        </p:txBody>
      </p:sp>
      <p:pic>
        <p:nvPicPr>
          <p:cNvPr id="14" name="Picture 13">
            <a:extLst>
              <a:ext uri="{FF2B5EF4-FFF2-40B4-BE49-F238E27FC236}">
                <a16:creationId xmlns:a16="http://schemas.microsoft.com/office/drawing/2014/main" id="{AE3BACD1-7AC2-DD0F-DBA3-6F1AF6F4E520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60328" y="1581912"/>
            <a:ext cx="6767714" cy="2487168"/>
          </a:xfrm>
          <a:prstGeom prst="rect">
            <a:avLst/>
          </a:prstGeom>
        </p:spPr>
      </p:pic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548640" y="347472"/>
            <a:ext cx="109728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200" b="1" kern="0" spc="300" dirty="0">
                <a:solidFill>
                  <a:srgbClr val="1591BD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11.1.12 · 1 U = 1.66 × 10⁻²⁷ KG</a:t>
            </a:r>
            <a:endParaRPr lang="en-US" sz="1200" dirty="0"/>
          </a:p>
        </p:txBody>
      </p:sp>
      <p:sp>
        <p:nvSpPr>
          <p:cNvPr id="3" name="Text 1"/>
          <p:cNvSpPr txBox="1"/>
          <p:nvPr/>
        </p:nvSpPr>
        <p:spPr>
          <a:xfrm>
            <a:off x="548640" y="621792"/>
            <a:ext cx="11064240" cy="685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3200" b="1" dirty="0">
                <a:solidFill>
                  <a:srgbClr val="14213D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The unified atomic mass unit</a:t>
            </a:r>
            <a:endParaRPr lang="en-US" sz="3200" dirty="0"/>
          </a:p>
        </p:txBody>
      </p:sp>
      <p:sp>
        <p:nvSpPr>
          <p:cNvPr id="4" name="Text 2"/>
          <p:cNvSpPr txBox="1"/>
          <p:nvPr/>
        </p:nvSpPr>
        <p:spPr>
          <a:xfrm>
            <a:off x="548640" y="6400800"/>
            <a:ext cx="73152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000" dirty="0">
                <a:solidFill>
                  <a:srgbClr val="6B748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Topic 11 · Particle physics   |   Cambridge International AS Level Physics 9702</a:t>
            </a:r>
            <a:endParaRPr lang="en-US" sz="1000" dirty="0"/>
          </a:p>
        </p:txBody>
      </p:sp>
      <p:sp>
        <p:nvSpPr>
          <p:cNvPr id="5" name="Text 3"/>
          <p:cNvSpPr txBox="1"/>
          <p:nvPr/>
        </p:nvSpPr>
        <p:spPr>
          <a:xfrm>
            <a:off x="10728655" y="6400800"/>
            <a:ext cx="9144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r">
              <a:buNone/>
            </a:pPr>
            <a:r>
              <a:rPr lang="en-US" sz="1000" dirty="0">
                <a:solidFill>
                  <a:srgbClr val="6B748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11</a:t>
            </a:r>
            <a:endParaRPr lang="en-US" sz="1000" dirty="0"/>
          </a:p>
        </p:txBody>
      </p:sp>
      <p:sp>
        <p:nvSpPr>
          <p:cNvPr id="6" name="Shape 4"/>
          <p:cNvSpPr/>
          <p:nvPr/>
        </p:nvSpPr>
        <p:spPr>
          <a:xfrm>
            <a:off x="548640" y="1600200"/>
            <a:ext cx="4572000" cy="1920240"/>
          </a:xfrm>
          <a:prstGeom prst="roundRect">
            <a:avLst>
              <a:gd name="adj" fmla="val 5714"/>
            </a:avLst>
          </a:prstGeom>
          <a:solidFill>
            <a:srgbClr val="EEF3F9"/>
          </a:solidFill>
          <a:ln w="12700">
            <a:solidFill>
              <a:srgbClr val="EEF3F9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7" name="Text 5"/>
          <p:cNvSpPr txBox="1"/>
          <p:nvPr/>
        </p:nvSpPr>
        <p:spPr>
          <a:xfrm>
            <a:off x="731520" y="1737360"/>
            <a:ext cx="4206240" cy="105613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2600" b="1" i="1" dirty="0">
                <a:solidFill>
                  <a:srgbClr val="14213D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1 u = 1.66 × 10⁻²⁷ kg</a:t>
            </a:r>
            <a:endParaRPr lang="en-US" sz="2600" dirty="0"/>
          </a:p>
        </p:txBody>
      </p:sp>
      <p:sp>
        <p:nvSpPr>
          <p:cNvPr id="8" name="Text 6"/>
          <p:cNvSpPr txBox="1"/>
          <p:nvPr/>
        </p:nvSpPr>
        <p:spPr>
          <a:xfrm>
            <a:off x="731520" y="2790749"/>
            <a:ext cx="4206240" cy="63367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ctr">
              <a:buNone/>
            </a:pPr>
            <a:r>
              <a:rPr lang="en-US" sz="1450" dirty="0">
                <a:solidFill>
                  <a:srgbClr val="6B748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1/12 of the mass of a carbon-12 atom (on the data sheet)</a:t>
            </a:r>
            <a:endParaRPr lang="en-US" sz="1450" dirty="0"/>
          </a:p>
        </p:txBody>
      </p:sp>
      <p:sp>
        <p:nvSpPr>
          <p:cNvPr id="9" name="Shape 7"/>
          <p:cNvSpPr/>
          <p:nvPr/>
        </p:nvSpPr>
        <p:spPr>
          <a:xfrm>
            <a:off x="5394960" y="1600200"/>
            <a:ext cx="3017520" cy="868680"/>
          </a:xfrm>
          <a:prstGeom prst="roundRect">
            <a:avLst>
              <a:gd name="adj" fmla="val 12632"/>
            </a:avLst>
          </a:prstGeom>
          <a:solidFill>
            <a:srgbClr val="EEF3F9"/>
          </a:solidFill>
          <a:ln w="12700">
            <a:solidFill>
              <a:srgbClr val="EEF3F9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10" name="Text 8"/>
          <p:cNvSpPr txBox="1"/>
          <p:nvPr/>
        </p:nvSpPr>
        <p:spPr>
          <a:xfrm>
            <a:off x="5577840" y="1691640"/>
            <a:ext cx="2743200" cy="685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700" b="1" dirty="0">
                <a:solidFill>
                  <a:srgbClr val="14213D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proton:  </a:t>
            </a:r>
            <a:r>
              <a:rPr lang="en-US" sz="1700" dirty="0">
                <a:solidFill>
                  <a:srgbClr val="1E2A44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≈ 1 u</a:t>
            </a:r>
            <a:endParaRPr lang="en-US" sz="1700" dirty="0"/>
          </a:p>
        </p:txBody>
      </p:sp>
      <p:sp>
        <p:nvSpPr>
          <p:cNvPr id="11" name="Shape 9"/>
          <p:cNvSpPr/>
          <p:nvPr/>
        </p:nvSpPr>
        <p:spPr>
          <a:xfrm>
            <a:off x="8549640" y="1600200"/>
            <a:ext cx="3017520" cy="868680"/>
          </a:xfrm>
          <a:prstGeom prst="roundRect">
            <a:avLst>
              <a:gd name="adj" fmla="val 12632"/>
            </a:avLst>
          </a:prstGeom>
          <a:solidFill>
            <a:srgbClr val="FFF4DC"/>
          </a:solidFill>
          <a:ln w="12700">
            <a:solidFill>
              <a:srgbClr val="FFF4DC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12" name="Text 10"/>
          <p:cNvSpPr txBox="1"/>
          <p:nvPr/>
        </p:nvSpPr>
        <p:spPr>
          <a:xfrm>
            <a:off x="8732520" y="1691640"/>
            <a:ext cx="2743200" cy="685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700" b="1" dirty="0">
                <a:solidFill>
                  <a:srgbClr val="14213D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neutron:  </a:t>
            </a:r>
            <a:r>
              <a:rPr lang="en-US" sz="1700" dirty="0">
                <a:solidFill>
                  <a:srgbClr val="1E2A44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≈ 1 u</a:t>
            </a:r>
            <a:endParaRPr lang="en-US" sz="1700" dirty="0"/>
          </a:p>
        </p:txBody>
      </p:sp>
      <p:sp>
        <p:nvSpPr>
          <p:cNvPr id="13" name="Shape 11"/>
          <p:cNvSpPr/>
          <p:nvPr/>
        </p:nvSpPr>
        <p:spPr>
          <a:xfrm>
            <a:off x="5394960" y="2587752"/>
            <a:ext cx="3017520" cy="868680"/>
          </a:xfrm>
          <a:prstGeom prst="roundRect">
            <a:avLst>
              <a:gd name="adj" fmla="val 12632"/>
            </a:avLst>
          </a:prstGeom>
          <a:solidFill>
            <a:srgbClr val="E6F4F1"/>
          </a:solidFill>
          <a:ln w="12700">
            <a:solidFill>
              <a:srgbClr val="E6F4F1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14" name="Text 12"/>
          <p:cNvSpPr txBox="1"/>
          <p:nvPr/>
        </p:nvSpPr>
        <p:spPr>
          <a:xfrm>
            <a:off x="5577840" y="2679192"/>
            <a:ext cx="2743200" cy="685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700" b="1" dirty="0">
                <a:solidFill>
                  <a:srgbClr val="14213D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electron:  </a:t>
            </a:r>
            <a:r>
              <a:rPr lang="en-US" sz="1700" dirty="0">
                <a:solidFill>
                  <a:srgbClr val="1E2A44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≈ 0.0005 u</a:t>
            </a:r>
            <a:endParaRPr lang="en-US" sz="1700" dirty="0"/>
          </a:p>
        </p:txBody>
      </p:sp>
      <p:sp>
        <p:nvSpPr>
          <p:cNvPr id="15" name="Shape 13"/>
          <p:cNvSpPr/>
          <p:nvPr/>
        </p:nvSpPr>
        <p:spPr>
          <a:xfrm>
            <a:off x="8549640" y="2587752"/>
            <a:ext cx="3017520" cy="868680"/>
          </a:xfrm>
          <a:prstGeom prst="roundRect">
            <a:avLst>
              <a:gd name="adj" fmla="val 12632"/>
            </a:avLst>
          </a:prstGeom>
          <a:solidFill>
            <a:srgbClr val="FCEBE6"/>
          </a:solidFill>
          <a:ln w="12700">
            <a:solidFill>
              <a:srgbClr val="FCEBE6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16" name="Text 14"/>
          <p:cNvSpPr txBox="1"/>
          <p:nvPr/>
        </p:nvSpPr>
        <p:spPr>
          <a:xfrm>
            <a:off x="8732520" y="2679192"/>
            <a:ext cx="2743200" cy="685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700" b="1" dirty="0">
                <a:solidFill>
                  <a:srgbClr val="14213D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α-particle:  </a:t>
            </a:r>
            <a:r>
              <a:rPr lang="en-US" sz="1700" dirty="0">
                <a:solidFill>
                  <a:srgbClr val="1E2A44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≈ 4 u</a:t>
            </a:r>
            <a:endParaRPr lang="en-US" sz="1700" dirty="0"/>
          </a:p>
        </p:txBody>
      </p:sp>
      <p:sp>
        <p:nvSpPr>
          <p:cNvPr id="17" name="Shape 15"/>
          <p:cNvSpPr/>
          <p:nvPr/>
        </p:nvSpPr>
        <p:spPr>
          <a:xfrm>
            <a:off x="548640" y="3749040"/>
            <a:ext cx="11091672" cy="2331720"/>
          </a:xfrm>
          <a:prstGeom prst="roundRect">
            <a:avLst>
              <a:gd name="adj" fmla="val 4706"/>
            </a:avLst>
          </a:prstGeom>
          <a:solidFill>
            <a:srgbClr val="FFF4DC"/>
          </a:solidFill>
          <a:ln w="12700">
            <a:solidFill>
              <a:srgbClr val="FFF4DC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18" name="Text 16"/>
          <p:cNvSpPr txBox="1"/>
          <p:nvPr/>
        </p:nvSpPr>
        <p:spPr>
          <a:xfrm>
            <a:off x="822960" y="3886200"/>
            <a:ext cx="457200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900" b="1" dirty="0">
                <a:solidFill>
                  <a:srgbClr val="D98200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Worked example</a:t>
            </a:r>
            <a:endParaRPr lang="en-US" sz="1900" dirty="0"/>
          </a:p>
        </p:txBody>
      </p:sp>
      <p:sp>
        <p:nvSpPr>
          <p:cNvPr id="19" name="Text 17"/>
          <p:cNvSpPr txBox="1"/>
          <p:nvPr/>
        </p:nvSpPr>
        <p:spPr>
          <a:xfrm>
            <a:off x="822960" y="4343400"/>
            <a:ext cx="10607040" cy="16459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buNone/>
            </a:pPr>
            <a:r>
              <a:rPr lang="en-US" sz="1700" dirty="0">
                <a:solidFill>
                  <a:srgbClr val="1E2A44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Estimate the mass of a nucleus of copernicium-285 in kg.</a:t>
            </a:r>
            <a:endParaRPr lang="en-US" sz="1700" dirty="0"/>
          </a:p>
          <a:p>
            <a:pPr marL="0" indent="0">
              <a:buNone/>
            </a:pPr>
            <a:r>
              <a:rPr lang="en-US" sz="1700" dirty="0">
                <a:solidFill>
                  <a:srgbClr val="1E2A44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Mass in u ≈ nucleon number = 285 u</a:t>
            </a:r>
            <a:endParaRPr lang="en-US" sz="1700" dirty="0"/>
          </a:p>
          <a:p>
            <a:pPr marL="0" indent="0">
              <a:buNone/>
            </a:pPr>
            <a:r>
              <a:rPr lang="en-US" sz="1700" b="1" dirty="0">
                <a:solidFill>
                  <a:srgbClr val="14213D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mass ≈ 285 × 1.66 × 10⁻²⁷ = 4.73 × 10⁻²⁵ kg</a:t>
            </a:r>
            <a:endParaRPr lang="en-US" sz="1700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bg>
      <p:bgPr>
        <a:solidFill>
          <a:srgbClr val="11183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548640" y="1463040"/>
            <a:ext cx="3657600" cy="16459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1000" b="1" dirty="0">
                <a:solidFill>
                  <a:srgbClr val="F5B12B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03</a:t>
            </a:r>
            <a:endParaRPr lang="en-US" sz="11000" dirty="0"/>
          </a:p>
        </p:txBody>
      </p:sp>
      <p:sp>
        <p:nvSpPr>
          <p:cNvPr id="3" name="Text 1"/>
          <p:cNvSpPr txBox="1"/>
          <p:nvPr/>
        </p:nvSpPr>
        <p:spPr>
          <a:xfrm>
            <a:off x="548640" y="3200400"/>
            <a:ext cx="10058400" cy="914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4400" b="1" dirty="0">
                <a:solidFill>
                  <a:srgbClr val="FFFFFF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Nuclear equations</a:t>
            </a:r>
            <a:endParaRPr lang="en-US" sz="4400" dirty="0"/>
          </a:p>
        </p:txBody>
      </p:sp>
      <p:sp>
        <p:nvSpPr>
          <p:cNvPr id="4" name="Text 2"/>
          <p:cNvSpPr txBox="1"/>
          <p:nvPr/>
        </p:nvSpPr>
        <p:spPr>
          <a:xfrm>
            <a:off x="548640" y="4160520"/>
            <a:ext cx="1005840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2000" dirty="0">
                <a:solidFill>
                  <a:srgbClr val="B9C2D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Conservation of nucleon number and charge</a:t>
            </a:r>
            <a:endParaRPr lang="en-US" sz="2000" dirty="0"/>
          </a:p>
        </p:txBody>
      </p:sp>
      <p:sp>
        <p:nvSpPr>
          <p:cNvPr id="5" name="Text 3"/>
          <p:cNvSpPr txBox="1"/>
          <p:nvPr/>
        </p:nvSpPr>
        <p:spPr>
          <a:xfrm>
            <a:off x="548640" y="1143000"/>
            <a:ext cx="100584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450" b="1" kern="0" spc="300" dirty="0">
                <a:solidFill>
                  <a:srgbClr val="37C9E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LEARNING OUTCOMES 11.1.6 &amp; 11.1.11</a:t>
            </a:r>
            <a:endParaRPr lang="en-US" sz="1450" dirty="0"/>
          </a:p>
        </p:txBody>
      </p:sp>
      <p:sp>
        <p:nvSpPr>
          <p:cNvPr id="6" name="Text 4"/>
          <p:cNvSpPr txBox="1"/>
          <p:nvPr/>
        </p:nvSpPr>
        <p:spPr>
          <a:xfrm>
            <a:off x="548640" y="6400800"/>
            <a:ext cx="73152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000" dirty="0">
                <a:solidFill>
                  <a:srgbClr val="8C96B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Topic 11 · Particle physics   |   Cambridge International AS Level Physics 9702</a:t>
            </a:r>
            <a:endParaRPr lang="en-US" sz="1000" dirty="0"/>
          </a:p>
        </p:txBody>
      </p:sp>
      <p:sp>
        <p:nvSpPr>
          <p:cNvPr id="7" name="Text 5"/>
          <p:cNvSpPr txBox="1"/>
          <p:nvPr/>
        </p:nvSpPr>
        <p:spPr>
          <a:xfrm>
            <a:off x="10728655" y="6400800"/>
            <a:ext cx="9144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r">
              <a:buNone/>
            </a:pPr>
            <a:r>
              <a:rPr lang="en-US" sz="1000" dirty="0">
                <a:solidFill>
                  <a:srgbClr val="8C96B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12</a:t>
            </a:r>
            <a:endParaRPr lang="en-US" sz="1000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548640" y="347472"/>
            <a:ext cx="109728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200" b="1" kern="0" spc="300" dirty="0">
                <a:solidFill>
                  <a:srgbClr val="1591BD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11.1.6 · NUCLEON NUMBER AND CHARGE ARE CONSERVED</a:t>
            </a:r>
            <a:endParaRPr lang="en-US" sz="1200" dirty="0"/>
          </a:p>
        </p:txBody>
      </p:sp>
      <p:sp>
        <p:nvSpPr>
          <p:cNvPr id="3" name="Text 1"/>
          <p:cNvSpPr txBox="1"/>
          <p:nvPr/>
        </p:nvSpPr>
        <p:spPr>
          <a:xfrm>
            <a:off x="548640" y="621792"/>
            <a:ext cx="11064240" cy="685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3200" b="1" dirty="0">
                <a:solidFill>
                  <a:srgbClr val="14213D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Balancing nuclear equations</a:t>
            </a:r>
            <a:endParaRPr lang="en-US" sz="3200" dirty="0"/>
          </a:p>
        </p:txBody>
      </p:sp>
      <p:sp>
        <p:nvSpPr>
          <p:cNvPr id="4" name="Text 2"/>
          <p:cNvSpPr txBox="1"/>
          <p:nvPr/>
        </p:nvSpPr>
        <p:spPr>
          <a:xfrm>
            <a:off x="548640" y="6400800"/>
            <a:ext cx="73152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000" dirty="0">
                <a:solidFill>
                  <a:srgbClr val="6B748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Topic 11 · Particle physics   |   Cambridge International AS Level Physics 9702</a:t>
            </a:r>
            <a:endParaRPr lang="en-US" sz="1000" dirty="0"/>
          </a:p>
        </p:txBody>
      </p:sp>
      <p:sp>
        <p:nvSpPr>
          <p:cNvPr id="5" name="Text 3"/>
          <p:cNvSpPr txBox="1"/>
          <p:nvPr/>
        </p:nvSpPr>
        <p:spPr>
          <a:xfrm>
            <a:off x="10728655" y="6400800"/>
            <a:ext cx="9144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r">
              <a:buNone/>
            </a:pPr>
            <a:r>
              <a:rPr lang="en-US" sz="1000" dirty="0">
                <a:solidFill>
                  <a:srgbClr val="6B748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13</a:t>
            </a:r>
            <a:endParaRPr lang="en-US" sz="1000" dirty="0"/>
          </a:p>
        </p:txBody>
      </p:sp>
      <p:sp>
        <p:nvSpPr>
          <p:cNvPr id="6" name="Shape 4"/>
          <p:cNvSpPr/>
          <p:nvPr/>
        </p:nvSpPr>
        <p:spPr>
          <a:xfrm>
            <a:off x="548640" y="1554480"/>
            <a:ext cx="11091672" cy="1371600"/>
          </a:xfrm>
          <a:prstGeom prst="roundRect">
            <a:avLst>
              <a:gd name="adj" fmla="val 8000"/>
            </a:avLst>
          </a:prstGeom>
          <a:solidFill>
            <a:srgbClr val="EEF3F9"/>
          </a:solidFill>
          <a:ln w="12700">
            <a:solidFill>
              <a:srgbClr val="EEF3F9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7" name="Text 5"/>
          <p:cNvSpPr txBox="1"/>
          <p:nvPr/>
        </p:nvSpPr>
        <p:spPr>
          <a:xfrm>
            <a:off x="548640" y="1554480"/>
            <a:ext cx="11091672" cy="914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3400" b="1" dirty="0">
                <a:solidFill>
                  <a:srgbClr val="14213D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²³⁸₉₂U  →  ²³⁴₉₀Th  +  ⁴₂He</a:t>
            </a:r>
            <a:endParaRPr lang="en-US" sz="3400" dirty="0"/>
          </a:p>
        </p:txBody>
      </p:sp>
      <p:sp>
        <p:nvSpPr>
          <p:cNvPr id="8" name="Text 6"/>
          <p:cNvSpPr txBox="1"/>
          <p:nvPr/>
        </p:nvSpPr>
        <p:spPr>
          <a:xfrm>
            <a:off x="822960" y="2450592"/>
            <a:ext cx="10607040" cy="4114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ctr">
              <a:buNone/>
            </a:pPr>
            <a:r>
              <a:rPr lang="en-US" sz="1700" b="1" dirty="0">
                <a:solidFill>
                  <a:srgbClr val="D9820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nucleon number: 238 = 234 + 4        proton number (charge): 92 = 90 + 2</a:t>
            </a:r>
            <a:endParaRPr lang="en-US" sz="1700" dirty="0"/>
          </a:p>
        </p:txBody>
      </p:sp>
      <p:sp>
        <p:nvSpPr>
          <p:cNvPr id="9" name="Shape 7"/>
          <p:cNvSpPr/>
          <p:nvPr/>
        </p:nvSpPr>
        <p:spPr>
          <a:xfrm>
            <a:off x="548640" y="3154680"/>
            <a:ext cx="3566160" cy="2926080"/>
          </a:xfrm>
          <a:prstGeom prst="roundRect">
            <a:avLst>
              <a:gd name="adj" fmla="val 3750"/>
            </a:avLst>
          </a:prstGeom>
          <a:solidFill>
            <a:srgbClr val="EEF3F9"/>
          </a:solidFill>
          <a:ln w="12700">
            <a:solidFill>
              <a:srgbClr val="EEF3F9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10" name="Text 8"/>
          <p:cNvSpPr txBox="1"/>
          <p:nvPr/>
        </p:nvSpPr>
        <p:spPr>
          <a:xfrm>
            <a:off x="777240" y="3264408"/>
            <a:ext cx="3108960" cy="4114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900" b="1" dirty="0">
                <a:solidFill>
                  <a:srgbClr val="1591BD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Fission neutrons</a:t>
            </a:r>
            <a:endParaRPr lang="en-US" sz="1900" dirty="0"/>
          </a:p>
        </p:txBody>
      </p:sp>
      <p:sp>
        <p:nvSpPr>
          <p:cNvPr id="11" name="Text 9"/>
          <p:cNvSpPr txBox="1"/>
          <p:nvPr/>
        </p:nvSpPr>
        <p:spPr>
          <a:xfrm>
            <a:off x="777240" y="3749040"/>
            <a:ext cx="3154680" cy="914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buNone/>
            </a:pPr>
            <a:r>
              <a:rPr lang="en-US" sz="1600" dirty="0">
                <a:solidFill>
                  <a:srgbClr val="1E2A44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²³⁵₉₂U + ¹₀n → ⁹⁶₃₇Rb + ¹³⁷₅₅Cs + N ¹₀n</a:t>
            </a:r>
            <a:endParaRPr lang="en-US" sz="1600" dirty="0"/>
          </a:p>
        </p:txBody>
      </p:sp>
      <p:sp>
        <p:nvSpPr>
          <p:cNvPr id="12" name="Text 10"/>
          <p:cNvSpPr txBox="1"/>
          <p:nvPr/>
        </p:nvSpPr>
        <p:spPr>
          <a:xfrm>
            <a:off x="777240" y="4709160"/>
            <a:ext cx="3154680" cy="12801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buNone/>
            </a:pPr>
            <a:r>
              <a:rPr lang="en-US" sz="1600" b="1" dirty="0">
                <a:solidFill>
                  <a:srgbClr val="14213D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236 = 96 + 137 + N → N = 3</a:t>
            </a:r>
            <a:endParaRPr lang="en-US" sz="1600" dirty="0"/>
          </a:p>
        </p:txBody>
      </p:sp>
      <p:sp>
        <p:nvSpPr>
          <p:cNvPr id="13" name="Shape 11"/>
          <p:cNvSpPr/>
          <p:nvPr/>
        </p:nvSpPr>
        <p:spPr>
          <a:xfrm>
            <a:off x="4297680" y="3154680"/>
            <a:ext cx="3566160" cy="2926080"/>
          </a:xfrm>
          <a:prstGeom prst="roundRect">
            <a:avLst>
              <a:gd name="adj" fmla="val 3750"/>
            </a:avLst>
          </a:prstGeom>
          <a:solidFill>
            <a:srgbClr val="FFF4DC"/>
          </a:solidFill>
          <a:ln w="12700">
            <a:solidFill>
              <a:srgbClr val="FFF4DC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14" name="Text 12"/>
          <p:cNvSpPr txBox="1"/>
          <p:nvPr/>
        </p:nvSpPr>
        <p:spPr>
          <a:xfrm>
            <a:off x="4526280" y="3264408"/>
            <a:ext cx="3108960" cy="4114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900" b="1" dirty="0">
                <a:solidFill>
                  <a:srgbClr val="D98200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Making lawrencium</a:t>
            </a:r>
            <a:endParaRPr lang="en-US" sz="1900" dirty="0"/>
          </a:p>
        </p:txBody>
      </p:sp>
      <p:sp>
        <p:nvSpPr>
          <p:cNvPr id="15" name="Text 13"/>
          <p:cNvSpPr txBox="1"/>
          <p:nvPr/>
        </p:nvSpPr>
        <p:spPr>
          <a:xfrm>
            <a:off x="4526280" y="3749040"/>
            <a:ext cx="3154680" cy="914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buNone/>
            </a:pPr>
            <a:r>
              <a:rPr lang="en-US" sz="1600" dirty="0">
                <a:solidFill>
                  <a:srgbClr val="1E2A44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²⁵²₉₈Cf + X (A = 10, Z = Y) → 3 ¹₀n + Lr (A = ?, Z = 103)</a:t>
            </a:r>
            <a:endParaRPr lang="en-US" sz="1600" dirty="0"/>
          </a:p>
        </p:txBody>
      </p:sp>
      <p:sp>
        <p:nvSpPr>
          <p:cNvPr id="16" name="Text 14"/>
          <p:cNvSpPr txBox="1"/>
          <p:nvPr/>
        </p:nvSpPr>
        <p:spPr>
          <a:xfrm>
            <a:off x="4526280" y="4709160"/>
            <a:ext cx="3154680" cy="12801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buNone/>
            </a:pPr>
            <a:r>
              <a:rPr lang="en-US" sz="1600" b="1" dirty="0">
                <a:solidFill>
                  <a:srgbClr val="14213D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Y = 103 − 98 = 5 (boron);  Z = 252 + 10 − 3 = 259</a:t>
            </a:r>
            <a:endParaRPr lang="en-US" sz="1600" dirty="0"/>
          </a:p>
        </p:txBody>
      </p:sp>
      <p:sp>
        <p:nvSpPr>
          <p:cNvPr id="17" name="Shape 15"/>
          <p:cNvSpPr/>
          <p:nvPr/>
        </p:nvSpPr>
        <p:spPr>
          <a:xfrm>
            <a:off x="8046720" y="3154680"/>
            <a:ext cx="3566160" cy="2926080"/>
          </a:xfrm>
          <a:prstGeom prst="roundRect">
            <a:avLst>
              <a:gd name="adj" fmla="val 3750"/>
            </a:avLst>
          </a:prstGeom>
          <a:solidFill>
            <a:srgbClr val="E6F4F1"/>
          </a:solidFill>
          <a:ln w="12700">
            <a:solidFill>
              <a:srgbClr val="E6F4F1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18" name="Text 16"/>
          <p:cNvSpPr txBox="1"/>
          <p:nvPr/>
        </p:nvSpPr>
        <p:spPr>
          <a:xfrm>
            <a:off x="8275320" y="3264408"/>
            <a:ext cx="3108960" cy="4114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900" b="1" dirty="0">
                <a:solidFill>
                  <a:srgbClr val="238A7E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α bombardment</a:t>
            </a:r>
            <a:endParaRPr lang="en-US" sz="1900" dirty="0"/>
          </a:p>
        </p:txBody>
      </p:sp>
      <p:sp>
        <p:nvSpPr>
          <p:cNvPr id="19" name="Text 17"/>
          <p:cNvSpPr txBox="1"/>
          <p:nvPr/>
        </p:nvSpPr>
        <p:spPr>
          <a:xfrm>
            <a:off x="8275320" y="3749040"/>
            <a:ext cx="3154680" cy="914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buNone/>
            </a:pPr>
            <a:r>
              <a:rPr lang="en-US" sz="1600" dirty="0">
                <a:solidFill>
                  <a:srgbClr val="1E2A44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²⁵₁₂Mg + ⁴₂He → ¹₁H + X (A, Z)</a:t>
            </a:r>
            <a:endParaRPr lang="en-US" sz="1600" dirty="0"/>
          </a:p>
        </p:txBody>
      </p:sp>
      <p:sp>
        <p:nvSpPr>
          <p:cNvPr id="20" name="Text 18"/>
          <p:cNvSpPr txBox="1"/>
          <p:nvPr/>
        </p:nvSpPr>
        <p:spPr>
          <a:xfrm>
            <a:off x="8275320" y="4709160"/>
            <a:ext cx="3154680" cy="12801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buNone/>
            </a:pPr>
            <a:r>
              <a:rPr lang="en-US" sz="1600" b="1" dirty="0">
                <a:solidFill>
                  <a:srgbClr val="14213D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 = 28, Z = 13 → ²⁸₁₃Al</a:t>
            </a:r>
            <a:endParaRPr lang="en-US" sz="1600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548640" y="347472"/>
            <a:ext cx="109728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200" b="1" kern="0" spc="300" dirty="0">
                <a:solidFill>
                  <a:srgbClr val="1591BD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11.1.6 · BALANCE A AND Z EACH TIME</a:t>
            </a:r>
            <a:endParaRPr lang="en-US" sz="1200" dirty="0"/>
          </a:p>
        </p:txBody>
      </p:sp>
      <p:sp>
        <p:nvSpPr>
          <p:cNvPr id="3" name="Text 1"/>
          <p:cNvSpPr txBox="1"/>
          <p:nvPr/>
        </p:nvSpPr>
        <p:spPr>
          <a:xfrm>
            <a:off x="548640" y="621792"/>
            <a:ext cx="11064240" cy="685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3200" b="1" dirty="0">
                <a:solidFill>
                  <a:srgbClr val="14213D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Practice · Identify X</a:t>
            </a:r>
            <a:endParaRPr lang="en-US" sz="3200" dirty="0"/>
          </a:p>
        </p:txBody>
      </p:sp>
      <p:sp>
        <p:nvSpPr>
          <p:cNvPr id="4" name="Text 2"/>
          <p:cNvSpPr txBox="1"/>
          <p:nvPr/>
        </p:nvSpPr>
        <p:spPr>
          <a:xfrm>
            <a:off x="548640" y="6400800"/>
            <a:ext cx="73152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000" dirty="0">
                <a:solidFill>
                  <a:srgbClr val="6B748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Topic 11 · Particle physics   |   Cambridge International AS Level Physics 9702</a:t>
            </a:r>
            <a:endParaRPr lang="en-US" sz="1000" dirty="0"/>
          </a:p>
        </p:txBody>
      </p:sp>
      <p:sp>
        <p:nvSpPr>
          <p:cNvPr id="5" name="Text 3"/>
          <p:cNvSpPr txBox="1"/>
          <p:nvPr/>
        </p:nvSpPr>
        <p:spPr>
          <a:xfrm>
            <a:off x="10728655" y="6400800"/>
            <a:ext cx="9144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r">
              <a:buNone/>
            </a:pPr>
            <a:r>
              <a:rPr lang="en-US" sz="1000" dirty="0">
                <a:solidFill>
                  <a:srgbClr val="6B748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14</a:t>
            </a:r>
            <a:endParaRPr lang="en-US" sz="1000" dirty="0"/>
          </a:p>
        </p:txBody>
      </p:sp>
      <p:sp>
        <p:nvSpPr>
          <p:cNvPr id="6" name="Shape 4"/>
          <p:cNvSpPr/>
          <p:nvPr/>
        </p:nvSpPr>
        <p:spPr>
          <a:xfrm>
            <a:off x="548640" y="1554480"/>
            <a:ext cx="5449824" cy="1024128"/>
          </a:xfrm>
          <a:prstGeom prst="roundRect">
            <a:avLst>
              <a:gd name="adj" fmla="val 10714"/>
            </a:avLst>
          </a:prstGeom>
          <a:solidFill>
            <a:srgbClr val="EEF3F9"/>
          </a:solidFill>
          <a:ln w="12700">
            <a:solidFill>
              <a:srgbClr val="EEF3F9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7" name="Shape 5"/>
          <p:cNvSpPr/>
          <p:nvPr/>
        </p:nvSpPr>
        <p:spPr>
          <a:xfrm>
            <a:off x="685800" y="1828800"/>
            <a:ext cx="457200" cy="457200"/>
          </a:xfrm>
          <a:prstGeom prst="ellipse">
            <a:avLst/>
          </a:prstGeom>
          <a:solidFill>
            <a:srgbClr val="1591BD"/>
          </a:solidFill>
          <a:ln w="12700">
            <a:solidFill>
              <a:srgbClr val="1591BD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8" name="Text 6"/>
          <p:cNvSpPr txBox="1"/>
          <p:nvPr/>
        </p:nvSpPr>
        <p:spPr>
          <a:xfrm>
            <a:off x="685800" y="1828800"/>
            <a:ext cx="45720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55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</a:t>
            </a:r>
            <a:endParaRPr lang="en-US" sz="1550" dirty="0"/>
          </a:p>
        </p:txBody>
      </p:sp>
      <p:sp>
        <p:nvSpPr>
          <p:cNvPr id="9" name="Text 7"/>
          <p:cNvSpPr txBox="1"/>
          <p:nvPr/>
        </p:nvSpPr>
        <p:spPr>
          <a:xfrm>
            <a:off x="1280160" y="1645920"/>
            <a:ext cx="3108960" cy="8229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800" dirty="0">
                <a:solidFill>
                  <a:srgbClr val="14213D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X → ⁹⁷₄₁Nb + ⁰₋₁β</a:t>
            </a:r>
            <a:endParaRPr lang="en-US" sz="1800" dirty="0"/>
          </a:p>
        </p:txBody>
      </p:sp>
      <p:sp>
        <p:nvSpPr>
          <p:cNvPr id="10" name="Text 8"/>
          <p:cNvSpPr txBox="1"/>
          <p:nvPr/>
        </p:nvSpPr>
        <p:spPr>
          <a:xfrm>
            <a:off x="4297680" y="1645920"/>
            <a:ext cx="1645920" cy="8229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550" b="1" dirty="0">
                <a:solidFill>
                  <a:srgbClr val="D9482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X = ⁹⁷₄₀Zr</a:t>
            </a:r>
            <a:endParaRPr lang="en-US" sz="1550" dirty="0"/>
          </a:p>
        </p:txBody>
      </p:sp>
      <p:sp>
        <p:nvSpPr>
          <p:cNvPr id="11" name="Shape 9"/>
          <p:cNvSpPr/>
          <p:nvPr/>
        </p:nvSpPr>
        <p:spPr>
          <a:xfrm>
            <a:off x="6190488" y="1554480"/>
            <a:ext cx="5449824" cy="1024128"/>
          </a:xfrm>
          <a:prstGeom prst="roundRect">
            <a:avLst>
              <a:gd name="adj" fmla="val 10714"/>
            </a:avLst>
          </a:prstGeom>
          <a:solidFill>
            <a:srgbClr val="FFF4DC"/>
          </a:solidFill>
          <a:ln w="12700">
            <a:solidFill>
              <a:srgbClr val="FFF4DC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12" name="Shape 10"/>
          <p:cNvSpPr/>
          <p:nvPr/>
        </p:nvSpPr>
        <p:spPr>
          <a:xfrm>
            <a:off x="6327648" y="1828800"/>
            <a:ext cx="457200" cy="457200"/>
          </a:xfrm>
          <a:prstGeom prst="ellipse">
            <a:avLst/>
          </a:prstGeom>
          <a:solidFill>
            <a:srgbClr val="D98200"/>
          </a:solidFill>
          <a:ln w="12700">
            <a:solidFill>
              <a:srgbClr val="D98200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13" name="Text 11"/>
          <p:cNvSpPr txBox="1"/>
          <p:nvPr/>
        </p:nvSpPr>
        <p:spPr>
          <a:xfrm>
            <a:off x="6327648" y="1828800"/>
            <a:ext cx="45720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55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b</a:t>
            </a:r>
            <a:endParaRPr lang="en-US" sz="1550" dirty="0"/>
          </a:p>
        </p:txBody>
      </p:sp>
      <p:sp>
        <p:nvSpPr>
          <p:cNvPr id="14" name="Text 12"/>
          <p:cNvSpPr txBox="1"/>
          <p:nvPr/>
        </p:nvSpPr>
        <p:spPr>
          <a:xfrm>
            <a:off x="6922008" y="1645920"/>
            <a:ext cx="3108960" cy="8229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800" dirty="0">
                <a:solidFill>
                  <a:srgbClr val="14213D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²⁰⁵₈₃Bi → ²⁰⁵₈₂Pb + X</a:t>
            </a:r>
            <a:endParaRPr lang="en-US" sz="1800" dirty="0"/>
          </a:p>
        </p:txBody>
      </p:sp>
      <p:sp>
        <p:nvSpPr>
          <p:cNvPr id="15" name="Text 13"/>
          <p:cNvSpPr txBox="1"/>
          <p:nvPr/>
        </p:nvSpPr>
        <p:spPr>
          <a:xfrm>
            <a:off x="9939528" y="1645920"/>
            <a:ext cx="1645920" cy="8229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550" b="1" dirty="0">
                <a:solidFill>
                  <a:srgbClr val="D9482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X = ⁰₊₁β (positron)</a:t>
            </a:r>
            <a:endParaRPr lang="en-US" sz="1550" dirty="0"/>
          </a:p>
        </p:txBody>
      </p:sp>
      <p:sp>
        <p:nvSpPr>
          <p:cNvPr id="16" name="Shape 14"/>
          <p:cNvSpPr/>
          <p:nvPr/>
        </p:nvSpPr>
        <p:spPr>
          <a:xfrm>
            <a:off x="548640" y="2697480"/>
            <a:ext cx="5449824" cy="1024128"/>
          </a:xfrm>
          <a:prstGeom prst="roundRect">
            <a:avLst>
              <a:gd name="adj" fmla="val 10714"/>
            </a:avLst>
          </a:prstGeom>
          <a:solidFill>
            <a:srgbClr val="FFF4DC"/>
          </a:solidFill>
          <a:ln w="12700">
            <a:solidFill>
              <a:srgbClr val="FFF4DC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17" name="Shape 15"/>
          <p:cNvSpPr/>
          <p:nvPr/>
        </p:nvSpPr>
        <p:spPr>
          <a:xfrm>
            <a:off x="685800" y="2971800"/>
            <a:ext cx="457200" cy="457200"/>
          </a:xfrm>
          <a:prstGeom prst="ellipse">
            <a:avLst/>
          </a:prstGeom>
          <a:solidFill>
            <a:srgbClr val="D98200"/>
          </a:solidFill>
          <a:ln w="12700">
            <a:solidFill>
              <a:srgbClr val="D98200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18" name="Text 16"/>
          <p:cNvSpPr txBox="1"/>
          <p:nvPr/>
        </p:nvSpPr>
        <p:spPr>
          <a:xfrm>
            <a:off x="685800" y="2971800"/>
            <a:ext cx="45720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55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</a:t>
            </a:r>
            <a:endParaRPr lang="en-US" sz="1550" dirty="0"/>
          </a:p>
        </p:txBody>
      </p:sp>
      <p:sp>
        <p:nvSpPr>
          <p:cNvPr id="19" name="Text 17"/>
          <p:cNvSpPr txBox="1"/>
          <p:nvPr/>
        </p:nvSpPr>
        <p:spPr>
          <a:xfrm>
            <a:off x="1280160" y="2788920"/>
            <a:ext cx="3108960" cy="8229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800" dirty="0">
                <a:solidFill>
                  <a:srgbClr val="14213D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²⁶₁₂Mg + ¹₁p → ⁴₂α + X</a:t>
            </a:r>
            <a:endParaRPr lang="en-US" sz="1800" dirty="0"/>
          </a:p>
        </p:txBody>
      </p:sp>
      <p:sp>
        <p:nvSpPr>
          <p:cNvPr id="20" name="Text 18"/>
          <p:cNvSpPr txBox="1"/>
          <p:nvPr/>
        </p:nvSpPr>
        <p:spPr>
          <a:xfrm>
            <a:off x="4297680" y="2788920"/>
            <a:ext cx="1645920" cy="8229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550" b="1" dirty="0">
                <a:solidFill>
                  <a:srgbClr val="D9482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X = ²³₁₁Na</a:t>
            </a:r>
            <a:endParaRPr lang="en-US" sz="1550" dirty="0"/>
          </a:p>
        </p:txBody>
      </p:sp>
      <p:sp>
        <p:nvSpPr>
          <p:cNvPr id="21" name="Shape 19"/>
          <p:cNvSpPr/>
          <p:nvPr/>
        </p:nvSpPr>
        <p:spPr>
          <a:xfrm>
            <a:off x="6190488" y="2697480"/>
            <a:ext cx="5449824" cy="1024128"/>
          </a:xfrm>
          <a:prstGeom prst="roundRect">
            <a:avLst>
              <a:gd name="adj" fmla="val 10714"/>
            </a:avLst>
          </a:prstGeom>
          <a:solidFill>
            <a:srgbClr val="EEF3F9"/>
          </a:solidFill>
          <a:ln w="12700">
            <a:solidFill>
              <a:srgbClr val="EEF3F9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22" name="Shape 20"/>
          <p:cNvSpPr/>
          <p:nvPr/>
        </p:nvSpPr>
        <p:spPr>
          <a:xfrm>
            <a:off x="6327648" y="2971800"/>
            <a:ext cx="457200" cy="457200"/>
          </a:xfrm>
          <a:prstGeom prst="ellipse">
            <a:avLst/>
          </a:prstGeom>
          <a:solidFill>
            <a:srgbClr val="1591BD"/>
          </a:solidFill>
          <a:ln w="12700">
            <a:solidFill>
              <a:srgbClr val="1591BD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23" name="Text 21"/>
          <p:cNvSpPr txBox="1"/>
          <p:nvPr/>
        </p:nvSpPr>
        <p:spPr>
          <a:xfrm>
            <a:off x="6327648" y="2971800"/>
            <a:ext cx="45720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55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d</a:t>
            </a:r>
            <a:endParaRPr lang="en-US" sz="1550" dirty="0"/>
          </a:p>
        </p:txBody>
      </p:sp>
      <p:sp>
        <p:nvSpPr>
          <p:cNvPr id="24" name="Text 22"/>
          <p:cNvSpPr txBox="1"/>
          <p:nvPr/>
        </p:nvSpPr>
        <p:spPr>
          <a:xfrm>
            <a:off x="6922008" y="2788920"/>
            <a:ext cx="3108960" cy="8229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800" dirty="0">
                <a:solidFill>
                  <a:srgbClr val="14213D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²³⁸₉₂U + ¹²₆C → X + 6 ¹₀n</a:t>
            </a:r>
            <a:endParaRPr lang="en-US" sz="1800" dirty="0"/>
          </a:p>
        </p:txBody>
      </p:sp>
      <p:sp>
        <p:nvSpPr>
          <p:cNvPr id="25" name="Text 23"/>
          <p:cNvSpPr txBox="1"/>
          <p:nvPr/>
        </p:nvSpPr>
        <p:spPr>
          <a:xfrm>
            <a:off x="9939528" y="2788920"/>
            <a:ext cx="1645920" cy="8229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550" b="1" dirty="0">
                <a:solidFill>
                  <a:srgbClr val="D9482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X = ²⁴⁴₉₈Cf</a:t>
            </a:r>
            <a:endParaRPr lang="en-US" sz="1550" dirty="0"/>
          </a:p>
        </p:txBody>
      </p:sp>
      <p:sp>
        <p:nvSpPr>
          <p:cNvPr id="26" name="Shape 24"/>
          <p:cNvSpPr/>
          <p:nvPr/>
        </p:nvSpPr>
        <p:spPr>
          <a:xfrm>
            <a:off x="548640" y="3840480"/>
            <a:ext cx="5449824" cy="1024128"/>
          </a:xfrm>
          <a:prstGeom prst="roundRect">
            <a:avLst>
              <a:gd name="adj" fmla="val 10714"/>
            </a:avLst>
          </a:prstGeom>
          <a:solidFill>
            <a:srgbClr val="EEF3F9"/>
          </a:solidFill>
          <a:ln w="12700">
            <a:solidFill>
              <a:srgbClr val="EEF3F9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27" name="Shape 25"/>
          <p:cNvSpPr/>
          <p:nvPr/>
        </p:nvSpPr>
        <p:spPr>
          <a:xfrm>
            <a:off x="685800" y="4114800"/>
            <a:ext cx="457200" cy="457200"/>
          </a:xfrm>
          <a:prstGeom prst="ellipse">
            <a:avLst/>
          </a:prstGeom>
          <a:solidFill>
            <a:srgbClr val="1591BD"/>
          </a:solidFill>
          <a:ln w="12700">
            <a:solidFill>
              <a:srgbClr val="1591BD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28" name="Text 26"/>
          <p:cNvSpPr txBox="1"/>
          <p:nvPr/>
        </p:nvSpPr>
        <p:spPr>
          <a:xfrm>
            <a:off x="685800" y="4114800"/>
            <a:ext cx="45720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55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e</a:t>
            </a:r>
            <a:endParaRPr lang="en-US" sz="1550" dirty="0"/>
          </a:p>
        </p:txBody>
      </p:sp>
      <p:sp>
        <p:nvSpPr>
          <p:cNvPr id="29" name="Text 27"/>
          <p:cNvSpPr txBox="1"/>
          <p:nvPr/>
        </p:nvSpPr>
        <p:spPr>
          <a:xfrm>
            <a:off x="1280160" y="3931920"/>
            <a:ext cx="3108960" cy="8229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800" dirty="0">
                <a:solidFill>
                  <a:srgbClr val="14213D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⁵⁹₂₇Co + ²₁H → ⁶⁰₂₇Co + X</a:t>
            </a:r>
            <a:endParaRPr lang="en-US" sz="1800" dirty="0"/>
          </a:p>
        </p:txBody>
      </p:sp>
      <p:sp>
        <p:nvSpPr>
          <p:cNvPr id="30" name="Text 28"/>
          <p:cNvSpPr txBox="1"/>
          <p:nvPr/>
        </p:nvSpPr>
        <p:spPr>
          <a:xfrm>
            <a:off x="4297680" y="3931920"/>
            <a:ext cx="1645920" cy="8229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550" b="1" dirty="0">
                <a:solidFill>
                  <a:srgbClr val="D9482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X = ¹₁H (proton)</a:t>
            </a:r>
            <a:endParaRPr lang="en-US" sz="1550" dirty="0"/>
          </a:p>
        </p:txBody>
      </p:sp>
      <p:sp>
        <p:nvSpPr>
          <p:cNvPr id="31" name="Shape 29"/>
          <p:cNvSpPr/>
          <p:nvPr/>
        </p:nvSpPr>
        <p:spPr>
          <a:xfrm>
            <a:off x="6190488" y="3840480"/>
            <a:ext cx="5449824" cy="1024128"/>
          </a:xfrm>
          <a:prstGeom prst="roundRect">
            <a:avLst>
              <a:gd name="adj" fmla="val 10714"/>
            </a:avLst>
          </a:prstGeom>
          <a:solidFill>
            <a:srgbClr val="FFF4DC"/>
          </a:solidFill>
          <a:ln w="12700">
            <a:solidFill>
              <a:srgbClr val="FFF4DC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32" name="Shape 30"/>
          <p:cNvSpPr/>
          <p:nvPr/>
        </p:nvSpPr>
        <p:spPr>
          <a:xfrm>
            <a:off x="6327648" y="4114800"/>
            <a:ext cx="457200" cy="457200"/>
          </a:xfrm>
          <a:prstGeom prst="ellipse">
            <a:avLst/>
          </a:prstGeom>
          <a:solidFill>
            <a:srgbClr val="D98200"/>
          </a:solidFill>
          <a:ln w="12700">
            <a:solidFill>
              <a:srgbClr val="D98200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33" name="Text 31"/>
          <p:cNvSpPr txBox="1"/>
          <p:nvPr/>
        </p:nvSpPr>
        <p:spPr>
          <a:xfrm>
            <a:off x="6327648" y="4114800"/>
            <a:ext cx="45720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55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f</a:t>
            </a:r>
            <a:endParaRPr lang="en-US" sz="1550" dirty="0"/>
          </a:p>
        </p:txBody>
      </p:sp>
      <p:sp>
        <p:nvSpPr>
          <p:cNvPr id="34" name="Text 32"/>
          <p:cNvSpPr txBox="1"/>
          <p:nvPr/>
        </p:nvSpPr>
        <p:spPr>
          <a:xfrm>
            <a:off x="6922008" y="3931920"/>
            <a:ext cx="3108960" cy="8229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800" dirty="0">
                <a:solidFill>
                  <a:srgbClr val="14213D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²³⁹₉₄Pu → ²³⁵₉₂U + X</a:t>
            </a:r>
            <a:endParaRPr lang="en-US" sz="1800" dirty="0"/>
          </a:p>
        </p:txBody>
      </p:sp>
      <p:sp>
        <p:nvSpPr>
          <p:cNvPr id="35" name="Text 33"/>
          <p:cNvSpPr txBox="1"/>
          <p:nvPr/>
        </p:nvSpPr>
        <p:spPr>
          <a:xfrm>
            <a:off x="9939528" y="3931920"/>
            <a:ext cx="1645920" cy="8229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550" b="1" dirty="0">
                <a:solidFill>
                  <a:srgbClr val="D9482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X = ⁴₂α</a:t>
            </a:r>
            <a:endParaRPr lang="en-US" sz="1550" dirty="0"/>
          </a:p>
        </p:txBody>
      </p:sp>
      <p:sp>
        <p:nvSpPr>
          <p:cNvPr id="36" name="Shape 34"/>
          <p:cNvSpPr/>
          <p:nvPr/>
        </p:nvSpPr>
        <p:spPr>
          <a:xfrm>
            <a:off x="548640" y="4983480"/>
            <a:ext cx="5449824" cy="1024128"/>
          </a:xfrm>
          <a:prstGeom prst="roundRect">
            <a:avLst>
              <a:gd name="adj" fmla="val 10714"/>
            </a:avLst>
          </a:prstGeom>
          <a:solidFill>
            <a:srgbClr val="FFF4DC"/>
          </a:solidFill>
          <a:ln w="12700">
            <a:solidFill>
              <a:srgbClr val="FFF4DC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37" name="Shape 35"/>
          <p:cNvSpPr/>
          <p:nvPr/>
        </p:nvSpPr>
        <p:spPr>
          <a:xfrm>
            <a:off x="685800" y="5257800"/>
            <a:ext cx="457200" cy="457200"/>
          </a:xfrm>
          <a:prstGeom prst="ellipse">
            <a:avLst/>
          </a:prstGeom>
          <a:solidFill>
            <a:srgbClr val="D98200"/>
          </a:solidFill>
          <a:ln w="12700">
            <a:solidFill>
              <a:srgbClr val="D98200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38" name="Text 36"/>
          <p:cNvSpPr txBox="1"/>
          <p:nvPr/>
        </p:nvSpPr>
        <p:spPr>
          <a:xfrm>
            <a:off x="685800" y="5257800"/>
            <a:ext cx="45720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55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g</a:t>
            </a:r>
            <a:endParaRPr lang="en-US" sz="1550" dirty="0"/>
          </a:p>
        </p:txBody>
      </p:sp>
      <p:sp>
        <p:nvSpPr>
          <p:cNvPr id="39" name="Text 37"/>
          <p:cNvSpPr txBox="1"/>
          <p:nvPr/>
        </p:nvSpPr>
        <p:spPr>
          <a:xfrm>
            <a:off x="1280160" y="5074920"/>
            <a:ext cx="3108960" cy="8229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800" dirty="0">
                <a:solidFill>
                  <a:srgbClr val="14213D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²⁰₈O → ²⁰₉F + X</a:t>
            </a:r>
            <a:endParaRPr lang="en-US" sz="1800" dirty="0"/>
          </a:p>
        </p:txBody>
      </p:sp>
      <p:sp>
        <p:nvSpPr>
          <p:cNvPr id="40" name="Text 38"/>
          <p:cNvSpPr txBox="1"/>
          <p:nvPr/>
        </p:nvSpPr>
        <p:spPr>
          <a:xfrm>
            <a:off x="4297680" y="5074920"/>
            <a:ext cx="1645920" cy="8229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550" b="1" dirty="0">
                <a:solidFill>
                  <a:srgbClr val="D9482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X = ⁰₋₁β</a:t>
            </a:r>
            <a:endParaRPr lang="en-US" sz="1550" dirty="0"/>
          </a:p>
        </p:txBody>
      </p:sp>
      <p:sp>
        <p:nvSpPr>
          <p:cNvPr id="41" name="Shape 39"/>
          <p:cNvSpPr/>
          <p:nvPr/>
        </p:nvSpPr>
        <p:spPr>
          <a:xfrm>
            <a:off x="6190488" y="4983480"/>
            <a:ext cx="5449824" cy="1024128"/>
          </a:xfrm>
          <a:prstGeom prst="roundRect">
            <a:avLst>
              <a:gd name="adj" fmla="val 10714"/>
            </a:avLst>
          </a:prstGeom>
          <a:solidFill>
            <a:srgbClr val="EEF3F9"/>
          </a:solidFill>
          <a:ln w="12700">
            <a:solidFill>
              <a:srgbClr val="EEF3F9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42" name="Shape 40"/>
          <p:cNvSpPr/>
          <p:nvPr/>
        </p:nvSpPr>
        <p:spPr>
          <a:xfrm>
            <a:off x="6327648" y="5257800"/>
            <a:ext cx="457200" cy="457200"/>
          </a:xfrm>
          <a:prstGeom prst="ellipse">
            <a:avLst/>
          </a:prstGeom>
          <a:solidFill>
            <a:srgbClr val="1591BD"/>
          </a:solidFill>
          <a:ln w="12700">
            <a:solidFill>
              <a:srgbClr val="1591BD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43" name="Text 41"/>
          <p:cNvSpPr txBox="1"/>
          <p:nvPr/>
        </p:nvSpPr>
        <p:spPr>
          <a:xfrm>
            <a:off x="6327648" y="5257800"/>
            <a:ext cx="45720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55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h</a:t>
            </a:r>
            <a:endParaRPr lang="en-US" sz="1550" dirty="0"/>
          </a:p>
        </p:txBody>
      </p:sp>
      <p:sp>
        <p:nvSpPr>
          <p:cNvPr id="44" name="Text 42"/>
          <p:cNvSpPr txBox="1"/>
          <p:nvPr/>
        </p:nvSpPr>
        <p:spPr>
          <a:xfrm>
            <a:off x="6922008" y="5074920"/>
            <a:ext cx="3108960" cy="8229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800" dirty="0">
                <a:solidFill>
                  <a:srgbClr val="14213D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X + ⁴₂He → ¹⁷₈O + ¹₁H</a:t>
            </a:r>
            <a:endParaRPr lang="en-US" sz="1800" dirty="0"/>
          </a:p>
        </p:txBody>
      </p:sp>
      <p:sp>
        <p:nvSpPr>
          <p:cNvPr id="45" name="Text 43"/>
          <p:cNvSpPr txBox="1"/>
          <p:nvPr/>
        </p:nvSpPr>
        <p:spPr>
          <a:xfrm>
            <a:off x="9939528" y="5074920"/>
            <a:ext cx="1645920" cy="8229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550" b="1" dirty="0">
                <a:solidFill>
                  <a:srgbClr val="D9482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X = ¹⁴₇N</a:t>
            </a:r>
            <a:endParaRPr lang="en-US" sz="1550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bg>
      <p:bgPr>
        <a:solidFill>
          <a:srgbClr val="11183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548640" y="1463040"/>
            <a:ext cx="3657600" cy="16459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1000" b="1" dirty="0">
                <a:solidFill>
                  <a:srgbClr val="F5B12B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04</a:t>
            </a:r>
            <a:endParaRPr lang="en-US" sz="11000" dirty="0"/>
          </a:p>
        </p:txBody>
      </p:sp>
      <p:sp>
        <p:nvSpPr>
          <p:cNvPr id="3" name="Text 1"/>
          <p:cNvSpPr txBox="1"/>
          <p:nvPr/>
        </p:nvSpPr>
        <p:spPr>
          <a:xfrm>
            <a:off x="548640" y="3200400"/>
            <a:ext cx="10058400" cy="914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4400" b="1" dirty="0">
                <a:solidFill>
                  <a:srgbClr val="FFFFFF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Radioactivity</a:t>
            </a:r>
            <a:endParaRPr lang="en-US" sz="4400" dirty="0"/>
          </a:p>
        </p:txBody>
      </p:sp>
      <p:sp>
        <p:nvSpPr>
          <p:cNvPr id="4" name="Text 2"/>
          <p:cNvSpPr txBox="1"/>
          <p:nvPr/>
        </p:nvSpPr>
        <p:spPr>
          <a:xfrm>
            <a:off x="548640" y="4160520"/>
            <a:ext cx="1005840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2000" dirty="0">
                <a:solidFill>
                  <a:srgbClr val="B9C2D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α, β⁻, β⁺ and γ radiation</a:t>
            </a:r>
            <a:endParaRPr lang="en-US" sz="2000" dirty="0"/>
          </a:p>
        </p:txBody>
      </p:sp>
      <p:sp>
        <p:nvSpPr>
          <p:cNvPr id="5" name="Text 3"/>
          <p:cNvSpPr txBox="1"/>
          <p:nvPr/>
        </p:nvSpPr>
        <p:spPr>
          <a:xfrm>
            <a:off x="548640" y="1143000"/>
            <a:ext cx="100584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450" b="1" kern="0" spc="300" dirty="0">
                <a:solidFill>
                  <a:srgbClr val="37C9E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LEARNING OUTCOMES 11.1.7, 11.1.11</a:t>
            </a:r>
            <a:endParaRPr lang="en-US" sz="1450" dirty="0"/>
          </a:p>
        </p:txBody>
      </p:sp>
      <p:sp>
        <p:nvSpPr>
          <p:cNvPr id="6" name="Text 4"/>
          <p:cNvSpPr txBox="1"/>
          <p:nvPr/>
        </p:nvSpPr>
        <p:spPr>
          <a:xfrm>
            <a:off x="548640" y="6400800"/>
            <a:ext cx="73152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000" dirty="0">
                <a:solidFill>
                  <a:srgbClr val="8C96B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Topic 11 · Particle physics   |   Cambridge International AS Level Physics 9702</a:t>
            </a:r>
            <a:endParaRPr lang="en-US" sz="1000" dirty="0"/>
          </a:p>
        </p:txBody>
      </p:sp>
      <p:sp>
        <p:nvSpPr>
          <p:cNvPr id="7" name="Text 5"/>
          <p:cNvSpPr txBox="1"/>
          <p:nvPr/>
        </p:nvSpPr>
        <p:spPr>
          <a:xfrm>
            <a:off x="10728655" y="6400800"/>
            <a:ext cx="9144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r">
              <a:buNone/>
            </a:pPr>
            <a:r>
              <a:rPr lang="en-US" sz="1000" dirty="0">
                <a:solidFill>
                  <a:srgbClr val="8C96B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15</a:t>
            </a:r>
            <a:endParaRPr lang="en-US" sz="1000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548640" y="347472"/>
            <a:ext cx="109728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200" b="1" kern="0" spc="300" dirty="0">
                <a:solidFill>
                  <a:srgbClr val="1591BD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11.1.7 · STRONG FORCE VS ELECTROSTATIC REPULSION</a:t>
            </a:r>
            <a:endParaRPr lang="en-US" sz="1200" dirty="0"/>
          </a:p>
        </p:txBody>
      </p:sp>
      <p:sp>
        <p:nvSpPr>
          <p:cNvPr id="3" name="Text 1"/>
          <p:cNvSpPr txBox="1"/>
          <p:nvPr/>
        </p:nvSpPr>
        <p:spPr>
          <a:xfrm>
            <a:off x="548640" y="621792"/>
            <a:ext cx="11064240" cy="685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3200" b="1" dirty="0">
                <a:solidFill>
                  <a:srgbClr val="14213D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Why are some nuclei unstable?</a:t>
            </a:r>
            <a:endParaRPr lang="en-US" sz="3200" dirty="0"/>
          </a:p>
        </p:txBody>
      </p:sp>
      <p:sp>
        <p:nvSpPr>
          <p:cNvPr id="4" name="Text 2"/>
          <p:cNvSpPr txBox="1"/>
          <p:nvPr/>
        </p:nvSpPr>
        <p:spPr>
          <a:xfrm>
            <a:off x="548640" y="6400800"/>
            <a:ext cx="73152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000" dirty="0">
                <a:solidFill>
                  <a:srgbClr val="6B748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Topic 11 · Particle physics   |   Cambridge International AS Level Physics 9702</a:t>
            </a:r>
            <a:endParaRPr lang="en-US" sz="1000" dirty="0"/>
          </a:p>
        </p:txBody>
      </p:sp>
      <p:sp>
        <p:nvSpPr>
          <p:cNvPr id="5" name="Text 3"/>
          <p:cNvSpPr txBox="1"/>
          <p:nvPr/>
        </p:nvSpPr>
        <p:spPr>
          <a:xfrm>
            <a:off x="10728655" y="6400800"/>
            <a:ext cx="9144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r">
              <a:buNone/>
            </a:pPr>
            <a:r>
              <a:rPr lang="en-US" sz="1000" dirty="0">
                <a:solidFill>
                  <a:srgbClr val="6B748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16</a:t>
            </a:r>
            <a:endParaRPr lang="en-US" sz="1000" dirty="0"/>
          </a:p>
        </p:txBody>
      </p:sp>
      <p:sp>
        <p:nvSpPr>
          <p:cNvPr id="6" name="Shape 4"/>
          <p:cNvSpPr/>
          <p:nvPr/>
        </p:nvSpPr>
        <p:spPr>
          <a:xfrm>
            <a:off x="548640" y="1554480"/>
            <a:ext cx="5449824" cy="2194560"/>
          </a:xfrm>
          <a:prstGeom prst="roundRect">
            <a:avLst>
              <a:gd name="adj" fmla="val 5000"/>
            </a:avLst>
          </a:prstGeom>
          <a:solidFill>
            <a:srgbClr val="EEF3F9"/>
          </a:solidFill>
          <a:ln w="12700">
            <a:solidFill>
              <a:srgbClr val="EEF3F9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7" name="Shape 5"/>
          <p:cNvSpPr/>
          <p:nvPr/>
        </p:nvSpPr>
        <p:spPr>
          <a:xfrm>
            <a:off x="6190488" y="1554480"/>
            <a:ext cx="5449824" cy="2194560"/>
          </a:xfrm>
          <a:prstGeom prst="roundRect">
            <a:avLst>
              <a:gd name="adj" fmla="val 5000"/>
            </a:avLst>
          </a:prstGeom>
          <a:solidFill>
            <a:srgbClr val="FCEBE6"/>
          </a:solidFill>
          <a:ln w="12700">
            <a:solidFill>
              <a:srgbClr val="FCEBE6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8" name="Text 6"/>
          <p:cNvSpPr txBox="1"/>
          <p:nvPr/>
        </p:nvSpPr>
        <p:spPr>
          <a:xfrm>
            <a:off x="822960" y="1691640"/>
            <a:ext cx="4937760" cy="19659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buNone/>
            </a:pPr>
            <a:r>
              <a:rPr lang="en-US" sz="1700" b="1" dirty="0">
                <a:solidFill>
                  <a:srgbClr val="1591BD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Strong nuclear force</a:t>
            </a:r>
            <a:endParaRPr lang="en-US" sz="1700" dirty="0"/>
          </a:p>
          <a:p>
            <a:pPr marL="0" indent="0">
              <a:buNone/>
            </a:pPr>
            <a:r>
              <a:rPr lang="en-US" sz="1700" dirty="0">
                <a:solidFill>
                  <a:srgbClr val="1E2A44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attracts all nucleons (p–p, p–n, n–n) but acts only over very short distances (≈ 10⁻¹⁵ m).</a:t>
            </a:r>
            <a:endParaRPr lang="en-US" sz="1700" dirty="0"/>
          </a:p>
        </p:txBody>
      </p:sp>
      <p:sp>
        <p:nvSpPr>
          <p:cNvPr id="9" name="Text 7"/>
          <p:cNvSpPr txBox="1"/>
          <p:nvPr/>
        </p:nvSpPr>
        <p:spPr>
          <a:xfrm>
            <a:off x="6464808" y="1691640"/>
            <a:ext cx="4937760" cy="19659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buNone/>
            </a:pPr>
            <a:r>
              <a:rPr lang="en-US" sz="1700" b="1" dirty="0">
                <a:solidFill>
                  <a:srgbClr val="D9482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Electrostatic repulsion</a:t>
            </a:r>
            <a:endParaRPr lang="en-US" sz="1700" dirty="0"/>
          </a:p>
          <a:p>
            <a:pPr marL="0" indent="0">
              <a:buNone/>
            </a:pPr>
            <a:r>
              <a:rPr lang="en-US" sz="1700" dirty="0">
                <a:solidFill>
                  <a:srgbClr val="1E2A44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between protons acts across the whole nucleus. In large nuclei it can overcome the strong force.</a:t>
            </a:r>
            <a:endParaRPr lang="en-US" sz="1700" dirty="0"/>
          </a:p>
        </p:txBody>
      </p:sp>
      <p:sp>
        <p:nvSpPr>
          <p:cNvPr id="10" name="Shape 8"/>
          <p:cNvSpPr/>
          <p:nvPr/>
        </p:nvSpPr>
        <p:spPr>
          <a:xfrm>
            <a:off x="548640" y="3931920"/>
            <a:ext cx="11091672" cy="2148840"/>
          </a:xfrm>
          <a:prstGeom prst="roundRect">
            <a:avLst>
              <a:gd name="adj" fmla="val 5106"/>
            </a:avLst>
          </a:prstGeom>
          <a:solidFill>
            <a:srgbClr val="FFF4DC"/>
          </a:solidFill>
          <a:ln w="12700">
            <a:solidFill>
              <a:srgbClr val="FFF4DC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11" name="Text 9"/>
          <p:cNvSpPr txBox="1"/>
          <p:nvPr/>
        </p:nvSpPr>
        <p:spPr>
          <a:xfrm>
            <a:off x="822960" y="4069080"/>
            <a:ext cx="10607040" cy="19202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342900" indent="-342900">
              <a:spcAft>
                <a:spcPts val="600"/>
              </a:spcAft>
              <a:buSzPct val="100000"/>
              <a:buChar char="•"/>
            </a:pPr>
            <a:r>
              <a:rPr lang="en-US" sz="1700" b="1" dirty="0">
                <a:solidFill>
                  <a:srgbClr val="1E2A44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Radioactive decay: an unstable nucleus emits α, β or γ radiation to become more stable</a:t>
            </a:r>
            <a:endParaRPr lang="en-US" sz="1700" dirty="0"/>
          </a:p>
          <a:p>
            <a:pPr marL="342900" indent="-342900">
              <a:spcAft>
                <a:spcPts val="600"/>
              </a:spcAft>
              <a:buSzPct val="100000"/>
              <a:buChar char="•"/>
            </a:pPr>
            <a:r>
              <a:rPr lang="en-US" sz="1700" dirty="0">
                <a:solidFill>
                  <a:srgbClr val="1E2A44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Decay is random (cannot predict which nucleus) and spontaneous (not affected by temperature, pressure or chemistry)</a:t>
            </a:r>
            <a:endParaRPr lang="en-US" sz="1700" dirty="0"/>
          </a:p>
          <a:p>
            <a:pPr marL="342900" indent="-342900">
              <a:spcAft>
                <a:spcPts val="600"/>
              </a:spcAft>
              <a:buSzPct val="100000"/>
              <a:buChar char="•"/>
            </a:pPr>
            <a:r>
              <a:rPr lang="en-US" sz="1700" dirty="0">
                <a:solidFill>
                  <a:srgbClr val="1E2A44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Too many nucleons → α; too many neutrons → β⁻; too many protons → β⁺; excess energy → γ</a:t>
            </a:r>
            <a:endParaRPr lang="en-US" sz="1700" dirty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7"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548640" y="347472"/>
            <a:ext cx="109728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b="1" kern="0" spc="300" dirty="0">
                <a:solidFill>
                  <a:srgbClr val="1591BD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11.1.7 · COMPOSITION, MASS AND CHARGE</a:t>
            </a:r>
            <a:endParaRPr lang="en-US" dirty="0"/>
          </a:p>
        </p:txBody>
      </p:sp>
      <p:sp>
        <p:nvSpPr>
          <p:cNvPr id="3" name="Text 1"/>
          <p:cNvSpPr txBox="1"/>
          <p:nvPr/>
        </p:nvSpPr>
        <p:spPr>
          <a:xfrm>
            <a:off x="548640" y="621792"/>
            <a:ext cx="11064240" cy="685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4400" b="1" dirty="0">
                <a:solidFill>
                  <a:srgbClr val="14213D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Properties of α, β and γ</a:t>
            </a:r>
            <a:endParaRPr lang="en-US" sz="4400" dirty="0"/>
          </a:p>
        </p:txBody>
      </p:sp>
      <p:sp>
        <p:nvSpPr>
          <p:cNvPr id="4" name="Text 2"/>
          <p:cNvSpPr txBox="1"/>
          <p:nvPr/>
        </p:nvSpPr>
        <p:spPr>
          <a:xfrm>
            <a:off x="548640" y="6400800"/>
            <a:ext cx="73152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200" dirty="0">
                <a:solidFill>
                  <a:srgbClr val="6B748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Topic 11 · Particle physics   |   Cambridge International AS Level Physics 9702</a:t>
            </a:r>
            <a:endParaRPr lang="en-US" sz="1200" dirty="0"/>
          </a:p>
        </p:txBody>
      </p:sp>
      <p:sp>
        <p:nvSpPr>
          <p:cNvPr id="5" name="Text 3"/>
          <p:cNvSpPr txBox="1"/>
          <p:nvPr/>
        </p:nvSpPr>
        <p:spPr>
          <a:xfrm>
            <a:off x="10728655" y="6400800"/>
            <a:ext cx="9144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r">
              <a:buNone/>
            </a:pPr>
            <a:r>
              <a:rPr lang="en-US" sz="1200" dirty="0">
                <a:solidFill>
                  <a:srgbClr val="6B748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17</a:t>
            </a:r>
            <a:endParaRPr lang="en-US" sz="1200" dirty="0"/>
          </a:p>
        </p:txBody>
      </p:sp>
      <p:graphicFrame>
        <p:nvGraphicFramePr>
          <p:cNvPr id="18" name="Table 0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4254548679"/>
              </p:ext>
            </p:extLst>
          </p:nvPr>
        </p:nvGraphicFramePr>
        <p:xfrm>
          <a:off x="548640" y="1554480"/>
          <a:ext cx="11091672" cy="2834640"/>
        </p:xfrm>
        <a:graphic>
          <a:graphicData uri="http://schemas.openxmlformats.org/drawingml/2006/table">
            <a:tbl>
              <a:tblPr/>
              <a:tblGrid>
                <a:gridCol w="73152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3017520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1188720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1280160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  <a:gridCol w="2103120">
                  <a:extLst>
                    <a:ext uri="{9D8B030D-6E8A-4147-A177-3AD203B41FA5}">
                      <a16:colId xmlns:a16="http://schemas.microsoft.com/office/drawing/2014/main" val="20004"/>
                    </a:ext>
                  </a:extLst>
                </a:gridCol>
                <a:gridCol w="2770632">
                  <a:extLst>
                    <a:ext uri="{9D8B030D-6E8A-4147-A177-3AD203B41FA5}">
                      <a16:colId xmlns:a16="http://schemas.microsoft.com/office/drawing/2014/main" val="20005"/>
                    </a:ext>
                  </a:extLst>
                </a:gridCol>
              </a:tblGrid>
              <a:tr h="566928">
                <a:tc>
                  <a:txBody>
                    <a:bodyPr/>
                    <a:lstStyle/>
                    <a:p>
                      <a:pPr marL="0" indent="0">
                        <a:buNone/>
                      </a:pPr>
                      <a:endParaRPr lang="en-US" sz="18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T="0" marB="0" anchor="ctr">
                    <a:lnL w="6350" cap="flat" cmpd="sng" algn="ctr">
                      <a:solidFill>
                        <a:srgbClr val="D5DC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5DC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5DC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5DC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14213D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>
                        <a:buNone/>
                      </a:pPr>
                      <a:r>
                        <a:rPr lang="en-US" sz="1800" b="1" dirty="0">
                          <a:solidFill>
                            <a:srgbClr val="FFFFFF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Composition</a:t>
                      </a:r>
                      <a:endParaRPr lang="en-US" sz="18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T="0" marB="0" anchor="ctr">
                    <a:lnL w="6350" cap="flat" cmpd="sng" algn="ctr">
                      <a:solidFill>
                        <a:srgbClr val="D5DC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5DC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5DC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5DC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14213D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>
                        <a:buNone/>
                      </a:pPr>
                      <a:r>
                        <a:rPr lang="en-US" sz="1800" b="1" dirty="0">
                          <a:solidFill>
                            <a:srgbClr val="FFFFFF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Mass / u</a:t>
                      </a:r>
                      <a:endParaRPr lang="en-US" sz="18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T="0" marB="0" anchor="ctr">
                    <a:lnL w="6350" cap="flat" cmpd="sng" algn="ctr">
                      <a:solidFill>
                        <a:srgbClr val="D5DC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5DC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5DC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5DC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14213D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>
                        <a:buNone/>
                      </a:pPr>
                      <a:r>
                        <a:rPr lang="en-US" sz="1800" b="1" dirty="0">
                          <a:solidFill>
                            <a:srgbClr val="FFFFFF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Charge / e</a:t>
                      </a:r>
                      <a:endParaRPr lang="en-US" sz="18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T="0" marB="0" anchor="ctr">
                    <a:lnL w="6350" cap="flat" cmpd="sng" algn="ctr">
                      <a:solidFill>
                        <a:srgbClr val="D5DC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5DC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5DC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5DC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14213D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>
                        <a:buNone/>
                      </a:pPr>
                      <a:r>
                        <a:rPr lang="en-US" sz="1800" b="1" dirty="0">
                          <a:solidFill>
                            <a:srgbClr val="FFFFFF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Speed</a:t>
                      </a:r>
                      <a:endParaRPr lang="en-US" sz="18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T="0" marB="0" anchor="ctr">
                    <a:lnL w="6350" cap="flat" cmpd="sng" algn="ctr">
                      <a:solidFill>
                        <a:srgbClr val="D5DC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5DC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5DC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5DC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14213D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>
                        <a:buNone/>
                      </a:pPr>
                      <a:r>
                        <a:rPr lang="en-US" sz="1800" b="1" dirty="0">
                          <a:solidFill>
                            <a:srgbClr val="FFFFFF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Ionising / penetration</a:t>
                      </a:r>
                      <a:endParaRPr lang="en-US" sz="18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T="0" marB="0" anchor="ctr">
                    <a:lnL w="6350" cap="flat" cmpd="sng" algn="ctr">
                      <a:solidFill>
                        <a:srgbClr val="D5DC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5DC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5DC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5DC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14213D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566928">
                <a:tc>
                  <a:txBody>
                    <a:bodyPr/>
                    <a:lstStyle/>
                    <a:p>
                      <a:pPr marL="0" indent="0">
                        <a:buNone/>
                      </a:pPr>
                      <a:r>
                        <a:rPr lang="en-US" sz="2800" b="1" dirty="0">
                          <a:solidFill>
                            <a:srgbClr val="D9482B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α</a:t>
                      </a:r>
                      <a:endParaRPr lang="en-US" sz="28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T="0" marB="0" anchor="ctr">
                    <a:lnL w="6350" cap="flat" cmpd="sng" algn="ctr">
                      <a:solidFill>
                        <a:srgbClr val="D5DC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5DC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5DC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5DC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3F9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>
                        <a:buNone/>
                      </a:pPr>
                      <a:r>
                        <a:rPr lang="en-US" sz="1800" dirty="0">
                          <a:solidFill>
                            <a:srgbClr val="1E2A44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2 protons + 2 neutrons (⁴₂He nucleus)</a:t>
                      </a:r>
                      <a:endParaRPr lang="en-US" sz="18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T="0" marB="0" anchor="ctr">
                    <a:lnL w="6350" cap="flat" cmpd="sng" algn="ctr">
                      <a:solidFill>
                        <a:srgbClr val="D5DC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5DC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5DC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5DC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3F9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>
                        <a:buNone/>
                      </a:pPr>
                      <a:r>
                        <a:rPr lang="en-US" sz="1800" dirty="0">
                          <a:solidFill>
                            <a:srgbClr val="1E2A44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4</a:t>
                      </a:r>
                      <a:endParaRPr lang="en-US" sz="18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T="0" marB="0" anchor="ctr">
                    <a:lnL w="6350" cap="flat" cmpd="sng" algn="ctr">
                      <a:solidFill>
                        <a:srgbClr val="D5DC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5DC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5DC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5DC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3F9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>
                        <a:buNone/>
                      </a:pPr>
                      <a:r>
                        <a:rPr lang="en-US" sz="1800" dirty="0">
                          <a:solidFill>
                            <a:srgbClr val="1E2A44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+2</a:t>
                      </a:r>
                      <a:endParaRPr lang="en-US" sz="18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T="0" marB="0" anchor="ctr">
                    <a:lnL w="6350" cap="flat" cmpd="sng" algn="ctr">
                      <a:solidFill>
                        <a:srgbClr val="D5DC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5DC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5DC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5DC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3F9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>
                        <a:buNone/>
                      </a:pPr>
                      <a:r>
                        <a:rPr lang="en-US" sz="1800" dirty="0">
                          <a:solidFill>
                            <a:srgbClr val="1E2A44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≈ 0.05c (discrete)</a:t>
                      </a:r>
                      <a:endParaRPr lang="en-US" sz="18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T="0" marB="0" anchor="ctr">
                    <a:lnL w="6350" cap="flat" cmpd="sng" algn="ctr">
                      <a:solidFill>
                        <a:srgbClr val="D5DC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5DC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5DC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5DC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3F9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>
                        <a:buNone/>
                      </a:pPr>
                      <a:r>
                        <a:rPr lang="en-US" sz="1800" dirty="0">
                          <a:solidFill>
                            <a:srgbClr val="1E2A44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strong: stopped by paper</a:t>
                      </a:r>
                      <a:endParaRPr lang="en-US" sz="18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T="0" marB="0" anchor="ctr">
                    <a:lnL w="6350" cap="flat" cmpd="sng" algn="ctr">
                      <a:solidFill>
                        <a:srgbClr val="D5DC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5DC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5DC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5DC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3F9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566928">
                <a:tc>
                  <a:txBody>
                    <a:bodyPr/>
                    <a:lstStyle/>
                    <a:p>
                      <a:pPr marL="0" indent="0">
                        <a:buNone/>
                      </a:pPr>
                      <a:r>
                        <a:rPr lang="en-US" sz="2800" b="1" dirty="0">
                          <a:solidFill>
                            <a:srgbClr val="D9482B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β⁻</a:t>
                      </a:r>
                      <a:endParaRPr lang="en-US" sz="28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T="0" marB="0" anchor="ctr">
                    <a:lnL w="6350" cap="flat" cmpd="sng" algn="ctr">
                      <a:solidFill>
                        <a:srgbClr val="D5DC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5DC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5DC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5DC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>
                        <a:buNone/>
                      </a:pPr>
                      <a:r>
                        <a:rPr lang="en-US" sz="1800" dirty="0">
                          <a:solidFill>
                            <a:srgbClr val="1E2A44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electron ⁰₋₁e</a:t>
                      </a:r>
                      <a:endParaRPr lang="en-US" sz="18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T="0" marB="0" anchor="ctr">
                    <a:lnL w="6350" cap="flat" cmpd="sng" algn="ctr">
                      <a:solidFill>
                        <a:srgbClr val="D5DC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5DC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5DC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5DC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>
                        <a:buNone/>
                      </a:pPr>
                      <a:r>
                        <a:rPr lang="en-US" sz="1800" dirty="0">
                          <a:solidFill>
                            <a:srgbClr val="1E2A44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≈ 0.0005</a:t>
                      </a:r>
                      <a:endParaRPr lang="en-US" sz="18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T="0" marB="0" anchor="ctr">
                    <a:lnL w="6350" cap="flat" cmpd="sng" algn="ctr">
                      <a:solidFill>
                        <a:srgbClr val="D5DC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5DC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5DC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5DC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>
                        <a:buNone/>
                      </a:pPr>
                      <a:r>
                        <a:rPr lang="en-US" sz="1800" dirty="0">
                          <a:solidFill>
                            <a:srgbClr val="1E2A44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−1</a:t>
                      </a:r>
                      <a:endParaRPr lang="en-US" sz="18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T="0" marB="0" anchor="ctr">
                    <a:lnL w="6350" cap="flat" cmpd="sng" algn="ctr">
                      <a:solidFill>
                        <a:srgbClr val="D5DC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5DC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5DC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5DC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>
                        <a:buNone/>
                      </a:pPr>
                      <a:r>
                        <a:rPr lang="en-US" sz="1800" dirty="0">
                          <a:solidFill>
                            <a:srgbClr val="1E2A44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up to 0.99c (range)</a:t>
                      </a:r>
                      <a:endParaRPr lang="en-US" sz="18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T="0" marB="0" anchor="ctr">
                    <a:lnL w="6350" cap="flat" cmpd="sng" algn="ctr">
                      <a:solidFill>
                        <a:srgbClr val="D5DC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5DC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5DC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5DC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>
                        <a:buNone/>
                      </a:pPr>
                      <a:r>
                        <a:rPr lang="en-US" sz="1800" dirty="0">
                          <a:solidFill>
                            <a:srgbClr val="1E2A44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stopped by a few mm of Al</a:t>
                      </a:r>
                      <a:endParaRPr lang="en-US" sz="18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T="0" marB="0" anchor="ctr">
                    <a:lnL w="6350" cap="flat" cmpd="sng" algn="ctr">
                      <a:solidFill>
                        <a:srgbClr val="D5DC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5DC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5DC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5DC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566928">
                <a:tc>
                  <a:txBody>
                    <a:bodyPr/>
                    <a:lstStyle/>
                    <a:p>
                      <a:pPr marL="0" indent="0">
                        <a:buNone/>
                      </a:pPr>
                      <a:r>
                        <a:rPr lang="en-US" sz="2800" b="1" dirty="0">
                          <a:solidFill>
                            <a:srgbClr val="D9482B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β⁺</a:t>
                      </a:r>
                      <a:endParaRPr lang="en-US" sz="28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T="0" marB="0" anchor="ctr">
                    <a:lnL w="6350" cap="flat" cmpd="sng" algn="ctr">
                      <a:solidFill>
                        <a:srgbClr val="D5DC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5DC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5DC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5DC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3F9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>
                        <a:buNone/>
                      </a:pPr>
                      <a:r>
                        <a:rPr lang="en-US" sz="1800" dirty="0">
                          <a:solidFill>
                            <a:srgbClr val="1E2A44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positron ⁰₊₁e</a:t>
                      </a:r>
                      <a:endParaRPr lang="en-US" sz="18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T="0" marB="0" anchor="ctr">
                    <a:lnL w="6350" cap="flat" cmpd="sng" algn="ctr">
                      <a:solidFill>
                        <a:srgbClr val="D5DC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5DC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5DC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5DC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3F9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>
                        <a:buNone/>
                      </a:pPr>
                      <a:r>
                        <a:rPr lang="en-US" sz="1800" dirty="0">
                          <a:solidFill>
                            <a:srgbClr val="1E2A44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≈ 0.0005</a:t>
                      </a:r>
                      <a:endParaRPr lang="en-US" sz="18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T="0" marB="0" anchor="ctr">
                    <a:lnL w="6350" cap="flat" cmpd="sng" algn="ctr">
                      <a:solidFill>
                        <a:srgbClr val="D5DC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5DC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5DC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5DC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3F9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>
                        <a:buNone/>
                      </a:pPr>
                      <a:r>
                        <a:rPr lang="en-US" sz="1800" dirty="0">
                          <a:solidFill>
                            <a:srgbClr val="1E2A44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+1</a:t>
                      </a:r>
                      <a:endParaRPr lang="en-US" sz="18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T="0" marB="0" anchor="ctr">
                    <a:lnL w="6350" cap="flat" cmpd="sng" algn="ctr">
                      <a:solidFill>
                        <a:srgbClr val="D5DC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5DC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5DC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5DC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3F9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>
                        <a:buNone/>
                      </a:pPr>
                      <a:r>
                        <a:rPr lang="en-US" sz="1800" dirty="0">
                          <a:solidFill>
                            <a:srgbClr val="1E2A44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up to 0.99c (range)</a:t>
                      </a:r>
                      <a:endParaRPr lang="en-US" sz="18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T="0" marB="0" anchor="ctr">
                    <a:lnL w="6350" cap="flat" cmpd="sng" algn="ctr">
                      <a:solidFill>
                        <a:srgbClr val="D5DC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5DC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5DC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5DC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3F9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>
                        <a:buNone/>
                      </a:pPr>
                      <a:r>
                        <a:rPr lang="en-US" sz="1800" dirty="0">
                          <a:solidFill>
                            <a:srgbClr val="1E2A44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annihilates with an electron</a:t>
                      </a:r>
                      <a:endParaRPr lang="en-US" sz="18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T="0" marB="0" anchor="ctr">
                    <a:lnL w="6350" cap="flat" cmpd="sng" algn="ctr">
                      <a:solidFill>
                        <a:srgbClr val="D5DC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5DC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5DC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5DC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3F9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566928">
                <a:tc>
                  <a:txBody>
                    <a:bodyPr/>
                    <a:lstStyle/>
                    <a:p>
                      <a:pPr marL="0" indent="0">
                        <a:buNone/>
                      </a:pPr>
                      <a:r>
                        <a:rPr lang="en-US" sz="2800" b="1" dirty="0">
                          <a:solidFill>
                            <a:srgbClr val="D9482B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γ</a:t>
                      </a:r>
                      <a:endParaRPr lang="en-US" sz="28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T="0" marB="0" anchor="ctr">
                    <a:lnL w="6350" cap="flat" cmpd="sng" algn="ctr">
                      <a:solidFill>
                        <a:srgbClr val="D5DC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5DC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5DC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5DC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>
                        <a:buNone/>
                      </a:pPr>
                      <a:r>
                        <a:rPr lang="en-US" sz="1800" dirty="0">
                          <a:solidFill>
                            <a:srgbClr val="1E2A44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EM photon</a:t>
                      </a:r>
                      <a:endParaRPr lang="en-US" sz="18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T="0" marB="0" anchor="ctr">
                    <a:lnL w="6350" cap="flat" cmpd="sng" algn="ctr">
                      <a:solidFill>
                        <a:srgbClr val="D5DC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5DC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5DC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5DC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>
                        <a:buNone/>
                      </a:pPr>
                      <a:r>
                        <a:rPr lang="en-US" sz="1800" dirty="0">
                          <a:solidFill>
                            <a:srgbClr val="1E2A44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0</a:t>
                      </a:r>
                      <a:endParaRPr lang="en-US" sz="18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T="0" marB="0" anchor="ctr">
                    <a:lnL w="6350" cap="flat" cmpd="sng" algn="ctr">
                      <a:solidFill>
                        <a:srgbClr val="D5DC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5DC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5DC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5DC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>
                        <a:buNone/>
                      </a:pPr>
                      <a:r>
                        <a:rPr lang="en-US" sz="1800" dirty="0">
                          <a:solidFill>
                            <a:srgbClr val="1E2A44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0</a:t>
                      </a:r>
                      <a:endParaRPr lang="en-US" sz="18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T="0" marB="0" anchor="ctr">
                    <a:lnL w="6350" cap="flat" cmpd="sng" algn="ctr">
                      <a:solidFill>
                        <a:srgbClr val="D5DC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5DC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5DC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5DC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>
                        <a:buNone/>
                      </a:pPr>
                      <a:r>
                        <a:rPr lang="en-US" sz="1800" dirty="0">
                          <a:solidFill>
                            <a:srgbClr val="1E2A44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c</a:t>
                      </a:r>
                      <a:endParaRPr lang="en-US" sz="18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T="0" marB="0" anchor="ctr">
                    <a:lnL w="6350" cap="flat" cmpd="sng" algn="ctr">
                      <a:solidFill>
                        <a:srgbClr val="D5DC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5DC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5DC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5DC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>
                        <a:buNone/>
                      </a:pPr>
                      <a:r>
                        <a:rPr lang="en-US" sz="1800" dirty="0">
                          <a:solidFill>
                            <a:srgbClr val="1E2A44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weak: reduced by thick lead</a:t>
                      </a:r>
                      <a:endParaRPr lang="en-US" sz="18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T="0" marB="0" anchor="ctr">
                    <a:lnL w="6350" cap="flat" cmpd="sng" algn="ctr">
                      <a:solidFill>
                        <a:srgbClr val="D5DC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5DC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5DC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5DC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</a:tbl>
          </a:graphicData>
        </a:graphic>
      </p:graphicFrame>
      <p:pic>
        <p:nvPicPr>
          <p:cNvPr id="7" name="Image 0" descr="figs11/penetration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514798" y="4526280"/>
            <a:ext cx="3781103" cy="1600200"/>
          </a:xfrm>
          <a:prstGeom prst="rect">
            <a:avLst/>
          </a:prstGeom>
        </p:spPr>
      </p:pic>
      <p:sp>
        <p:nvSpPr>
          <p:cNvPr id="8" name="Shape 4"/>
          <p:cNvSpPr/>
          <p:nvPr/>
        </p:nvSpPr>
        <p:spPr>
          <a:xfrm>
            <a:off x="6309360" y="4572000"/>
            <a:ext cx="5330952" cy="1508760"/>
          </a:xfrm>
          <a:prstGeom prst="roundRect">
            <a:avLst>
              <a:gd name="adj" fmla="val 7273"/>
            </a:avLst>
          </a:prstGeom>
          <a:solidFill>
            <a:srgbClr val="FFF4DC"/>
          </a:solidFill>
          <a:ln w="12700">
            <a:solidFill>
              <a:srgbClr val="FFF4DC"/>
            </a:solidFill>
            <a:prstDash val="solid"/>
          </a:ln>
        </p:spPr>
        <p:txBody>
          <a:bodyPr/>
          <a:lstStyle/>
          <a:p>
            <a:endParaRPr lang="en-US" sz="2800"/>
          </a:p>
        </p:txBody>
      </p:sp>
      <p:sp>
        <p:nvSpPr>
          <p:cNvPr id="9" name="Text 5"/>
          <p:cNvSpPr txBox="1"/>
          <p:nvPr/>
        </p:nvSpPr>
        <p:spPr>
          <a:xfrm>
            <a:off x="6537960" y="4663440"/>
            <a:ext cx="4937760" cy="13258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buNone/>
            </a:pPr>
            <a:r>
              <a:rPr lang="en-US" sz="2000" dirty="0">
                <a:solidFill>
                  <a:srgbClr val="1E2A44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α is the most ionising (large charge, slow) so it has the shortest range; γ is the least ionising and most penetrating.</a:t>
            </a:r>
            <a:endParaRPr lang="en-US" sz="2000" dirty="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8"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548640" y="347472"/>
            <a:ext cx="109728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200" b="1" kern="0" spc="300" dirty="0">
                <a:solidFill>
                  <a:srgbClr val="1591BD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11.1.11 · REPRESENTING Α AND Β DECAY</a:t>
            </a:r>
            <a:endParaRPr lang="en-US" sz="1200" dirty="0"/>
          </a:p>
        </p:txBody>
      </p:sp>
      <p:sp>
        <p:nvSpPr>
          <p:cNvPr id="3" name="Text 1"/>
          <p:cNvSpPr txBox="1"/>
          <p:nvPr/>
        </p:nvSpPr>
        <p:spPr>
          <a:xfrm>
            <a:off x="548640" y="621792"/>
            <a:ext cx="11064240" cy="685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3200" b="1" dirty="0">
                <a:solidFill>
                  <a:srgbClr val="14213D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Decay equations</a:t>
            </a:r>
            <a:endParaRPr lang="en-US" sz="3200" dirty="0"/>
          </a:p>
        </p:txBody>
      </p:sp>
      <p:sp>
        <p:nvSpPr>
          <p:cNvPr id="4" name="Text 2"/>
          <p:cNvSpPr txBox="1"/>
          <p:nvPr/>
        </p:nvSpPr>
        <p:spPr>
          <a:xfrm>
            <a:off x="548640" y="6400800"/>
            <a:ext cx="73152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000" dirty="0">
                <a:solidFill>
                  <a:srgbClr val="6B748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Topic 11 · Particle physics   |   Cambridge International AS Level Physics 9702</a:t>
            </a:r>
            <a:endParaRPr lang="en-US" sz="1000" dirty="0"/>
          </a:p>
        </p:txBody>
      </p:sp>
      <p:sp>
        <p:nvSpPr>
          <p:cNvPr id="5" name="Text 3"/>
          <p:cNvSpPr txBox="1"/>
          <p:nvPr/>
        </p:nvSpPr>
        <p:spPr>
          <a:xfrm>
            <a:off x="10728655" y="6400800"/>
            <a:ext cx="9144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r">
              <a:buNone/>
            </a:pPr>
            <a:r>
              <a:rPr lang="en-US" sz="1000" dirty="0">
                <a:solidFill>
                  <a:srgbClr val="6B748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18</a:t>
            </a:r>
            <a:endParaRPr lang="en-US" sz="1000" dirty="0"/>
          </a:p>
        </p:txBody>
      </p:sp>
      <p:sp>
        <p:nvSpPr>
          <p:cNvPr id="6" name="Shape 4"/>
          <p:cNvSpPr/>
          <p:nvPr/>
        </p:nvSpPr>
        <p:spPr>
          <a:xfrm>
            <a:off x="548640" y="1554480"/>
            <a:ext cx="5449824" cy="2103120"/>
          </a:xfrm>
          <a:prstGeom prst="roundRect">
            <a:avLst>
              <a:gd name="adj" fmla="val 5217"/>
            </a:avLst>
          </a:prstGeom>
          <a:solidFill>
            <a:srgbClr val="FCEBE6"/>
          </a:solidFill>
          <a:ln w="12700">
            <a:solidFill>
              <a:srgbClr val="FCEBE6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7" name="Text 5"/>
          <p:cNvSpPr txBox="1"/>
          <p:nvPr/>
        </p:nvSpPr>
        <p:spPr>
          <a:xfrm>
            <a:off x="822960" y="1664208"/>
            <a:ext cx="2286000" cy="4114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900" b="1" dirty="0">
                <a:solidFill>
                  <a:srgbClr val="D9482B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α decay</a:t>
            </a:r>
            <a:endParaRPr lang="en-US" sz="1900" dirty="0"/>
          </a:p>
        </p:txBody>
      </p:sp>
      <p:sp>
        <p:nvSpPr>
          <p:cNvPr id="8" name="Text 6"/>
          <p:cNvSpPr txBox="1"/>
          <p:nvPr/>
        </p:nvSpPr>
        <p:spPr>
          <a:xfrm>
            <a:off x="3291840" y="1664208"/>
            <a:ext cx="2468880" cy="4114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r">
              <a:buNone/>
            </a:pPr>
            <a:r>
              <a:rPr lang="en-US" sz="1450" b="1" dirty="0">
                <a:solidFill>
                  <a:srgbClr val="6B748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 − 4, Z − 2</a:t>
            </a:r>
            <a:endParaRPr lang="en-US" sz="1450" dirty="0"/>
          </a:p>
        </p:txBody>
      </p:sp>
      <p:sp>
        <p:nvSpPr>
          <p:cNvPr id="9" name="Text 7"/>
          <p:cNvSpPr txBox="1"/>
          <p:nvPr/>
        </p:nvSpPr>
        <p:spPr>
          <a:xfrm>
            <a:off x="822960" y="2194560"/>
            <a:ext cx="493776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buNone/>
            </a:pPr>
            <a:r>
              <a:rPr lang="en-US" sz="1700" i="1" dirty="0">
                <a:solidFill>
                  <a:srgbClr val="1E2A44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X (A, Z) → Y (A − 4, Z − 2) + ⁴₂α</a:t>
            </a:r>
            <a:endParaRPr lang="en-US" sz="1700" dirty="0"/>
          </a:p>
        </p:txBody>
      </p:sp>
      <p:sp>
        <p:nvSpPr>
          <p:cNvPr id="10" name="Text 8"/>
          <p:cNvSpPr txBox="1"/>
          <p:nvPr/>
        </p:nvSpPr>
        <p:spPr>
          <a:xfrm>
            <a:off x="822960" y="2697480"/>
            <a:ext cx="4937760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2000" b="1" dirty="0">
                <a:solidFill>
                  <a:srgbClr val="14213D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²¹²₈₄Po → ²⁰⁸₈₂Pb + ⁴₂α</a:t>
            </a:r>
            <a:endParaRPr lang="en-US" sz="2000" dirty="0"/>
          </a:p>
        </p:txBody>
      </p:sp>
      <p:sp>
        <p:nvSpPr>
          <p:cNvPr id="11" name="Shape 9"/>
          <p:cNvSpPr/>
          <p:nvPr/>
        </p:nvSpPr>
        <p:spPr>
          <a:xfrm>
            <a:off x="6190488" y="1554480"/>
            <a:ext cx="5449824" cy="2103120"/>
          </a:xfrm>
          <a:prstGeom prst="roundRect">
            <a:avLst>
              <a:gd name="adj" fmla="val 5217"/>
            </a:avLst>
          </a:prstGeom>
          <a:solidFill>
            <a:srgbClr val="FFF4DC"/>
          </a:solidFill>
          <a:ln w="12700">
            <a:solidFill>
              <a:srgbClr val="FFF4DC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12" name="Text 10"/>
          <p:cNvSpPr txBox="1"/>
          <p:nvPr/>
        </p:nvSpPr>
        <p:spPr>
          <a:xfrm>
            <a:off x="6464808" y="1664208"/>
            <a:ext cx="2286000" cy="4114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900" b="1" dirty="0">
                <a:solidFill>
                  <a:srgbClr val="D98200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β⁻ decay</a:t>
            </a:r>
            <a:endParaRPr lang="en-US" sz="1900" dirty="0"/>
          </a:p>
        </p:txBody>
      </p:sp>
      <p:sp>
        <p:nvSpPr>
          <p:cNvPr id="13" name="Text 11"/>
          <p:cNvSpPr txBox="1"/>
          <p:nvPr/>
        </p:nvSpPr>
        <p:spPr>
          <a:xfrm>
            <a:off x="8933688" y="1664208"/>
            <a:ext cx="2468880" cy="4114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r">
              <a:buNone/>
            </a:pPr>
            <a:r>
              <a:rPr lang="en-US" sz="1450" b="1" dirty="0">
                <a:solidFill>
                  <a:srgbClr val="6B748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 same, Z + 1</a:t>
            </a:r>
            <a:endParaRPr lang="en-US" sz="1450" dirty="0"/>
          </a:p>
        </p:txBody>
      </p:sp>
      <p:sp>
        <p:nvSpPr>
          <p:cNvPr id="14" name="Text 12"/>
          <p:cNvSpPr txBox="1"/>
          <p:nvPr/>
        </p:nvSpPr>
        <p:spPr>
          <a:xfrm>
            <a:off x="6464808" y="2194560"/>
            <a:ext cx="493776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buNone/>
            </a:pPr>
            <a:r>
              <a:rPr lang="en-US" sz="1700" i="1" dirty="0">
                <a:solidFill>
                  <a:srgbClr val="1E2A44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n → p + e⁻ + ν̄ₑ</a:t>
            </a:r>
            <a:endParaRPr lang="en-US" sz="1700" dirty="0"/>
          </a:p>
        </p:txBody>
      </p:sp>
      <p:sp>
        <p:nvSpPr>
          <p:cNvPr id="15" name="Text 13"/>
          <p:cNvSpPr txBox="1"/>
          <p:nvPr/>
        </p:nvSpPr>
        <p:spPr>
          <a:xfrm>
            <a:off x="6464808" y="2697480"/>
            <a:ext cx="4937760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2000" b="1" dirty="0">
                <a:solidFill>
                  <a:srgbClr val="14213D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¹⁴₆C → ¹⁴₇N + ⁰₋₁β + ν̄ₑ</a:t>
            </a:r>
            <a:endParaRPr lang="en-US" sz="2000" dirty="0"/>
          </a:p>
        </p:txBody>
      </p:sp>
      <p:sp>
        <p:nvSpPr>
          <p:cNvPr id="16" name="Shape 14"/>
          <p:cNvSpPr/>
          <p:nvPr/>
        </p:nvSpPr>
        <p:spPr>
          <a:xfrm>
            <a:off x="548640" y="3840480"/>
            <a:ext cx="5449824" cy="2103120"/>
          </a:xfrm>
          <a:prstGeom prst="roundRect">
            <a:avLst>
              <a:gd name="adj" fmla="val 5217"/>
            </a:avLst>
          </a:prstGeom>
          <a:solidFill>
            <a:srgbClr val="EEF3F9"/>
          </a:solidFill>
          <a:ln w="12700">
            <a:solidFill>
              <a:srgbClr val="EEF3F9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17" name="Text 15"/>
          <p:cNvSpPr txBox="1"/>
          <p:nvPr/>
        </p:nvSpPr>
        <p:spPr>
          <a:xfrm>
            <a:off x="822960" y="3950208"/>
            <a:ext cx="2286000" cy="4114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900" b="1" dirty="0">
                <a:solidFill>
                  <a:srgbClr val="1591BD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β⁺ decay</a:t>
            </a:r>
            <a:endParaRPr lang="en-US" sz="1900" dirty="0"/>
          </a:p>
        </p:txBody>
      </p:sp>
      <p:sp>
        <p:nvSpPr>
          <p:cNvPr id="18" name="Text 16"/>
          <p:cNvSpPr txBox="1"/>
          <p:nvPr/>
        </p:nvSpPr>
        <p:spPr>
          <a:xfrm>
            <a:off x="3291840" y="3950208"/>
            <a:ext cx="2468880" cy="4114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r">
              <a:buNone/>
            </a:pPr>
            <a:r>
              <a:rPr lang="en-US" sz="1450" b="1" dirty="0">
                <a:solidFill>
                  <a:srgbClr val="6B748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 same, Z − 1</a:t>
            </a:r>
            <a:endParaRPr lang="en-US" sz="1450" dirty="0"/>
          </a:p>
        </p:txBody>
      </p:sp>
      <p:sp>
        <p:nvSpPr>
          <p:cNvPr id="19" name="Text 17"/>
          <p:cNvSpPr txBox="1"/>
          <p:nvPr/>
        </p:nvSpPr>
        <p:spPr>
          <a:xfrm>
            <a:off x="822960" y="4480560"/>
            <a:ext cx="493776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buNone/>
            </a:pPr>
            <a:r>
              <a:rPr lang="en-US" sz="1700" i="1" dirty="0">
                <a:solidFill>
                  <a:srgbClr val="1E2A44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 → n + e⁺ + νₑ</a:t>
            </a:r>
            <a:endParaRPr lang="en-US" sz="1700" dirty="0"/>
          </a:p>
        </p:txBody>
      </p:sp>
      <p:sp>
        <p:nvSpPr>
          <p:cNvPr id="20" name="Text 18"/>
          <p:cNvSpPr txBox="1"/>
          <p:nvPr/>
        </p:nvSpPr>
        <p:spPr>
          <a:xfrm>
            <a:off x="822960" y="4983480"/>
            <a:ext cx="4937760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2000" b="1" dirty="0">
                <a:solidFill>
                  <a:srgbClr val="14213D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¹¹₆C → ¹¹₅B + ⁰₊₁β + νₑ</a:t>
            </a:r>
            <a:endParaRPr lang="en-US" sz="2000" dirty="0"/>
          </a:p>
        </p:txBody>
      </p:sp>
      <p:sp>
        <p:nvSpPr>
          <p:cNvPr id="21" name="Shape 19"/>
          <p:cNvSpPr/>
          <p:nvPr/>
        </p:nvSpPr>
        <p:spPr>
          <a:xfrm>
            <a:off x="6190488" y="3840480"/>
            <a:ext cx="5449824" cy="2103120"/>
          </a:xfrm>
          <a:prstGeom prst="roundRect">
            <a:avLst>
              <a:gd name="adj" fmla="val 5217"/>
            </a:avLst>
          </a:prstGeom>
          <a:solidFill>
            <a:srgbClr val="E6F4F1"/>
          </a:solidFill>
          <a:ln w="12700">
            <a:solidFill>
              <a:srgbClr val="E6F4F1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22" name="Text 20"/>
          <p:cNvSpPr txBox="1"/>
          <p:nvPr/>
        </p:nvSpPr>
        <p:spPr>
          <a:xfrm>
            <a:off x="6464808" y="3950208"/>
            <a:ext cx="2286000" cy="4114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900" b="1" dirty="0">
                <a:solidFill>
                  <a:srgbClr val="238A7E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γ emission</a:t>
            </a:r>
            <a:endParaRPr lang="en-US" sz="1900" dirty="0"/>
          </a:p>
        </p:txBody>
      </p:sp>
      <p:sp>
        <p:nvSpPr>
          <p:cNvPr id="23" name="Text 21"/>
          <p:cNvSpPr txBox="1"/>
          <p:nvPr/>
        </p:nvSpPr>
        <p:spPr>
          <a:xfrm>
            <a:off x="8933688" y="3950208"/>
            <a:ext cx="2468880" cy="4114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r">
              <a:buNone/>
            </a:pPr>
            <a:r>
              <a:rPr lang="en-US" sz="1450" b="1" dirty="0">
                <a:solidFill>
                  <a:srgbClr val="6B748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no change in A or Z</a:t>
            </a:r>
            <a:endParaRPr lang="en-US" sz="1450" dirty="0"/>
          </a:p>
        </p:txBody>
      </p:sp>
      <p:sp>
        <p:nvSpPr>
          <p:cNvPr id="24" name="Text 22"/>
          <p:cNvSpPr txBox="1"/>
          <p:nvPr/>
        </p:nvSpPr>
        <p:spPr>
          <a:xfrm>
            <a:off x="6464808" y="4480560"/>
            <a:ext cx="493776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buNone/>
            </a:pPr>
            <a:r>
              <a:rPr lang="en-US" sz="1700" i="1" dirty="0">
                <a:solidFill>
                  <a:srgbClr val="1E2A44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excited nucleus → nucleus + γ</a:t>
            </a:r>
            <a:endParaRPr lang="en-US" sz="1700" dirty="0"/>
          </a:p>
        </p:txBody>
      </p:sp>
      <p:sp>
        <p:nvSpPr>
          <p:cNvPr id="25" name="Text 23"/>
          <p:cNvSpPr txBox="1"/>
          <p:nvPr/>
        </p:nvSpPr>
        <p:spPr>
          <a:xfrm>
            <a:off x="6464808" y="4983480"/>
            <a:ext cx="4937760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2000" b="1" dirty="0">
                <a:solidFill>
                  <a:srgbClr val="14213D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²³⁸₉₂U* → ²³⁸₉₂U + γ</a:t>
            </a:r>
            <a:endParaRPr lang="en-US" sz="2000" dirty="0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9"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548640" y="347472"/>
            <a:ext cx="109728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200" b="1" kern="0" spc="300" dirty="0">
                <a:solidFill>
                  <a:srgbClr val="1591BD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11.1.11 · TRACKING CHANGES</a:t>
            </a:r>
            <a:endParaRPr lang="en-US" sz="1200" dirty="0"/>
          </a:p>
        </p:txBody>
      </p:sp>
      <p:sp>
        <p:nvSpPr>
          <p:cNvPr id="3" name="Text 1"/>
          <p:cNvSpPr txBox="1"/>
          <p:nvPr/>
        </p:nvSpPr>
        <p:spPr>
          <a:xfrm>
            <a:off x="548640" y="621792"/>
            <a:ext cx="11064240" cy="685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3200" b="1" dirty="0">
                <a:solidFill>
                  <a:srgbClr val="14213D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Decays on an N–Z chart</a:t>
            </a:r>
            <a:endParaRPr lang="en-US" sz="3200" dirty="0"/>
          </a:p>
        </p:txBody>
      </p:sp>
      <p:sp>
        <p:nvSpPr>
          <p:cNvPr id="4" name="Text 2"/>
          <p:cNvSpPr txBox="1"/>
          <p:nvPr/>
        </p:nvSpPr>
        <p:spPr>
          <a:xfrm>
            <a:off x="548640" y="6400800"/>
            <a:ext cx="73152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000" dirty="0">
                <a:solidFill>
                  <a:srgbClr val="6B748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Topic 11 · Particle physics   |   Cambridge International AS Level Physics 9702</a:t>
            </a:r>
            <a:endParaRPr lang="en-US" sz="1000" dirty="0"/>
          </a:p>
        </p:txBody>
      </p:sp>
      <p:sp>
        <p:nvSpPr>
          <p:cNvPr id="5" name="Text 3"/>
          <p:cNvSpPr txBox="1"/>
          <p:nvPr/>
        </p:nvSpPr>
        <p:spPr>
          <a:xfrm>
            <a:off x="10728655" y="6400800"/>
            <a:ext cx="9144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r">
              <a:buNone/>
            </a:pPr>
            <a:r>
              <a:rPr lang="en-US" sz="1000" dirty="0">
                <a:solidFill>
                  <a:srgbClr val="6B748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19</a:t>
            </a:r>
            <a:endParaRPr lang="en-US" sz="1000" dirty="0"/>
          </a:p>
        </p:txBody>
      </p:sp>
      <p:pic>
        <p:nvPicPr>
          <p:cNvPr id="6" name="Image 0" descr="figs11/nz_chart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48640" y="1417320"/>
            <a:ext cx="5526386" cy="3931920"/>
          </a:xfrm>
          <a:prstGeom prst="rect">
            <a:avLst/>
          </a:prstGeom>
        </p:spPr>
      </p:pic>
      <p:sp>
        <p:nvSpPr>
          <p:cNvPr id="7" name="Shape 4"/>
          <p:cNvSpPr/>
          <p:nvPr/>
        </p:nvSpPr>
        <p:spPr>
          <a:xfrm>
            <a:off x="6400800" y="1554480"/>
            <a:ext cx="5239512" cy="1371600"/>
          </a:xfrm>
          <a:prstGeom prst="roundRect">
            <a:avLst>
              <a:gd name="adj" fmla="val 8000"/>
            </a:avLst>
          </a:prstGeom>
          <a:solidFill>
            <a:srgbClr val="FCEBE6"/>
          </a:solidFill>
          <a:ln w="12700">
            <a:solidFill>
              <a:srgbClr val="FCEBE6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8" name="Text 5"/>
          <p:cNvSpPr txBox="1"/>
          <p:nvPr/>
        </p:nvSpPr>
        <p:spPr>
          <a:xfrm>
            <a:off x="6629400" y="1664208"/>
            <a:ext cx="4846320" cy="11887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buNone/>
            </a:pPr>
            <a:r>
              <a:rPr lang="en-US" sz="1700" b="1" dirty="0">
                <a:solidFill>
                  <a:srgbClr val="D9482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Rn-222 α decay</a:t>
            </a:r>
            <a:endParaRPr lang="en-US" sz="1700" dirty="0"/>
          </a:p>
          <a:p>
            <a:pPr marL="0" indent="0">
              <a:buNone/>
            </a:pPr>
            <a:r>
              <a:rPr lang="en-US" sz="1700" dirty="0">
                <a:solidFill>
                  <a:srgbClr val="1E2A44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²²²₈₆Rn (136 n) → ²¹⁸₈₄Po (134 n)</a:t>
            </a:r>
            <a:endParaRPr lang="en-US" sz="1700" dirty="0"/>
          </a:p>
        </p:txBody>
      </p:sp>
      <p:sp>
        <p:nvSpPr>
          <p:cNvPr id="9" name="Shape 6"/>
          <p:cNvSpPr/>
          <p:nvPr/>
        </p:nvSpPr>
        <p:spPr>
          <a:xfrm>
            <a:off x="6400800" y="3063240"/>
            <a:ext cx="5239512" cy="1371600"/>
          </a:xfrm>
          <a:prstGeom prst="roundRect">
            <a:avLst>
              <a:gd name="adj" fmla="val 8000"/>
            </a:avLst>
          </a:prstGeom>
          <a:solidFill>
            <a:srgbClr val="EEF3F9"/>
          </a:solidFill>
          <a:ln w="12700">
            <a:solidFill>
              <a:srgbClr val="EEF3F9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10" name="Text 7"/>
          <p:cNvSpPr txBox="1"/>
          <p:nvPr/>
        </p:nvSpPr>
        <p:spPr>
          <a:xfrm>
            <a:off x="6629400" y="3172968"/>
            <a:ext cx="4846320" cy="11887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buNone/>
            </a:pPr>
            <a:r>
              <a:rPr lang="en-US" sz="1700" b="1" dirty="0">
                <a:solidFill>
                  <a:srgbClr val="1591BD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Two β⁺ decays</a:t>
            </a:r>
            <a:endParaRPr lang="en-US" sz="1700" dirty="0"/>
          </a:p>
          <a:p>
            <a:pPr marL="0" indent="0">
              <a:buNone/>
            </a:pPr>
            <a:r>
              <a:rPr lang="en-US" sz="1700" dirty="0">
                <a:solidFill>
                  <a:srgbClr val="1E2A44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²¹²₈₂ (130 n) → ²¹²₈₁ (131 n) → ²¹²₈₀ (132 n)</a:t>
            </a:r>
            <a:endParaRPr lang="en-US" sz="1700" dirty="0"/>
          </a:p>
        </p:txBody>
      </p:sp>
      <p:sp>
        <p:nvSpPr>
          <p:cNvPr id="11" name="Shape 8"/>
          <p:cNvSpPr/>
          <p:nvPr/>
        </p:nvSpPr>
        <p:spPr>
          <a:xfrm>
            <a:off x="6400800" y="4572000"/>
            <a:ext cx="5239512" cy="1371600"/>
          </a:xfrm>
          <a:prstGeom prst="roundRect">
            <a:avLst>
              <a:gd name="adj" fmla="val 8000"/>
            </a:avLst>
          </a:prstGeom>
          <a:solidFill>
            <a:srgbClr val="FFF4DC"/>
          </a:solidFill>
          <a:ln w="12700">
            <a:solidFill>
              <a:srgbClr val="FFF4DC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12" name="Text 9"/>
          <p:cNvSpPr txBox="1"/>
          <p:nvPr/>
        </p:nvSpPr>
        <p:spPr>
          <a:xfrm>
            <a:off x="6629400" y="4681728"/>
            <a:ext cx="4846320" cy="11887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buNone/>
            </a:pPr>
            <a:r>
              <a:rPr lang="en-US" sz="1700" b="1" dirty="0">
                <a:solidFill>
                  <a:srgbClr val="D9820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β⁻, then α, then β⁺</a:t>
            </a:r>
            <a:endParaRPr lang="en-US" sz="1700" dirty="0"/>
          </a:p>
          <a:p>
            <a:pPr marL="0" indent="0">
              <a:buNone/>
            </a:pPr>
            <a:r>
              <a:rPr lang="en-US" sz="1700" dirty="0">
                <a:solidFill>
                  <a:srgbClr val="1E2A44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²³⁷₉₂W → ²³⁷₉₃X → ²³³₉₁Y → ²³³₉₀Z</a:t>
            </a:r>
            <a:endParaRPr lang="en-US" sz="1700" dirty="0"/>
          </a:p>
        </p:txBody>
      </p:sp>
      <p:sp>
        <p:nvSpPr>
          <p:cNvPr id="13" name="Shape 10"/>
          <p:cNvSpPr/>
          <p:nvPr/>
        </p:nvSpPr>
        <p:spPr>
          <a:xfrm>
            <a:off x="548640" y="5440680"/>
            <a:ext cx="5669280" cy="640080"/>
          </a:xfrm>
          <a:prstGeom prst="roundRect">
            <a:avLst>
              <a:gd name="adj" fmla="val 17143"/>
            </a:avLst>
          </a:prstGeom>
          <a:solidFill>
            <a:srgbClr val="E6F4F1"/>
          </a:solidFill>
          <a:ln w="12700">
            <a:solidFill>
              <a:srgbClr val="E6F4F1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14" name="Text 11"/>
          <p:cNvSpPr txBox="1"/>
          <p:nvPr/>
        </p:nvSpPr>
        <p:spPr>
          <a:xfrm>
            <a:off x="777240" y="5504688"/>
            <a:ext cx="5303520" cy="5029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buNone/>
            </a:pPr>
            <a:r>
              <a:rPr lang="en-US" sz="1500" dirty="0">
                <a:solidFill>
                  <a:srgbClr val="1E2A44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α: diagonal down-left by 2; β⁻: up-left; β⁺: down-right.</a:t>
            </a:r>
            <a:endParaRPr lang="en-US" sz="1500" dirty="0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0">
    <p:bg>
      <p:bgPr>
        <a:solidFill>
          <a:srgbClr val="11183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548640" y="1463040"/>
            <a:ext cx="3657600" cy="16459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1000" b="1" dirty="0">
                <a:solidFill>
                  <a:srgbClr val="F5B12B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05</a:t>
            </a:r>
            <a:endParaRPr lang="en-US" sz="11000" dirty="0"/>
          </a:p>
        </p:txBody>
      </p:sp>
      <p:sp>
        <p:nvSpPr>
          <p:cNvPr id="3" name="Text 1"/>
          <p:cNvSpPr txBox="1"/>
          <p:nvPr/>
        </p:nvSpPr>
        <p:spPr>
          <a:xfrm>
            <a:off x="548640" y="3200400"/>
            <a:ext cx="10058400" cy="914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4400" b="1" dirty="0">
                <a:solidFill>
                  <a:srgbClr val="FFFFFF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Energy in decay and neutrinos</a:t>
            </a:r>
            <a:endParaRPr lang="en-US" sz="4400" dirty="0"/>
          </a:p>
        </p:txBody>
      </p:sp>
      <p:sp>
        <p:nvSpPr>
          <p:cNvPr id="4" name="Text 2"/>
          <p:cNvSpPr txBox="1"/>
          <p:nvPr/>
        </p:nvSpPr>
        <p:spPr>
          <a:xfrm>
            <a:off x="548640" y="4160520"/>
            <a:ext cx="1005840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2000" dirty="0">
                <a:solidFill>
                  <a:srgbClr val="B9C2D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Discrete α energies, continuous β energies</a:t>
            </a:r>
            <a:endParaRPr lang="en-US" sz="2000" dirty="0"/>
          </a:p>
        </p:txBody>
      </p:sp>
      <p:sp>
        <p:nvSpPr>
          <p:cNvPr id="5" name="Text 3"/>
          <p:cNvSpPr txBox="1"/>
          <p:nvPr/>
        </p:nvSpPr>
        <p:spPr>
          <a:xfrm>
            <a:off x="548640" y="1143000"/>
            <a:ext cx="100584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450" b="1" kern="0" spc="300" dirty="0">
                <a:solidFill>
                  <a:srgbClr val="37C9E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LEARNING OUTCOMES 11.1.9 – 11.1.10</a:t>
            </a:r>
            <a:endParaRPr lang="en-US" sz="1450" dirty="0"/>
          </a:p>
        </p:txBody>
      </p:sp>
      <p:sp>
        <p:nvSpPr>
          <p:cNvPr id="6" name="Text 4"/>
          <p:cNvSpPr txBox="1"/>
          <p:nvPr/>
        </p:nvSpPr>
        <p:spPr>
          <a:xfrm>
            <a:off x="548640" y="6400800"/>
            <a:ext cx="73152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000" dirty="0">
                <a:solidFill>
                  <a:srgbClr val="8C96B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Topic 11 · Particle physics   |   Cambridge International AS Level Physics 9702</a:t>
            </a:r>
            <a:endParaRPr lang="en-US" sz="1000" dirty="0"/>
          </a:p>
        </p:txBody>
      </p:sp>
      <p:sp>
        <p:nvSpPr>
          <p:cNvPr id="7" name="Text 5"/>
          <p:cNvSpPr txBox="1"/>
          <p:nvPr/>
        </p:nvSpPr>
        <p:spPr>
          <a:xfrm>
            <a:off x="10728655" y="6400800"/>
            <a:ext cx="9144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r">
              <a:buNone/>
            </a:pPr>
            <a:r>
              <a:rPr lang="en-US" sz="1000" dirty="0">
                <a:solidFill>
                  <a:srgbClr val="8C96B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20</a:t>
            </a:r>
            <a:endParaRPr lang="en-US" sz="1000" dirty="0"/>
          </a:p>
        </p:txBody>
      </p:sp>
    </p:spTree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1"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548640" y="347472"/>
            <a:ext cx="109728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600" b="1" kern="0" spc="300" dirty="0">
                <a:solidFill>
                  <a:srgbClr val="1591BD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11.1.9 &amp; 11.1.10 · EVIDENCE FOR THE NEUTRINO</a:t>
            </a:r>
            <a:endParaRPr lang="en-US" sz="1600" dirty="0"/>
          </a:p>
        </p:txBody>
      </p:sp>
      <p:sp>
        <p:nvSpPr>
          <p:cNvPr id="3" name="Text 1"/>
          <p:cNvSpPr txBox="1"/>
          <p:nvPr/>
        </p:nvSpPr>
        <p:spPr>
          <a:xfrm>
            <a:off x="548640" y="621792"/>
            <a:ext cx="11064240" cy="685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4000" b="1" dirty="0">
                <a:solidFill>
                  <a:srgbClr val="14213D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α discrete, β continuous</a:t>
            </a:r>
            <a:endParaRPr lang="en-US" sz="4000" dirty="0"/>
          </a:p>
        </p:txBody>
      </p:sp>
      <p:sp>
        <p:nvSpPr>
          <p:cNvPr id="4" name="Text 2"/>
          <p:cNvSpPr txBox="1"/>
          <p:nvPr/>
        </p:nvSpPr>
        <p:spPr>
          <a:xfrm>
            <a:off x="548640" y="6400800"/>
            <a:ext cx="73152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100" dirty="0">
                <a:solidFill>
                  <a:srgbClr val="6B748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Topic 11 · Particle physics   |   Cambridge International AS Level Physics 9702</a:t>
            </a:r>
            <a:endParaRPr lang="en-US" sz="1100" dirty="0"/>
          </a:p>
        </p:txBody>
      </p:sp>
      <p:sp>
        <p:nvSpPr>
          <p:cNvPr id="5" name="Text 3"/>
          <p:cNvSpPr txBox="1"/>
          <p:nvPr/>
        </p:nvSpPr>
        <p:spPr>
          <a:xfrm>
            <a:off x="10728655" y="6400800"/>
            <a:ext cx="9144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r">
              <a:buNone/>
            </a:pPr>
            <a:r>
              <a:rPr lang="en-US" sz="1100" dirty="0">
                <a:solidFill>
                  <a:srgbClr val="6B748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21</a:t>
            </a:r>
            <a:endParaRPr lang="en-US" sz="1100" dirty="0"/>
          </a:p>
        </p:txBody>
      </p:sp>
      <p:sp>
        <p:nvSpPr>
          <p:cNvPr id="7" name="Shape 4"/>
          <p:cNvSpPr/>
          <p:nvPr/>
        </p:nvSpPr>
        <p:spPr>
          <a:xfrm>
            <a:off x="8046720" y="1554480"/>
            <a:ext cx="3593592" cy="2606040"/>
          </a:xfrm>
          <a:prstGeom prst="roundRect">
            <a:avLst>
              <a:gd name="adj" fmla="val 4211"/>
            </a:avLst>
          </a:prstGeom>
          <a:solidFill>
            <a:srgbClr val="EEF3F9"/>
          </a:solidFill>
          <a:ln w="12700">
            <a:solidFill>
              <a:srgbClr val="EEF3F9"/>
            </a:solidFill>
            <a:prstDash val="solid"/>
          </a:ln>
        </p:spPr>
        <p:txBody>
          <a:bodyPr/>
          <a:lstStyle/>
          <a:p>
            <a:endParaRPr lang="en-US" sz="2400"/>
          </a:p>
        </p:txBody>
      </p:sp>
      <p:sp>
        <p:nvSpPr>
          <p:cNvPr id="8" name="Text 5"/>
          <p:cNvSpPr txBox="1"/>
          <p:nvPr/>
        </p:nvSpPr>
        <p:spPr>
          <a:xfrm>
            <a:off x="8275320" y="1691640"/>
            <a:ext cx="3200400" cy="23774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buNone/>
            </a:pPr>
            <a:r>
              <a:rPr lang="en-US" b="1" dirty="0">
                <a:solidFill>
                  <a:srgbClr val="1591BD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Why?</a:t>
            </a:r>
            <a:endParaRPr lang="en-US" dirty="0"/>
          </a:p>
          <a:p>
            <a:pPr marL="0" indent="0">
              <a:buNone/>
            </a:pPr>
            <a:r>
              <a:rPr lang="en-US" dirty="0">
                <a:solidFill>
                  <a:srgbClr val="1E2A44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In α decay the energy is shared between two bodies only, so each α from a given decay has the same energy. In β decay the energy is shared with a third particle — the (anti)neutrino.</a:t>
            </a:r>
            <a:endParaRPr lang="en-US" dirty="0"/>
          </a:p>
        </p:txBody>
      </p:sp>
      <p:sp>
        <p:nvSpPr>
          <p:cNvPr id="9" name="Shape 6"/>
          <p:cNvSpPr/>
          <p:nvPr/>
        </p:nvSpPr>
        <p:spPr>
          <a:xfrm>
            <a:off x="548640" y="4343400"/>
            <a:ext cx="5449824" cy="1737360"/>
          </a:xfrm>
          <a:prstGeom prst="roundRect">
            <a:avLst>
              <a:gd name="adj" fmla="val 6316"/>
            </a:avLst>
          </a:prstGeom>
          <a:solidFill>
            <a:srgbClr val="FFF4DC"/>
          </a:solidFill>
          <a:ln w="12700">
            <a:solidFill>
              <a:srgbClr val="FFF4DC"/>
            </a:solidFill>
            <a:prstDash val="solid"/>
          </a:ln>
        </p:spPr>
        <p:txBody>
          <a:bodyPr/>
          <a:lstStyle/>
          <a:p>
            <a:endParaRPr lang="en-US" sz="2400"/>
          </a:p>
        </p:txBody>
      </p:sp>
      <p:sp>
        <p:nvSpPr>
          <p:cNvPr id="10" name="Text 7"/>
          <p:cNvSpPr txBox="1"/>
          <p:nvPr/>
        </p:nvSpPr>
        <p:spPr>
          <a:xfrm>
            <a:off x="822960" y="4453128"/>
            <a:ext cx="4937760" cy="15544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buNone/>
            </a:pPr>
            <a:r>
              <a:rPr lang="en-US" b="1" dirty="0">
                <a:solidFill>
                  <a:srgbClr val="D9820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β⁻ decay: </a:t>
            </a:r>
            <a:endParaRPr lang="en-US" dirty="0"/>
          </a:p>
          <a:p>
            <a:pPr marL="0" indent="0">
              <a:buNone/>
            </a:pPr>
            <a:r>
              <a:rPr lang="en-US" dirty="0">
                <a:solidFill>
                  <a:srgbClr val="1E2A44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an electron antineutrino (ν̄ₑ) is emitted. It has no charge and almost no mass, and carries the missing energy.</a:t>
            </a:r>
            <a:endParaRPr lang="en-US" dirty="0"/>
          </a:p>
        </p:txBody>
      </p:sp>
      <p:sp>
        <p:nvSpPr>
          <p:cNvPr id="11" name="Shape 8"/>
          <p:cNvSpPr/>
          <p:nvPr/>
        </p:nvSpPr>
        <p:spPr>
          <a:xfrm>
            <a:off x="6190488" y="4343400"/>
            <a:ext cx="5449824" cy="1737360"/>
          </a:xfrm>
          <a:prstGeom prst="roundRect">
            <a:avLst>
              <a:gd name="adj" fmla="val 6316"/>
            </a:avLst>
          </a:prstGeom>
          <a:solidFill>
            <a:srgbClr val="E6F4F1"/>
          </a:solidFill>
          <a:ln w="12700">
            <a:solidFill>
              <a:srgbClr val="E6F4F1"/>
            </a:solidFill>
            <a:prstDash val="solid"/>
          </a:ln>
        </p:spPr>
        <p:txBody>
          <a:bodyPr/>
          <a:lstStyle/>
          <a:p>
            <a:endParaRPr lang="en-US" sz="2400"/>
          </a:p>
        </p:txBody>
      </p:sp>
      <p:sp>
        <p:nvSpPr>
          <p:cNvPr id="12" name="Text 9"/>
          <p:cNvSpPr txBox="1"/>
          <p:nvPr/>
        </p:nvSpPr>
        <p:spPr>
          <a:xfrm>
            <a:off x="6464808" y="4453128"/>
            <a:ext cx="4937760" cy="15544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buNone/>
            </a:pPr>
            <a:r>
              <a:rPr lang="en-US" b="1" dirty="0">
                <a:solidFill>
                  <a:srgbClr val="238A7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β⁺ decay: </a:t>
            </a:r>
            <a:endParaRPr lang="en-US" dirty="0"/>
          </a:p>
          <a:p>
            <a:pPr marL="0" indent="0">
              <a:buNone/>
            </a:pPr>
            <a:r>
              <a:rPr lang="en-US" dirty="0">
                <a:solidFill>
                  <a:srgbClr val="1E2A44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an electron neutrino (νₑ) is emitted with the positron. Charge, nucleon number and lepton number balance.</a:t>
            </a:r>
            <a:endParaRPr lang="en-US" dirty="0"/>
          </a:p>
        </p:txBody>
      </p:sp>
      <p:pic>
        <p:nvPicPr>
          <p:cNvPr id="14" name="Picture 13">
            <a:extLst>
              <a:ext uri="{FF2B5EF4-FFF2-40B4-BE49-F238E27FC236}">
                <a16:creationId xmlns:a16="http://schemas.microsoft.com/office/drawing/2014/main" id="{0E501BC7-1614-1421-7A84-AB5E8C594F14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17651" y="1490472"/>
            <a:ext cx="6499141" cy="2572916"/>
          </a:xfrm>
          <a:prstGeom prst="rect">
            <a:avLst/>
          </a:prstGeom>
        </p:spPr>
      </p:pic>
    </p:spTree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2">
    <p:bg>
      <p:bgPr>
        <a:solidFill>
          <a:srgbClr val="11183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548640" y="1463040"/>
            <a:ext cx="3657600" cy="16459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1000" b="1" dirty="0">
                <a:solidFill>
                  <a:srgbClr val="F5B12B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06</a:t>
            </a:r>
            <a:endParaRPr lang="en-US" sz="11000" dirty="0"/>
          </a:p>
        </p:txBody>
      </p:sp>
      <p:sp>
        <p:nvSpPr>
          <p:cNvPr id="3" name="Text 1"/>
          <p:cNvSpPr txBox="1"/>
          <p:nvPr/>
        </p:nvSpPr>
        <p:spPr>
          <a:xfrm>
            <a:off x="548640" y="3200400"/>
            <a:ext cx="10058400" cy="914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4400" b="1" dirty="0">
                <a:solidFill>
                  <a:srgbClr val="FFFFFF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Antimatter</a:t>
            </a:r>
            <a:endParaRPr lang="en-US" sz="4400" dirty="0"/>
          </a:p>
        </p:txBody>
      </p:sp>
      <p:sp>
        <p:nvSpPr>
          <p:cNvPr id="4" name="Text 2"/>
          <p:cNvSpPr txBox="1"/>
          <p:nvPr/>
        </p:nvSpPr>
        <p:spPr>
          <a:xfrm>
            <a:off x="548640" y="4160520"/>
            <a:ext cx="1005840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2000" dirty="0">
                <a:solidFill>
                  <a:srgbClr val="B9C2D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Every particle has an antiparticle</a:t>
            </a:r>
            <a:endParaRPr lang="en-US" sz="2000" dirty="0"/>
          </a:p>
        </p:txBody>
      </p:sp>
      <p:sp>
        <p:nvSpPr>
          <p:cNvPr id="5" name="Text 3"/>
          <p:cNvSpPr txBox="1"/>
          <p:nvPr/>
        </p:nvSpPr>
        <p:spPr>
          <a:xfrm>
            <a:off x="548640" y="1143000"/>
            <a:ext cx="100584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450" b="1" kern="0" spc="300" dirty="0">
                <a:solidFill>
                  <a:srgbClr val="37C9E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LEARNING OUTCOME 11.1.8</a:t>
            </a:r>
            <a:endParaRPr lang="en-US" sz="1450" dirty="0"/>
          </a:p>
        </p:txBody>
      </p:sp>
      <p:sp>
        <p:nvSpPr>
          <p:cNvPr id="6" name="Text 4"/>
          <p:cNvSpPr txBox="1"/>
          <p:nvPr/>
        </p:nvSpPr>
        <p:spPr>
          <a:xfrm>
            <a:off x="548640" y="6400800"/>
            <a:ext cx="73152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000" dirty="0">
                <a:solidFill>
                  <a:srgbClr val="8C96B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Topic 11 · Particle physics   |   Cambridge International AS Level Physics 9702</a:t>
            </a:r>
            <a:endParaRPr lang="en-US" sz="1000" dirty="0"/>
          </a:p>
        </p:txBody>
      </p:sp>
      <p:sp>
        <p:nvSpPr>
          <p:cNvPr id="7" name="Text 5"/>
          <p:cNvSpPr txBox="1"/>
          <p:nvPr/>
        </p:nvSpPr>
        <p:spPr>
          <a:xfrm>
            <a:off x="10728655" y="6400800"/>
            <a:ext cx="9144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r">
              <a:buNone/>
            </a:pPr>
            <a:r>
              <a:rPr lang="en-US" sz="1000" dirty="0">
                <a:solidFill>
                  <a:srgbClr val="8C96B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22</a:t>
            </a:r>
            <a:endParaRPr lang="en-US" sz="1000" dirty="0"/>
          </a:p>
        </p:txBody>
      </p:sp>
    </p:spTree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3"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548640" y="347472"/>
            <a:ext cx="109728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b="1" kern="0" spc="300" dirty="0">
                <a:solidFill>
                  <a:srgbClr val="1591BD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11.1.8 · SAME MASS, OPPOSITE CHARGE</a:t>
            </a:r>
            <a:endParaRPr lang="en-US" dirty="0"/>
          </a:p>
        </p:txBody>
      </p:sp>
      <p:sp>
        <p:nvSpPr>
          <p:cNvPr id="3" name="Text 1"/>
          <p:cNvSpPr txBox="1"/>
          <p:nvPr/>
        </p:nvSpPr>
        <p:spPr>
          <a:xfrm>
            <a:off x="548640" y="621792"/>
            <a:ext cx="11064240" cy="685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4400" b="1" dirty="0">
                <a:solidFill>
                  <a:srgbClr val="14213D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Antiparticles</a:t>
            </a:r>
            <a:endParaRPr lang="en-US" sz="4400" dirty="0"/>
          </a:p>
        </p:txBody>
      </p:sp>
      <p:sp>
        <p:nvSpPr>
          <p:cNvPr id="4" name="Text 2"/>
          <p:cNvSpPr txBox="1"/>
          <p:nvPr/>
        </p:nvSpPr>
        <p:spPr>
          <a:xfrm>
            <a:off x="548640" y="6400800"/>
            <a:ext cx="73152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200" dirty="0">
                <a:solidFill>
                  <a:srgbClr val="6B748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Topic 11 · Particle physics   |   Cambridge International AS Level Physics 9702</a:t>
            </a:r>
            <a:endParaRPr lang="en-US" sz="1200" dirty="0"/>
          </a:p>
        </p:txBody>
      </p:sp>
      <p:sp>
        <p:nvSpPr>
          <p:cNvPr id="5" name="Text 3"/>
          <p:cNvSpPr txBox="1"/>
          <p:nvPr/>
        </p:nvSpPr>
        <p:spPr>
          <a:xfrm>
            <a:off x="10728655" y="6400800"/>
            <a:ext cx="9144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r">
              <a:buNone/>
            </a:pPr>
            <a:r>
              <a:rPr lang="en-US" sz="1200" dirty="0">
                <a:solidFill>
                  <a:srgbClr val="6B748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23</a:t>
            </a:r>
            <a:endParaRPr lang="en-US" sz="1200" dirty="0"/>
          </a:p>
        </p:txBody>
      </p:sp>
      <p:graphicFrame>
        <p:nvGraphicFramePr>
          <p:cNvPr id="24" name="Table 0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95203617"/>
              </p:ext>
            </p:extLst>
          </p:nvPr>
        </p:nvGraphicFramePr>
        <p:xfrm>
          <a:off x="548640" y="1554480"/>
          <a:ext cx="6949440" cy="2804160"/>
        </p:xfrm>
        <a:graphic>
          <a:graphicData uri="http://schemas.openxmlformats.org/drawingml/2006/table">
            <a:tbl>
              <a:tblPr/>
              <a:tblGrid>
                <a:gridCol w="219456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1097280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2560320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1097280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</a:tblGrid>
              <a:tr h="548640">
                <a:tc>
                  <a:txBody>
                    <a:bodyPr/>
                    <a:lstStyle/>
                    <a:p>
                      <a:pPr marL="0" indent="0">
                        <a:buNone/>
                      </a:pPr>
                      <a:r>
                        <a:rPr lang="en-US" sz="2000" b="1" dirty="0">
                          <a:solidFill>
                            <a:srgbClr val="FFFFFF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Particle</a:t>
                      </a:r>
                      <a:endParaRPr lang="en-US" sz="2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109728" marR="109728" marT="0" marB="0" anchor="ctr">
                    <a:lnL w="6350" cap="flat" cmpd="sng" algn="ctr">
                      <a:solidFill>
                        <a:srgbClr val="D5DC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5DC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5DC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5DC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14213D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>
                        <a:buNone/>
                      </a:pPr>
                      <a:r>
                        <a:rPr lang="en-US" sz="2000" b="1" dirty="0">
                          <a:solidFill>
                            <a:srgbClr val="FFFFFF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Charge</a:t>
                      </a:r>
                      <a:endParaRPr lang="en-US" sz="2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109728" marR="109728" marT="0" marB="0" anchor="ctr">
                    <a:lnL w="6350" cap="flat" cmpd="sng" algn="ctr">
                      <a:solidFill>
                        <a:srgbClr val="D5DC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5DC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5DC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5DC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14213D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>
                        <a:buNone/>
                      </a:pPr>
                      <a:r>
                        <a:rPr lang="en-US" sz="2000" b="1" dirty="0">
                          <a:solidFill>
                            <a:srgbClr val="FFFFFF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Antiparticle</a:t>
                      </a:r>
                      <a:endParaRPr lang="en-US" sz="2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109728" marR="109728" marT="0" marB="0" anchor="ctr">
                    <a:lnL w="6350" cap="flat" cmpd="sng" algn="ctr">
                      <a:solidFill>
                        <a:srgbClr val="D5DC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5DC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5DC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5DC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14213D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>
                        <a:buNone/>
                      </a:pPr>
                      <a:r>
                        <a:rPr lang="en-US" sz="2000" b="1" dirty="0">
                          <a:solidFill>
                            <a:srgbClr val="FFFFFF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Charge</a:t>
                      </a:r>
                      <a:endParaRPr lang="en-US" sz="2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109728" marR="109728" marT="0" marB="0" anchor="ctr">
                    <a:lnL w="6350" cap="flat" cmpd="sng" algn="ctr">
                      <a:solidFill>
                        <a:srgbClr val="D5DC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5DC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5DC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5DC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14213D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548640">
                <a:tc>
                  <a:txBody>
                    <a:bodyPr/>
                    <a:lstStyle/>
                    <a:p>
                      <a:pPr marL="0" indent="0">
                        <a:buNone/>
                      </a:pPr>
                      <a:r>
                        <a:rPr lang="en-US" sz="2000" b="1" dirty="0">
                          <a:solidFill>
                            <a:srgbClr val="1421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electron e⁻</a:t>
                      </a:r>
                      <a:endParaRPr lang="en-US" sz="2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109728" marR="109728" marT="0" marB="0" anchor="ctr">
                    <a:lnL w="6350" cap="flat" cmpd="sng" algn="ctr">
                      <a:solidFill>
                        <a:srgbClr val="D5DC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5DC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5DC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5DC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3F9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>
                        <a:buNone/>
                      </a:pPr>
                      <a:r>
                        <a:rPr lang="en-US" sz="2000" dirty="0">
                          <a:solidFill>
                            <a:srgbClr val="1E2A44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−1</a:t>
                      </a:r>
                      <a:endParaRPr lang="en-US" sz="2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109728" marR="109728" marT="0" marB="0" anchor="ctr">
                    <a:lnL w="6350" cap="flat" cmpd="sng" algn="ctr">
                      <a:solidFill>
                        <a:srgbClr val="D5DC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5DC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5DC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5DC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3F9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>
                        <a:buNone/>
                      </a:pPr>
                      <a:r>
                        <a:rPr lang="en-US" sz="2000" b="1" dirty="0">
                          <a:solidFill>
                            <a:srgbClr val="1421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positron e⁺</a:t>
                      </a:r>
                      <a:endParaRPr lang="en-US" sz="2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109728" marR="109728" marT="0" marB="0" anchor="ctr">
                    <a:lnL w="6350" cap="flat" cmpd="sng" algn="ctr">
                      <a:solidFill>
                        <a:srgbClr val="D5DC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5DC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5DC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5DC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3F9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>
                        <a:buNone/>
                      </a:pPr>
                      <a:r>
                        <a:rPr lang="en-US" sz="2000" dirty="0">
                          <a:solidFill>
                            <a:srgbClr val="1E2A44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+1</a:t>
                      </a:r>
                      <a:endParaRPr lang="en-US" sz="2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109728" marR="109728" marT="0" marB="0" anchor="ctr">
                    <a:lnL w="6350" cap="flat" cmpd="sng" algn="ctr">
                      <a:solidFill>
                        <a:srgbClr val="D5DC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5DC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5DC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5DC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3F9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548640">
                <a:tc>
                  <a:txBody>
                    <a:bodyPr/>
                    <a:lstStyle/>
                    <a:p>
                      <a:pPr marL="0" indent="0">
                        <a:buNone/>
                      </a:pPr>
                      <a:r>
                        <a:rPr lang="en-US" sz="2000" b="1" dirty="0">
                          <a:solidFill>
                            <a:srgbClr val="1421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proton p</a:t>
                      </a:r>
                      <a:endParaRPr lang="en-US" sz="2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109728" marR="109728" marT="0" marB="0" anchor="ctr">
                    <a:lnL w="6350" cap="flat" cmpd="sng" algn="ctr">
                      <a:solidFill>
                        <a:srgbClr val="D5DC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5DC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5DC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5DC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>
                        <a:buNone/>
                      </a:pPr>
                      <a:r>
                        <a:rPr lang="en-US" sz="2000" dirty="0">
                          <a:solidFill>
                            <a:srgbClr val="1E2A44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+1</a:t>
                      </a:r>
                      <a:endParaRPr lang="en-US" sz="2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109728" marR="109728" marT="0" marB="0" anchor="ctr">
                    <a:lnL w="6350" cap="flat" cmpd="sng" algn="ctr">
                      <a:solidFill>
                        <a:srgbClr val="D5DC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5DC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5DC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5DC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>
                        <a:buNone/>
                      </a:pPr>
                      <a:r>
                        <a:rPr lang="en-US" sz="2000" b="1" dirty="0">
                          <a:solidFill>
                            <a:srgbClr val="1421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antiproton p̄</a:t>
                      </a:r>
                      <a:endParaRPr lang="en-US" sz="2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109728" marR="109728" marT="0" marB="0" anchor="ctr">
                    <a:lnL w="6350" cap="flat" cmpd="sng" algn="ctr">
                      <a:solidFill>
                        <a:srgbClr val="D5DC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5DC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5DC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5DC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>
                        <a:buNone/>
                      </a:pPr>
                      <a:r>
                        <a:rPr lang="en-US" sz="2000" dirty="0">
                          <a:solidFill>
                            <a:srgbClr val="1E2A44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−1</a:t>
                      </a:r>
                      <a:endParaRPr lang="en-US" sz="2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109728" marR="109728" marT="0" marB="0" anchor="ctr">
                    <a:lnL w="6350" cap="flat" cmpd="sng" algn="ctr">
                      <a:solidFill>
                        <a:srgbClr val="D5DC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5DC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5DC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5DC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548640">
                <a:tc>
                  <a:txBody>
                    <a:bodyPr/>
                    <a:lstStyle/>
                    <a:p>
                      <a:pPr marL="0" indent="0">
                        <a:buNone/>
                      </a:pPr>
                      <a:r>
                        <a:rPr lang="en-US" sz="2000" b="1" dirty="0">
                          <a:solidFill>
                            <a:srgbClr val="1421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neutron n</a:t>
                      </a:r>
                      <a:endParaRPr lang="en-US" sz="2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109728" marR="109728" marT="0" marB="0" anchor="ctr">
                    <a:lnL w="6350" cap="flat" cmpd="sng" algn="ctr">
                      <a:solidFill>
                        <a:srgbClr val="D5DC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5DC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5DC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5DC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3F9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>
                        <a:buNone/>
                      </a:pPr>
                      <a:r>
                        <a:rPr lang="en-US" sz="2000" dirty="0">
                          <a:solidFill>
                            <a:srgbClr val="1E2A44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0</a:t>
                      </a:r>
                      <a:endParaRPr lang="en-US" sz="2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109728" marR="109728" marT="0" marB="0" anchor="ctr">
                    <a:lnL w="6350" cap="flat" cmpd="sng" algn="ctr">
                      <a:solidFill>
                        <a:srgbClr val="D5DC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5DC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5DC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5DC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3F9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>
                        <a:buNone/>
                      </a:pPr>
                      <a:r>
                        <a:rPr lang="en-US" sz="2000" b="1" dirty="0">
                          <a:solidFill>
                            <a:srgbClr val="1421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antineutron n̄</a:t>
                      </a:r>
                      <a:endParaRPr lang="en-US" sz="2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109728" marR="109728" marT="0" marB="0" anchor="ctr">
                    <a:lnL w="6350" cap="flat" cmpd="sng" algn="ctr">
                      <a:solidFill>
                        <a:srgbClr val="D5DC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5DC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5DC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5DC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3F9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>
                        <a:buNone/>
                      </a:pPr>
                      <a:r>
                        <a:rPr lang="en-US" sz="2000" dirty="0">
                          <a:solidFill>
                            <a:srgbClr val="1E2A44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0</a:t>
                      </a:r>
                      <a:endParaRPr lang="en-US" sz="2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109728" marR="109728" marT="0" marB="0" anchor="ctr">
                    <a:lnL w="6350" cap="flat" cmpd="sng" algn="ctr">
                      <a:solidFill>
                        <a:srgbClr val="D5DC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5DC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5DC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5DC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3F9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548640">
                <a:tc>
                  <a:txBody>
                    <a:bodyPr/>
                    <a:lstStyle/>
                    <a:p>
                      <a:pPr marL="0" indent="0">
                        <a:buNone/>
                      </a:pPr>
                      <a:r>
                        <a:rPr lang="en-US" sz="2000" b="1" dirty="0">
                          <a:solidFill>
                            <a:srgbClr val="1421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electron neutrino νₑ</a:t>
                      </a:r>
                      <a:endParaRPr lang="en-US" sz="2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109728" marR="109728" marT="0" marB="0" anchor="ctr">
                    <a:lnL w="6350" cap="flat" cmpd="sng" algn="ctr">
                      <a:solidFill>
                        <a:srgbClr val="D5DC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5DC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5DC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5DC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>
                        <a:buNone/>
                      </a:pPr>
                      <a:r>
                        <a:rPr lang="en-US" sz="2000" dirty="0">
                          <a:solidFill>
                            <a:srgbClr val="1E2A44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0</a:t>
                      </a:r>
                      <a:endParaRPr lang="en-US" sz="2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109728" marR="109728" marT="0" marB="0" anchor="ctr">
                    <a:lnL w="6350" cap="flat" cmpd="sng" algn="ctr">
                      <a:solidFill>
                        <a:srgbClr val="D5DC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5DC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5DC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5DC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>
                        <a:buNone/>
                      </a:pPr>
                      <a:r>
                        <a:rPr lang="en-US" sz="2000" b="1" dirty="0">
                          <a:solidFill>
                            <a:srgbClr val="1421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electron antineutrino ν̄ₑ</a:t>
                      </a:r>
                      <a:endParaRPr lang="en-US" sz="2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109728" marR="109728" marT="0" marB="0" anchor="ctr">
                    <a:lnL w="6350" cap="flat" cmpd="sng" algn="ctr">
                      <a:solidFill>
                        <a:srgbClr val="D5DC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5DC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5DC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5DC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>
                        <a:buNone/>
                      </a:pPr>
                      <a:r>
                        <a:rPr lang="en-US" sz="2000" dirty="0">
                          <a:solidFill>
                            <a:srgbClr val="1E2A44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0</a:t>
                      </a:r>
                      <a:endParaRPr lang="en-US" sz="2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109728" marR="109728" marT="0" marB="0" anchor="ctr">
                    <a:lnL w="6350" cap="flat" cmpd="sng" algn="ctr">
                      <a:solidFill>
                        <a:srgbClr val="D5DC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5DC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5DC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5DC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</a:tbl>
          </a:graphicData>
        </a:graphic>
      </p:graphicFrame>
      <p:sp>
        <p:nvSpPr>
          <p:cNvPr id="7" name="Shape 4"/>
          <p:cNvSpPr/>
          <p:nvPr/>
        </p:nvSpPr>
        <p:spPr>
          <a:xfrm>
            <a:off x="7772400" y="1554480"/>
            <a:ext cx="3867912" cy="4526280"/>
          </a:xfrm>
          <a:prstGeom prst="roundRect">
            <a:avLst>
              <a:gd name="adj" fmla="val 2837"/>
            </a:avLst>
          </a:prstGeom>
          <a:solidFill>
            <a:srgbClr val="FFF4DC"/>
          </a:solidFill>
          <a:ln w="12700">
            <a:solidFill>
              <a:srgbClr val="FFF4DC"/>
            </a:solidFill>
            <a:prstDash val="solid"/>
          </a:ln>
        </p:spPr>
        <p:txBody>
          <a:bodyPr/>
          <a:lstStyle/>
          <a:p>
            <a:endParaRPr lang="en-US" sz="2800"/>
          </a:p>
        </p:txBody>
      </p:sp>
      <p:sp>
        <p:nvSpPr>
          <p:cNvPr id="8" name="Text 5"/>
          <p:cNvSpPr txBox="1"/>
          <p:nvPr/>
        </p:nvSpPr>
        <p:spPr>
          <a:xfrm>
            <a:off x="8001000" y="1737360"/>
            <a:ext cx="3474720" cy="42976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342900" indent="-342900">
              <a:spcAft>
                <a:spcPts val="600"/>
              </a:spcAft>
              <a:buSzPct val="100000"/>
              <a:buChar char="•"/>
            </a:pPr>
            <a:r>
              <a:rPr lang="en-US" sz="2000" b="1" dirty="0">
                <a:solidFill>
                  <a:srgbClr val="1E2A44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An antiparticle has the same mass as its particle but the opposite charge</a:t>
            </a:r>
            <a:endParaRPr lang="en-US" sz="2000" dirty="0"/>
          </a:p>
          <a:p>
            <a:pPr marL="342900" indent="-342900">
              <a:spcAft>
                <a:spcPts val="600"/>
              </a:spcAft>
              <a:buSzPct val="100000"/>
              <a:buChar char="•"/>
            </a:pPr>
            <a:r>
              <a:rPr lang="en-US" sz="2000" dirty="0">
                <a:solidFill>
                  <a:srgbClr val="1E2A44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The positron is the antiparticle of the electron</a:t>
            </a:r>
            <a:endParaRPr lang="en-US" sz="2000" dirty="0"/>
          </a:p>
          <a:p>
            <a:pPr marL="342900" indent="-342900">
              <a:spcAft>
                <a:spcPts val="600"/>
              </a:spcAft>
              <a:buSzPct val="100000"/>
              <a:buChar char="•"/>
            </a:pPr>
            <a:r>
              <a:rPr lang="en-US" sz="2000" dirty="0">
                <a:solidFill>
                  <a:srgbClr val="1E2A44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Antiparticles use a bar (p̄) or ‘anti-’ prefix</a:t>
            </a:r>
            <a:endParaRPr lang="en-US" sz="2000" dirty="0"/>
          </a:p>
          <a:p>
            <a:pPr marL="342900" indent="-342900">
              <a:spcAft>
                <a:spcPts val="600"/>
              </a:spcAft>
              <a:buSzPct val="100000"/>
              <a:buChar char="•"/>
            </a:pPr>
            <a:r>
              <a:rPr lang="en-US" sz="2000" dirty="0">
                <a:solidFill>
                  <a:srgbClr val="1E2A44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When a particle meets its antiparticle they annihilate, producing γ-ray photons</a:t>
            </a:r>
            <a:endParaRPr lang="en-US" sz="2000" dirty="0"/>
          </a:p>
        </p:txBody>
      </p:sp>
      <p:sp>
        <p:nvSpPr>
          <p:cNvPr id="9" name="Shape 6"/>
          <p:cNvSpPr/>
          <p:nvPr/>
        </p:nvSpPr>
        <p:spPr>
          <a:xfrm>
            <a:off x="548640" y="4572000"/>
            <a:ext cx="6949440" cy="1508760"/>
          </a:xfrm>
          <a:prstGeom prst="roundRect">
            <a:avLst>
              <a:gd name="adj" fmla="val 7273"/>
            </a:avLst>
          </a:prstGeom>
          <a:solidFill>
            <a:srgbClr val="EEF3F9"/>
          </a:solidFill>
          <a:ln w="12700">
            <a:solidFill>
              <a:srgbClr val="EEF3F9"/>
            </a:solidFill>
            <a:prstDash val="solid"/>
          </a:ln>
        </p:spPr>
        <p:txBody>
          <a:bodyPr/>
          <a:lstStyle/>
          <a:p>
            <a:endParaRPr lang="en-US" sz="2800"/>
          </a:p>
        </p:txBody>
      </p:sp>
      <p:sp>
        <p:nvSpPr>
          <p:cNvPr id="10" name="Text 7"/>
          <p:cNvSpPr txBox="1"/>
          <p:nvPr/>
        </p:nvSpPr>
        <p:spPr>
          <a:xfrm>
            <a:off x="822960" y="4681728"/>
            <a:ext cx="6492240" cy="13258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buNone/>
            </a:pPr>
            <a:r>
              <a:rPr lang="en-US" sz="2400" dirty="0">
                <a:solidFill>
                  <a:srgbClr val="1E2A44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 neutral particle such as the neutron still has a distinct antiparticle (made of antiquarks).</a:t>
            </a:r>
            <a:endParaRPr lang="en-US" sz="2400" dirty="0"/>
          </a:p>
        </p:txBody>
      </p:sp>
    </p:spTree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4">
    <p:bg>
      <p:bgPr>
        <a:solidFill>
          <a:srgbClr val="11183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548640" y="1463040"/>
            <a:ext cx="3657600" cy="16459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1000" b="1" dirty="0">
                <a:solidFill>
                  <a:srgbClr val="F5B12B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07</a:t>
            </a:r>
            <a:endParaRPr lang="en-US" sz="11000" dirty="0"/>
          </a:p>
        </p:txBody>
      </p:sp>
      <p:sp>
        <p:nvSpPr>
          <p:cNvPr id="3" name="Text 1"/>
          <p:cNvSpPr txBox="1"/>
          <p:nvPr/>
        </p:nvSpPr>
        <p:spPr>
          <a:xfrm>
            <a:off x="548640" y="3200400"/>
            <a:ext cx="10058400" cy="914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4400" b="1" dirty="0">
                <a:solidFill>
                  <a:srgbClr val="FFFFFF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Quarks and leptons</a:t>
            </a:r>
            <a:endParaRPr lang="en-US" sz="4400" dirty="0"/>
          </a:p>
        </p:txBody>
      </p:sp>
      <p:sp>
        <p:nvSpPr>
          <p:cNvPr id="4" name="Text 2"/>
          <p:cNvSpPr txBox="1"/>
          <p:nvPr/>
        </p:nvSpPr>
        <p:spPr>
          <a:xfrm>
            <a:off x="548640" y="4160520"/>
            <a:ext cx="1005840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2000" dirty="0">
                <a:solidFill>
                  <a:srgbClr val="B9C2D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The fundamental particles</a:t>
            </a:r>
            <a:endParaRPr lang="en-US" sz="2000" dirty="0"/>
          </a:p>
        </p:txBody>
      </p:sp>
      <p:sp>
        <p:nvSpPr>
          <p:cNvPr id="5" name="Text 3"/>
          <p:cNvSpPr txBox="1"/>
          <p:nvPr/>
        </p:nvSpPr>
        <p:spPr>
          <a:xfrm>
            <a:off x="548640" y="1143000"/>
            <a:ext cx="100584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450" b="1" kern="0" spc="300" dirty="0">
                <a:solidFill>
                  <a:srgbClr val="37C9E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LEARNING OUTCOMES 11.2.1, 11.2.2, 11.2.6</a:t>
            </a:r>
            <a:endParaRPr lang="en-US" sz="1450" dirty="0"/>
          </a:p>
        </p:txBody>
      </p:sp>
      <p:sp>
        <p:nvSpPr>
          <p:cNvPr id="6" name="Text 4"/>
          <p:cNvSpPr txBox="1"/>
          <p:nvPr/>
        </p:nvSpPr>
        <p:spPr>
          <a:xfrm>
            <a:off x="548640" y="6400800"/>
            <a:ext cx="73152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000" dirty="0">
                <a:solidFill>
                  <a:srgbClr val="8C96B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Topic 11 · Particle physics   |   Cambridge International AS Level Physics 9702</a:t>
            </a:r>
            <a:endParaRPr lang="en-US" sz="1000" dirty="0"/>
          </a:p>
        </p:txBody>
      </p:sp>
      <p:sp>
        <p:nvSpPr>
          <p:cNvPr id="7" name="Text 5"/>
          <p:cNvSpPr txBox="1"/>
          <p:nvPr/>
        </p:nvSpPr>
        <p:spPr>
          <a:xfrm>
            <a:off x="10728655" y="6400800"/>
            <a:ext cx="9144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r">
              <a:buNone/>
            </a:pPr>
            <a:r>
              <a:rPr lang="en-US" sz="1000" dirty="0">
                <a:solidFill>
                  <a:srgbClr val="8C96B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24</a:t>
            </a:r>
            <a:endParaRPr lang="en-US" sz="1000" dirty="0"/>
          </a:p>
        </p:txBody>
      </p:sp>
    </p:spTree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5"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548640" y="347472"/>
            <a:ext cx="109728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200" b="1" kern="0" spc="300" dirty="0">
                <a:solidFill>
                  <a:srgbClr val="1591BD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11.2.1 &amp; 11.2.2 · SIX FLAVOURS</a:t>
            </a:r>
            <a:endParaRPr lang="en-US" sz="1200" dirty="0"/>
          </a:p>
        </p:txBody>
      </p:sp>
      <p:sp>
        <p:nvSpPr>
          <p:cNvPr id="3" name="Text 1"/>
          <p:cNvSpPr txBox="1"/>
          <p:nvPr/>
        </p:nvSpPr>
        <p:spPr>
          <a:xfrm>
            <a:off x="548640" y="621792"/>
            <a:ext cx="11064240" cy="685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3200" b="1" dirty="0">
                <a:solidFill>
                  <a:srgbClr val="14213D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Quarks</a:t>
            </a:r>
            <a:endParaRPr lang="en-US" sz="3200" dirty="0"/>
          </a:p>
        </p:txBody>
      </p:sp>
      <p:sp>
        <p:nvSpPr>
          <p:cNvPr id="4" name="Text 2"/>
          <p:cNvSpPr txBox="1"/>
          <p:nvPr/>
        </p:nvSpPr>
        <p:spPr>
          <a:xfrm>
            <a:off x="548640" y="6400800"/>
            <a:ext cx="73152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000" dirty="0">
                <a:solidFill>
                  <a:srgbClr val="6B748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Topic 11 · Particle physics   |   Cambridge International AS Level Physics 9702</a:t>
            </a:r>
            <a:endParaRPr lang="en-US" sz="1000" dirty="0"/>
          </a:p>
        </p:txBody>
      </p:sp>
      <p:sp>
        <p:nvSpPr>
          <p:cNvPr id="5" name="Text 3"/>
          <p:cNvSpPr txBox="1"/>
          <p:nvPr/>
        </p:nvSpPr>
        <p:spPr>
          <a:xfrm>
            <a:off x="10728655" y="6400800"/>
            <a:ext cx="9144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r">
              <a:buNone/>
            </a:pPr>
            <a:r>
              <a:rPr lang="en-US" sz="1000" dirty="0">
                <a:solidFill>
                  <a:srgbClr val="6B748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25</a:t>
            </a:r>
            <a:endParaRPr lang="en-US" sz="1000" dirty="0"/>
          </a:p>
        </p:txBody>
      </p:sp>
      <p:sp>
        <p:nvSpPr>
          <p:cNvPr id="6" name="Shape 4"/>
          <p:cNvSpPr/>
          <p:nvPr/>
        </p:nvSpPr>
        <p:spPr>
          <a:xfrm>
            <a:off x="548640" y="1554480"/>
            <a:ext cx="2103120" cy="1691640"/>
          </a:xfrm>
          <a:prstGeom prst="roundRect">
            <a:avLst>
              <a:gd name="adj" fmla="val 6486"/>
            </a:avLst>
          </a:prstGeom>
          <a:solidFill>
            <a:srgbClr val="EEF3F9"/>
          </a:solidFill>
          <a:ln w="12700">
            <a:solidFill>
              <a:srgbClr val="EEF3F9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7" name="Shape 5"/>
          <p:cNvSpPr/>
          <p:nvPr/>
        </p:nvSpPr>
        <p:spPr>
          <a:xfrm>
            <a:off x="1234440" y="1691640"/>
            <a:ext cx="731520" cy="731520"/>
          </a:xfrm>
          <a:prstGeom prst="ellipse">
            <a:avLst/>
          </a:prstGeom>
          <a:solidFill>
            <a:srgbClr val="1591BD"/>
          </a:solidFill>
          <a:ln w="12700">
            <a:solidFill>
              <a:srgbClr val="1591BD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8" name="Text 6"/>
          <p:cNvSpPr txBox="1"/>
          <p:nvPr/>
        </p:nvSpPr>
        <p:spPr>
          <a:xfrm>
            <a:off x="1234440" y="1691640"/>
            <a:ext cx="731520" cy="7315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2400" b="1" dirty="0">
                <a:solidFill>
                  <a:srgbClr val="FFFFFF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u</a:t>
            </a:r>
            <a:endParaRPr lang="en-US" sz="2400" dirty="0"/>
          </a:p>
        </p:txBody>
      </p:sp>
      <p:sp>
        <p:nvSpPr>
          <p:cNvPr id="9" name="Text 7"/>
          <p:cNvSpPr txBox="1"/>
          <p:nvPr/>
        </p:nvSpPr>
        <p:spPr>
          <a:xfrm>
            <a:off x="640080" y="2560320"/>
            <a:ext cx="1920240" cy="5029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600" b="1" dirty="0">
                <a:solidFill>
                  <a:srgbClr val="14213D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up   +⅔e</a:t>
            </a:r>
            <a:endParaRPr lang="en-US" sz="1600" dirty="0"/>
          </a:p>
        </p:txBody>
      </p:sp>
      <p:sp>
        <p:nvSpPr>
          <p:cNvPr id="10" name="Shape 8"/>
          <p:cNvSpPr/>
          <p:nvPr/>
        </p:nvSpPr>
        <p:spPr>
          <a:xfrm>
            <a:off x="2788920" y="1554480"/>
            <a:ext cx="2103120" cy="1691640"/>
          </a:xfrm>
          <a:prstGeom prst="roundRect">
            <a:avLst>
              <a:gd name="adj" fmla="val 6486"/>
            </a:avLst>
          </a:prstGeom>
          <a:solidFill>
            <a:srgbClr val="EEF3F9"/>
          </a:solidFill>
          <a:ln w="12700">
            <a:solidFill>
              <a:srgbClr val="EEF3F9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11" name="Shape 9"/>
          <p:cNvSpPr/>
          <p:nvPr/>
        </p:nvSpPr>
        <p:spPr>
          <a:xfrm>
            <a:off x="3474720" y="1691640"/>
            <a:ext cx="731520" cy="731520"/>
          </a:xfrm>
          <a:prstGeom prst="ellipse">
            <a:avLst/>
          </a:prstGeom>
          <a:solidFill>
            <a:srgbClr val="1591BD"/>
          </a:solidFill>
          <a:ln w="12700">
            <a:solidFill>
              <a:srgbClr val="1591BD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12" name="Text 10"/>
          <p:cNvSpPr txBox="1"/>
          <p:nvPr/>
        </p:nvSpPr>
        <p:spPr>
          <a:xfrm>
            <a:off x="3474720" y="1691640"/>
            <a:ext cx="731520" cy="7315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2400" b="1" dirty="0">
                <a:solidFill>
                  <a:srgbClr val="FFFFFF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c</a:t>
            </a:r>
            <a:endParaRPr lang="en-US" sz="2400" dirty="0"/>
          </a:p>
        </p:txBody>
      </p:sp>
      <p:sp>
        <p:nvSpPr>
          <p:cNvPr id="13" name="Text 11"/>
          <p:cNvSpPr txBox="1"/>
          <p:nvPr/>
        </p:nvSpPr>
        <p:spPr>
          <a:xfrm>
            <a:off x="2880360" y="2560320"/>
            <a:ext cx="1920240" cy="5029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600" b="1" dirty="0">
                <a:solidFill>
                  <a:srgbClr val="14213D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charm   +⅔e</a:t>
            </a:r>
            <a:endParaRPr lang="en-US" sz="1600" dirty="0"/>
          </a:p>
        </p:txBody>
      </p:sp>
      <p:sp>
        <p:nvSpPr>
          <p:cNvPr id="14" name="Shape 12"/>
          <p:cNvSpPr/>
          <p:nvPr/>
        </p:nvSpPr>
        <p:spPr>
          <a:xfrm>
            <a:off x="5029200" y="1554480"/>
            <a:ext cx="2103120" cy="1691640"/>
          </a:xfrm>
          <a:prstGeom prst="roundRect">
            <a:avLst>
              <a:gd name="adj" fmla="val 6486"/>
            </a:avLst>
          </a:prstGeom>
          <a:solidFill>
            <a:srgbClr val="EEF3F9"/>
          </a:solidFill>
          <a:ln w="12700">
            <a:solidFill>
              <a:srgbClr val="EEF3F9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15" name="Shape 13"/>
          <p:cNvSpPr/>
          <p:nvPr/>
        </p:nvSpPr>
        <p:spPr>
          <a:xfrm>
            <a:off x="5715000" y="1691640"/>
            <a:ext cx="731520" cy="731520"/>
          </a:xfrm>
          <a:prstGeom prst="ellipse">
            <a:avLst/>
          </a:prstGeom>
          <a:solidFill>
            <a:srgbClr val="1591BD"/>
          </a:solidFill>
          <a:ln w="12700">
            <a:solidFill>
              <a:srgbClr val="1591BD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16" name="Text 14"/>
          <p:cNvSpPr txBox="1"/>
          <p:nvPr/>
        </p:nvSpPr>
        <p:spPr>
          <a:xfrm>
            <a:off x="5715000" y="1691640"/>
            <a:ext cx="731520" cy="7315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2400" b="1" dirty="0">
                <a:solidFill>
                  <a:srgbClr val="FFFFFF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t</a:t>
            </a:r>
            <a:endParaRPr lang="en-US" sz="2400" dirty="0"/>
          </a:p>
        </p:txBody>
      </p:sp>
      <p:sp>
        <p:nvSpPr>
          <p:cNvPr id="17" name="Text 15"/>
          <p:cNvSpPr txBox="1"/>
          <p:nvPr/>
        </p:nvSpPr>
        <p:spPr>
          <a:xfrm>
            <a:off x="5120640" y="2560320"/>
            <a:ext cx="1920240" cy="5029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600" b="1" dirty="0">
                <a:solidFill>
                  <a:srgbClr val="14213D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top   +⅔e</a:t>
            </a:r>
            <a:endParaRPr lang="en-US" sz="1600" dirty="0"/>
          </a:p>
        </p:txBody>
      </p:sp>
      <p:sp>
        <p:nvSpPr>
          <p:cNvPr id="18" name="Shape 16"/>
          <p:cNvSpPr/>
          <p:nvPr/>
        </p:nvSpPr>
        <p:spPr>
          <a:xfrm>
            <a:off x="548640" y="3383280"/>
            <a:ext cx="2103120" cy="1691640"/>
          </a:xfrm>
          <a:prstGeom prst="roundRect">
            <a:avLst>
              <a:gd name="adj" fmla="val 6486"/>
            </a:avLst>
          </a:prstGeom>
          <a:solidFill>
            <a:srgbClr val="FFF4DC"/>
          </a:solidFill>
          <a:ln w="12700">
            <a:solidFill>
              <a:srgbClr val="FFF4DC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19" name="Shape 17"/>
          <p:cNvSpPr/>
          <p:nvPr/>
        </p:nvSpPr>
        <p:spPr>
          <a:xfrm>
            <a:off x="1234440" y="3520440"/>
            <a:ext cx="731520" cy="731520"/>
          </a:xfrm>
          <a:prstGeom prst="ellipse">
            <a:avLst/>
          </a:prstGeom>
          <a:solidFill>
            <a:srgbClr val="D98200"/>
          </a:solidFill>
          <a:ln w="12700">
            <a:solidFill>
              <a:srgbClr val="D98200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20" name="Text 18"/>
          <p:cNvSpPr txBox="1"/>
          <p:nvPr/>
        </p:nvSpPr>
        <p:spPr>
          <a:xfrm>
            <a:off x="1234440" y="3520440"/>
            <a:ext cx="731520" cy="7315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2400" b="1" dirty="0">
                <a:solidFill>
                  <a:srgbClr val="FFFFFF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d</a:t>
            </a:r>
            <a:endParaRPr lang="en-US" sz="2400" dirty="0"/>
          </a:p>
        </p:txBody>
      </p:sp>
      <p:sp>
        <p:nvSpPr>
          <p:cNvPr id="21" name="Text 19"/>
          <p:cNvSpPr txBox="1"/>
          <p:nvPr/>
        </p:nvSpPr>
        <p:spPr>
          <a:xfrm>
            <a:off x="640080" y="4389120"/>
            <a:ext cx="1920240" cy="5029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600" b="1" dirty="0">
                <a:solidFill>
                  <a:srgbClr val="14213D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down   −⅓e</a:t>
            </a:r>
            <a:endParaRPr lang="en-US" sz="1600" dirty="0"/>
          </a:p>
        </p:txBody>
      </p:sp>
      <p:sp>
        <p:nvSpPr>
          <p:cNvPr id="22" name="Shape 20"/>
          <p:cNvSpPr/>
          <p:nvPr/>
        </p:nvSpPr>
        <p:spPr>
          <a:xfrm>
            <a:off x="2788920" y="3383280"/>
            <a:ext cx="2103120" cy="1691640"/>
          </a:xfrm>
          <a:prstGeom prst="roundRect">
            <a:avLst>
              <a:gd name="adj" fmla="val 6486"/>
            </a:avLst>
          </a:prstGeom>
          <a:solidFill>
            <a:srgbClr val="FFF4DC"/>
          </a:solidFill>
          <a:ln w="12700">
            <a:solidFill>
              <a:srgbClr val="FFF4DC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23" name="Shape 21"/>
          <p:cNvSpPr/>
          <p:nvPr/>
        </p:nvSpPr>
        <p:spPr>
          <a:xfrm>
            <a:off x="3474720" y="3520440"/>
            <a:ext cx="731520" cy="731520"/>
          </a:xfrm>
          <a:prstGeom prst="ellipse">
            <a:avLst/>
          </a:prstGeom>
          <a:solidFill>
            <a:srgbClr val="D98200"/>
          </a:solidFill>
          <a:ln w="12700">
            <a:solidFill>
              <a:srgbClr val="D98200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24" name="Text 22"/>
          <p:cNvSpPr txBox="1"/>
          <p:nvPr/>
        </p:nvSpPr>
        <p:spPr>
          <a:xfrm>
            <a:off x="3474720" y="3520440"/>
            <a:ext cx="731520" cy="7315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2400" b="1" dirty="0">
                <a:solidFill>
                  <a:srgbClr val="FFFFFF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s</a:t>
            </a:r>
            <a:endParaRPr lang="en-US" sz="2400" dirty="0"/>
          </a:p>
        </p:txBody>
      </p:sp>
      <p:sp>
        <p:nvSpPr>
          <p:cNvPr id="25" name="Text 23"/>
          <p:cNvSpPr txBox="1"/>
          <p:nvPr/>
        </p:nvSpPr>
        <p:spPr>
          <a:xfrm>
            <a:off x="2880360" y="4389120"/>
            <a:ext cx="1920240" cy="5029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600" b="1" dirty="0">
                <a:solidFill>
                  <a:srgbClr val="14213D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strange   −⅓e</a:t>
            </a:r>
            <a:endParaRPr lang="en-US" sz="1600" dirty="0"/>
          </a:p>
        </p:txBody>
      </p:sp>
      <p:sp>
        <p:nvSpPr>
          <p:cNvPr id="26" name="Shape 24"/>
          <p:cNvSpPr/>
          <p:nvPr/>
        </p:nvSpPr>
        <p:spPr>
          <a:xfrm>
            <a:off x="5029200" y="3383280"/>
            <a:ext cx="2103120" cy="1691640"/>
          </a:xfrm>
          <a:prstGeom prst="roundRect">
            <a:avLst>
              <a:gd name="adj" fmla="val 6486"/>
            </a:avLst>
          </a:prstGeom>
          <a:solidFill>
            <a:srgbClr val="FFF4DC"/>
          </a:solidFill>
          <a:ln w="12700">
            <a:solidFill>
              <a:srgbClr val="FFF4DC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27" name="Shape 25"/>
          <p:cNvSpPr/>
          <p:nvPr/>
        </p:nvSpPr>
        <p:spPr>
          <a:xfrm>
            <a:off x="5715000" y="3520440"/>
            <a:ext cx="731520" cy="731520"/>
          </a:xfrm>
          <a:prstGeom prst="ellipse">
            <a:avLst/>
          </a:prstGeom>
          <a:solidFill>
            <a:srgbClr val="D98200"/>
          </a:solidFill>
          <a:ln w="12700">
            <a:solidFill>
              <a:srgbClr val="D98200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28" name="Text 26"/>
          <p:cNvSpPr txBox="1"/>
          <p:nvPr/>
        </p:nvSpPr>
        <p:spPr>
          <a:xfrm>
            <a:off x="5715000" y="3520440"/>
            <a:ext cx="731520" cy="7315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2400" b="1" dirty="0">
                <a:solidFill>
                  <a:srgbClr val="FFFFFF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b</a:t>
            </a:r>
            <a:endParaRPr lang="en-US" sz="2400" dirty="0"/>
          </a:p>
        </p:txBody>
      </p:sp>
      <p:sp>
        <p:nvSpPr>
          <p:cNvPr id="29" name="Text 27"/>
          <p:cNvSpPr txBox="1"/>
          <p:nvPr/>
        </p:nvSpPr>
        <p:spPr>
          <a:xfrm>
            <a:off x="5120640" y="4389120"/>
            <a:ext cx="1920240" cy="5029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600" b="1" dirty="0">
                <a:solidFill>
                  <a:srgbClr val="14213D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bottom   −⅓e</a:t>
            </a:r>
            <a:endParaRPr lang="en-US" sz="1600" dirty="0"/>
          </a:p>
        </p:txBody>
      </p:sp>
      <p:sp>
        <p:nvSpPr>
          <p:cNvPr id="30" name="Shape 28"/>
          <p:cNvSpPr/>
          <p:nvPr/>
        </p:nvSpPr>
        <p:spPr>
          <a:xfrm>
            <a:off x="7178040" y="1554480"/>
            <a:ext cx="4462272" cy="3520440"/>
          </a:xfrm>
          <a:prstGeom prst="roundRect">
            <a:avLst>
              <a:gd name="adj" fmla="val 3117"/>
            </a:avLst>
          </a:prstGeom>
          <a:solidFill>
            <a:srgbClr val="E6F4F1"/>
          </a:solidFill>
          <a:ln w="12700">
            <a:solidFill>
              <a:srgbClr val="E6F4F1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31" name="Text 29"/>
          <p:cNvSpPr txBox="1"/>
          <p:nvPr/>
        </p:nvSpPr>
        <p:spPr>
          <a:xfrm>
            <a:off x="7360920" y="1737360"/>
            <a:ext cx="4160520" cy="32918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342900" indent="-342900">
              <a:spcAft>
                <a:spcPts val="600"/>
              </a:spcAft>
              <a:buSzPct val="100000"/>
              <a:buChar char="•"/>
            </a:pPr>
            <a:r>
              <a:rPr lang="en-US" sz="1500" b="1" dirty="0">
                <a:solidFill>
                  <a:srgbClr val="1E2A44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Quarks are fundamental: no internal structure</a:t>
            </a:r>
            <a:endParaRPr lang="en-US" sz="1500" dirty="0"/>
          </a:p>
          <a:p>
            <a:pPr marL="342900" indent="-342900">
              <a:spcAft>
                <a:spcPts val="600"/>
              </a:spcAft>
              <a:buSzPct val="100000"/>
              <a:buChar char="•"/>
            </a:pPr>
            <a:r>
              <a:rPr lang="en-US" sz="1500" dirty="0">
                <a:solidFill>
                  <a:srgbClr val="1E2A44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They are never observed alone — always in groups of three or quark–antiquark pairs</a:t>
            </a:r>
            <a:endParaRPr lang="en-US" sz="1500" dirty="0"/>
          </a:p>
          <a:p>
            <a:pPr marL="342900" indent="-342900">
              <a:spcAft>
                <a:spcPts val="600"/>
              </a:spcAft>
              <a:buSzPct val="100000"/>
              <a:buChar char="•"/>
            </a:pPr>
            <a:r>
              <a:rPr lang="en-US" sz="1500" dirty="0">
                <a:solidFill>
                  <a:srgbClr val="1E2A44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Each antiquark has the opposite charge: ū = −⅔e, d̄ = +⅓e, s̄ = +⅓e</a:t>
            </a:r>
            <a:endParaRPr lang="en-US" sz="1500" dirty="0"/>
          </a:p>
          <a:p>
            <a:pPr marL="342900" indent="-342900">
              <a:spcAft>
                <a:spcPts val="600"/>
              </a:spcAft>
              <a:buSzPct val="100000"/>
              <a:buChar char="•"/>
            </a:pPr>
            <a:r>
              <a:rPr lang="en-US" sz="1500" dirty="0">
                <a:solidFill>
                  <a:srgbClr val="1E2A44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Knowledge of other quark properties is not required</a:t>
            </a:r>
            <a:endParaRPr lang="en-US" sz="1500" dirty="0"/>
          </a:p>
        </p:txBody>
      </p:sp>
      <p:sp>
        <p:nvSpPr>
          <p:cNvPr id="32" name="Shape 30"/>
          <p:cNvSpPr/>
          <p:nvPr/>
        </p:nvSpPr>
        <p:spPr>
          <a:xfrm>
            <a:off x="548640" y="5257800"/>
            <a:ext cx="11091672" cy="822960"/>
          </a:xfrm>
          <a:prstGeom prst="roundRect">
            <a:avLst>
              <a:gd name="adj" fmla="val 13333"/>
            </a:avLst>
          </a:prstGeom>
          <a:solidFill>
            <a:srgbClr val="FCEBE6"/>
          </a:solidFill>
          <a:ln w="12700">
            <a:solidFill>
              <a:srgbClr val="FCEBE6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33" name="Text 31"/>
          <p:cNvSpPr txBox="1"/>
          <p:nvPr/>
        </p:nvSpPr>
        <p:spPr>
          <a:xfrm>
            <a:off x="822960" y="5330952"/>
            <a:ext cx="10607040" cy="68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buNone/>
            </a:pPr>
            <a:r>
              <a:rPr lang="en-US" sz="1700" b="1" dirty="0">
                <a:solidFill>
                  <a:srgbClr val="14213D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The charge of a hadron is the sum of its quark charges: proton uud = +⅔ + ⅔ − ⅓ = +1e</a:t>
            </a:r>
            <a:endParaRPr lang="en-US" sz="1700" dirty="0"/>
          </a:p>
        </p:txBody>
      </p:sp>
    </p:spTree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6"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548640" y="347472"/>
            <a:ext cx="109728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200" b="1" kern="0" spc="300" dirty="0">
                <a:solidFill>
                  <a:srgbClr val="1591BD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11.2.6 · ELECTRONS AND NEUTRINOS ARE FUNDAMENTAL</a:t>
            </a:r>
            <a:endParaRPr lang="en-US" sz="1200" dirty="0"/>
          </a:p>
        </p:txBody>
      </p:sp>
      <p:sp>
        <p:nvSpPr>
          <p:cNvPr id="3" name="Text 1"/>
          <p:cNvSpPr txBox="1"/>
          <p:nvPr/>
        </p:nvSpPr>
        <p:spPr>
          <a:xfrm>
            <a:off x="548640" y="621792"/>
            <a:ext cx="11064240" cy="685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3200" b="1" dirty="0">
                <a:solidFill>
                  <a:srgbClr val="14213D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Leptons</a:t>
            </a:r>
            <a:endParaRPr lang="en-US" sz="3200" dirty="0"/>
          </a:p>
        </p:txBody>
      </p:sp>
      <p:sp>
        <p:nvSpPr>
          <p:cNvPr id="4" name="Text 2"/>
          <p:cNvSpPr txBox="1"/>
          <p:nvPr/>
        </p:nvSpPr>
        <p:spPr>
          <a:xfrm>
            <a:off x="548640" y="6400800"/>
            <a:ext cx="73152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000" dirty="0">
                <a:solidFill>
                  <a:srgbClr val="6B748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Topic 11 · Particle physics   |   Cambridge International AS Level Physics 9702</a:t>
            </a:r>
            <a:endParaRPr lang="en-US" sz="1000" dirty="0"/>
          </a:p>
        </p:txBody>
      </p:sp>
      <p:sp>
        <p:nvSpPr>
          <p:cNvPr id="5" name="Text 3"/>
          <p:cNvSpPr txBox="1"/>
          <p:nvPr/>
        </p:nvSpPr>
        <p:spPr>
          <a:xfrm>
            <a:off x="10728655" y="6400800"/>
            <a:ext cx="9144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r">
              <a:buNone/>
            </a:pPr>
            <a:r>
              <a:rPr lang="en-US" sz="1000" dirty="0">
                <a:solidFill>
                  <a:srgbClr val="6B748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26</a:t>
            </a:r>
            <a:endParaRPr lang="en-US" sz="1000" dirty="0"/>
          </a:p>
        </p:txBody>
      </p:sp>
      <p:sp>
        <p:nvSpPr>
          <p:cNvPr id="7" name="Shape 4"/>
          <p:cNvSpPr/>
          <p:nvPr/>
        </p:nvSpPr>
        <p:spPr>
          <a:xfrm>
            <a:off x="7863840" y="1554480"/>
            <a:ext cx="3776472" cy="4526280"/>
          </a:xfrm>
          <a:prstGeom prst="roundRect">
            <a:avLst>
              <a:gd name="adj" fmla="val 2906"/>
            </a:avLst>
          </a:prstGeom>
          <a:solidFill>
            <a:srgbClr val="E6F4F1"/>
          </a:solidFill>
          <a:ln w="12700">
            <a:solidFill>
              <a:srgbClr val="E6F4F1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8" name="Text 5"/>
          <p:cNvSpPr txBox="1"/>
          <p:nvPr/>
        </p:nvSpPr>
        <p:spPr>
          <a:xfrm>
            <a:off x="8092440" y="1737360"/>
            <a:ext cx="3383280" cy="42976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342900" indent="-342900">
              <a:spcAft>
                <a:spcPts val="600"/>
              </a:spcAft>
              <a:buSzPct val="100000"/>
              <a:buChar char="•"/>
            </a:pPr>
            <a:r>
              <a:rPr lang="en-US" sz="1500" b="1" dirty="0">
                <a:solidFill>
                  <a:srgbClr val="1E2A44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Leptons are fundamental particles that do not feel the strong force</a:t>
            </a:r>
            <a:endParaRPr lang="en-US" sz="1500" dirty="0"/>
          </a:p>
          <a:p>
            <a:pPr marL="342900" indent="-342900">
              <a:spcAft>
                <a:spcPts val="600"/>
              </a:spcAft>
              <a:buSzPct val="100000"/>
              <a:buChar char="•"/>
            </a:pPr>
            <a:r>
              <a:rPr lang="en-US" sz="1500" dirty="0">
                <a:solidFill>
                  <a:srgbClr val="1E2A44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Examples: electron e⁻ and electron neutrino νₑ (also muon, tau and their neutrinos)</a:t>
            </a:r>
            <a:endParaRPr lang="en-US" sz="1500" dirty="0"/>
          </a:p>
          <a:p>
            <a:pPr marL="342900" indent="-342900">
              <a:spcAft>
                <a:spcPts val="600"/>
              </a:spcAft>
              <a:buSzPct val="100000"/>
              <a:buChar char="•"/>
            </a:pPr>
            <a:r>
              <a:rPr lang="en-US" sz="1500" dirty="0">
                <a:solidFill>
                  <a:srgbClr val="1E2A44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Neutrinos: no charge, very small mass</a:t>
            </a:r>
            <a:endParaRPr lang="en-US" sz="1500" dirty="0"/>
          </a:p>
          <a:p>
            <a:pPr marL="342900" indent="-342900">
              <a:spcAft>
                <a:spcPts val="600"/>
              </a:spcAft>
              <a:buSzPct val="100000"/>
              <a:buChar char="•"/>
            </a:pPr>
            <a:r>
              <a:rPr lang="en-US" sz="1500" dirty="0">
                <a:solidFill>
                  <a:srgbClr val="1E2A44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They interact through the weak, electromagnetic (if charged) and gravitational forces</a:t>
            </a:r>
            <a:endParaRPr lang="en-US" sz="1500" dirty="0"/>
          </a:p>
        </p:txBody>
      </p:sp>
      <p:sp>
        <p:nvSpPr>
          <p:cNvPr id="9" name="Shape 6"/>
          <p:cNvSpPr/>
          <p:nvPr/>
        </p:nvSpPr>
        <p:spPr>
          <a:xfrm>
            <a:off x="548640" y="4572000"/>
            <a:ext cx="7132320" cy="1508760"/>
          </a:xfrm>
          <a:prstGeom prst="roundRect">
            <a:avLst>
              <a:gd name="adj" fmla="val 7273"/>
            </a:avLst>
          </a:prstGeom>
          <a:solidFill>
            <a:srgbClr val="FCEBE6"/>
          </a:solidFill>
          <a:ln w="12700">
            <a:solidFill>
              <a:srgbClr val="FCEBE6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10" name="Text 7"/>
          <p:cNvSpPr txBox="1"/>
          <p:nvPr/>
        </p:nvSpPr>
        <p:spPr>
          <a:xfrm>
            <a:off x="822960" y="4663440"/>
            <a:ext cx="6675120" cy="13258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buNone/>
            </a:pPr>
            <a:r>
              <a:rPr lang="en-US" sz="1500" b="1" dirty="0">
                <a:solidFill>
                  <a:srgbClr val="D9482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Correction to note: </a:t>
            </a:r>
            <a:endParaRPr lang="en-US" sz="1500" dirty="0"/>
          </a:p>
          <a:p>
            <a:pPr marL="0" indent="0">
              <a:buNone/>
            </a:pPr>
            <a:r>
              <a:rPr lang="en-US" sz="1500" dirty="0">
                <a:solidFill>
                  <a:srgbClr val="1E2A44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the muon (≈ 207 mₑ) and tau (≈ 3500 mₑ) are much heavier than the electron — they share its −1e charge, not its mass.</a:t>
            </a:r>
            <a:endParaRPr lang="en-US" sz="1500" dirty="0"/>
          </a:p>
        </p:txBody>
      </p:sp>
      <p:pic>
        <p:nvPicPr>
          <p:cNvPr id="12" name="Picture 11">
            <a:extLst>
              <a:ext uri="{FF2B5EF4-FFF2-40B4-BE49-F238E27FC236}">
                <a16:creationId xmlns:a16="http://schemas.microsoft.com/office/drawing/2014/main" id="{6CD06856-BDF0-D394-F849-490BE7D01DD2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79120" y="1221328"/>
            <a:ext cx="6304528" cy="3152264"/>
          </a:xfrm>
          <a:prstGeom prst="rect">
            <a:avLst/>
          </a:prstGeom>
        </p:spPr>
      </p:pic>
    </p:spTree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7">
    <p:bg>
      <p:bgPr>
        <a:solidFill>
          <a:srgbClr val="11183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548640" y="1463040"/>
            <a:ext cx="3657600" cy="16459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1000" b="1" dirty="0">
                <a:solidFill>
                  <a:srgbClr val="F5B12B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08</a:t>
            </a:r>
            <a:endParaRPr lang="en-US" sz="11000" dirty="0"/>
          </a:p>
        </p:txBody>
      </p:sp>
      <p:sp>
        <p:nvSpPr>
          <p:cNvPr id="3" name="Text 1"/>
          <p:cNvSpPr txBox="1"/>
          <p:nvPr/>
        </p:nvSpPr>
        <p:spPr>
          <a:xfrm>
            <a:off x="548640" y="3200400"/>
            <a:ext cx="10058400" cy="914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4400" b="1" dirty="0">
                <a:solidFill>
                  <a:srgbClr val="FFFFFF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Hadrons</a:t>
            </a:r>
            <a:endParaRPr lang="en-US" sz="4400" dirty="0"/>
          </a:p>
        </p:txBody>
      </p:sp>
      <p:sp>
        <p:nvSpPr>
          <p:cNvPr id="4" name="Text 2"/>
          <p:cNvSpPr txBox="1"/>
          <p:nvPr/>
        </p:nvSpPr>
        <p:spPr>
          <a:xfrm>
            <a:off x="548640" y="4160520"/>
            <a:ext cx="1005840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2000" dirty="0">
                <a:solidFill>
                  <a:srgbClr val="B9C2D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Baryons, mesons and β decay at quark level</a:t>
            </a:r>
            <a:endParaRPr lang="en-US" sz="2000" dirty="0"/>
          </a:p>
        </p:txBody>
      </p:sp>
      <p:sp>
        <p:nvSpPr>
          <p:cNvPr id="5" name="Text 3"/>
          <p:cNvSpPr txBox="1"/>
          <p:nvPr/>
        </p:nvSpPr>
        <p:spPr>
          <a:xfrm>
            <a:off x="548640" y="1143000"/>
            <a:ext cx="100584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450" b="1" kern="0" spc="300" dirty="0">
                <a:solidFill>
                  <a:srgbClr val="37C9E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LEARNING OUTCOMES 11.2.3 – 11.2.5</a:t>
            </a:r>
            <a:endParaRPr lang="en-US" sz="1450" dirty="0"/>
          </a:p>
        </p:txBody>
      </p:sp>
      <p:sp>
        <p:nvSpPr>
          <p:cNvPr id="6" name="Text 4"/>
          <p:cNvSpPr txBox="1"/>
          <p:nvPr/>
        </p:nvSpPr>
        <p:spPr>
          <a:xfrm>
            <a:off x="548640" y="6400800"/>
            <a:ext cx="73152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000" dirty="0">
                <a:solidFill>
                  <a:srgbClr val="8C96B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Topic 11 · Particle physics   |   Cambridge International AS Level Physics 9702</a:t>
            </a:r>
            <a:endParaRPr lang="en-US" sz="1000" dirty="0"/>
          </a:p>
        </p:txBody>
      </p:sp>
      <p:sp>
        <p:nvSpPr>
          <p:cNvPr id="7" name="Text 5"/>
          <p:cNvSpPr txBox="1"/>
          <p:nvPr/>
        </p:nvSpPr>
        <p:spPr>
          <a:xfrm>
            <a:off x="10728655" y="6400800"/>
            <a:ext cx="9144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r">
              <a:buNone/>
            </a:pPr>
            <a:r>
              <a:rPr lang="en-US" sz="1000" dirty="0">
                <a:solidFill>
                  <a:srgbClr val="8C96B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27</a:t>
            </a:r>
            <a:endParaRPr lang="en-US" sz="1000" dirty="0"/>
          </a:p>
        </p:txBody>
      </p:sp>
    </p:spTree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8"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548640" y="347472"/>
            <a:ext cx="109728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200" b="1" kern="0" spc="300" dirty="0">
                <a:solidFill>
                  <a:srgbClr val="1591BD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11.2.3 &amp; 11.2.4 · HADRONS ARE MADE OF QUARKS</a:t>
            </a:r>
            <a:endParaRPr lang="en-US" sz="1200" dirty="0"/>
          </a:p>
        </p:txBody>
      </p:sp>
      <p:sp>
        <p:nvSpPr>
          <p:cNvPr id="3" name="Text 1"/>
          <p:cNvSpPr txBox="1"/>
          <p:nvPr/>
        </p:nvSpPr>
        <p:spPr>
          <a:xfrm>
            <a:off x="548640" y="621792"/>
            <a:ext cx="11064240" cy="685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3200" b="1" dirty="0">
                <a:solidFill>
                  <a:srgbClr val="14213D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Baryons and mesons</a:t>
            </a:r>
            <a:endParaRPr lang="en-US" sz="3200" dirty="0"/>
          </a:p>
        </p:txBody>
      </p:sp>
      <p:sp>
        <p:nvSpPr>
          <p:cNvPr id="4" name="Text 2"/>
          <p:cNvSpPr txBox="1"/>
          <p:nvPr/>
        </p:nvSpPr>
        <p:spPr>
          <a:xfrm>
            <a:off x="548640" y="6400800"/>
            <a:ext cx="73152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000" dirty="0">
                <a:solidFill>
                  <a:srgbClr val="6B748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Topic 11 · Particle physics   |   Cambridge International AS Level Physics 9702</a:t>
            </a:r>
            <a:endParaRPr lang="en-US" sz="1000" dirty="0"/>
          </a:p>
        </p:txBody>
      </p:sp>
      <p:sp>
        <p:nvSpPr>
          <p:cNvPr id="5" name="Text 3"/>
          <p:cNvSpPr txBox="1"/>
          <p:nvPr/>
        </p:nvSpPr>
        <p:spPr>
          <a:xfrm>
            <a:off x="10728655" y="6400800"/>
            <a:ext cx="9144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r">
              <a:buNone/>
            </a:pPr>
            <a:r>
              <a:rPr lang="en-US" sz="1000" dirty="0">
                <a:solidFill>
                  <a:srgbClr val="6B748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28</a:t>
            </a:r>
            <a:endParaRPr lang="en-US" sz="1000" dirty="0"/>
          </a:p>
        </p:txBody>
      </p:sp>
      <p:sp>
        <p:nvSpPr>
          <p:cNvPr id="6" name="Shape 4"/>
          <p:cNvSpPr/>
          <p:nvPr/>
        </p:nvSpPr>
        <p:spPr>
          <a:xfrm>
            <a:off x="548640" y="1554480"/>
            <a:ext cx="5449824" cy="2377440"/>
          </a:xfrm>
          <a:prstGeom prst="roundRect">
            <a:avLst>
              <a:gd name="adj" fmla="val 4615"/>
            </a:avLst>
          </a:prstGeom>
          <a:solidFill>
            <a:srgbClr val="EEF3F9"/>
          </a:solidFill>
          <a:ln w="12700">
            <a:solidFill>
              <a:srgbClr val="EEF3F9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7" name="Shape 5"/>
          <p:cNvSpPr/>
          <p:nvPr/>
        </p:nvSpPr>
        <p:spPr>
          <a:xfrm>
            <a:off x="6190488" y="1554480"/>
            <a:ext cx="5449824" cy="2377440"/>
          </a:xfrm>
          <a:prstGeom prst="roundRect">
            <a:avLst>
              <a:gd name="adj" fmla="val 4615"/>
            </a:avLst>
          </a:prstGeom>
          <a:solidFill>
            <a:srgbClr val="FFF4DC"/>
          </a:solidFill>
          <a:ln w="12700">
            <a:solidFill>
              <a:srgbClr val="FFF4DC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8" name="Text 6"/>
          <p:cNvSpPr txBox="1"/>
          <p:nvPr/>
        </p:nvSpPr>
        <p:spPr>
          <a:xfrm>
            <a:off x="822960" y="1691640"/>
            <a:ext cx="4937760" cy="4114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900" b="1" dirty="0">
                <a:solidFill>
                  <a:srgbClr val="1591BD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Baryons: three quarks</a:t>
            </a:r>
            <a:endParaRPr lang="en-US" sz="1900" dirty="0"/>
          </a:p>
        </p:txBody>
      </p:sp>
      <p:sp>
        <p:nvSpPr>
          <p:cNvPr id="9" name="Text 7"/>
          <p:cNvSpPr txBox="1"/>
          <p:nvPr/>
        </p:nvSpPr>
        <p:spPr>
          <a:xfrm>
            <a:off x="822960" y="2194560"/>
            <a:ext cx="4937760" cy="16459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buNone/>
            </a:pPr>
            <a:r>
              <a:rPr lang="en-US" sz="1700" dirty="0">
                <a:solidFill>
                  <a:srgbClr val="1E2A44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proton p = uud (+1e)</a:t>
            </a:r>
            <a:endParaRPr lang="en-US" sz="1700" dirty="0"/>
          </a:p>
          <a:p>
            <a:pPr marL="0" indent="0">
              <a:buNone/>
            </a:pPr>
            <a:r>
              <a:rPr lang="en-US" sz="1700" dirty="0">
                <a:solidFill>
                  <a:srgbClr val="1E2A44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neutron n = udd (0)</a:t>
            </a:r>
            <a:endParaRPr lang="en-US" sz="1700" dirty="0"/>
          </a:p>
          <a:p>
            <a:pPr marL="0" indent="0">
              <a:buNone/>
            </a:pPr>
            <a:r>
              <a:rPr lang="en-US" sz="1700" dirty="0">
                <a:solidFill>
                  <a:srgbClr val="1E2A44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Δ⁺⁺ = uuu (+2e); antiproton p̄ = ū ū d̄</a:t>
            </a:r>
            <a:endParaRPr lang="en-US" sz="1700" dirty="0"/>
          </a:p>
        </p:txBody>
      </p:sp>
      <p:sp>
        <p:nvSpPr>
          <p:cNvPr id="10" name="Text 8"/>
          <p:cNvSpPr txBox="1"/>
          <p:nvPr/>
        </p:nvSpPr>
        <p:spPr>
          <a:xfrm>
            <a:off x="6464808" y="1691640"/>
            <a:ext cx="4937760" cy="4114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900" b="1" dirty="0">
                <a:solidFill>
                  <a:srgbClr val="D98200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Mesons: quark + antiquark</a:t>
            </a:r>
            <a:endParaRPr lang="en-US" sz="1900" dirty="0"/>
          </a:p>
        </p:txBody>
      </p:sp>
      <p:sp>
        <p:nvSpPr>
          <p:cNvPr id="11" name="Text 9"/>
          <p:cNvSpPr txBox="1"/>
          <p:nvPr/>
        </p:nvSpPr>
        <p:spPr>
          <a:xfrm>
            <a:off x="6464808" y="2194560"/>
            <a:ext cx="4937760" cy="16459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buNone/>
            </a:pPr>
            <a:r>
              <a:rPr lang="en-US" sz="1700" dirty="0">
                <a:solidFill>
                  <a:srgbClr val="1E2A44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π⁺ = u d̄ (+⅔ + ⅓ = +1e)</a:t>
            </a:r>
            <a:endParaRPr lang="en-US" sz="1700" dirty="0"/>
          </a:p>
          <a:p>
            <a:pPr marL="0" indent="0">
              <a:buNone/>
            </a:pPr>
            <a:r>
              <a:rPr lang="en-US" sz="1700" dirty="0">
                <a:solidFill>
                  <a:srgbClr val="1E2A44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π⁻ = ū d (−1e);  φ = s s̄ (0)</a:t>
            </a:r>
            <a:endParaRPr lang="en-US" sz="1700" dirty="0"/>
          </a:p>
          <a:p>
            <a:pPr marL="0" indent="0">
              <a:buNone/>
            </a:pPr>
            <a:r>
              <a:rPr lang="en-US" sz="1700" dirty="0">
                <a:solidFill>
                  <a:srgbClr val="1E2A44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ρ-meson u d̄ has charge +1e</a:t>
            </a:r>
            <a:endParaRPr lang="en-US" sz="1700" dirty="0"/>
          </a:p>
        </p:txBody>
      </p:sp>
      <p:sp>
        <p:nvSpPr>
          <p:cNvPr id="12" name="Shape 10"/>
          <p:cNvSpPr/>
          <p:nvPr/>
        </p:nvSpPr>
        <p:spPr>
          <a:xfrm>
            <a:off x="548640" y="4114800"/>
            <a:ext cx="11091672" cy="1965960"/>
          </a:xfrm>
          <a:prstGeom prst="roundRect">
            <a:avLst>
              <a:gd name="adj" fmla="val 5581"/>
            </a:avLst>
          </a:prstGeom>
          <a:solidFill>
            <a:srgbClr val="E6F4F1"/>
          </a:solidFill>
          <a:ln w="12700">
            <a:solidFill>
              <a:srgbClr val="E6F4F1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13" name="Text 11"/>
          <p:cNvSpPr txBox="1"/>
          <p:nvPr/>
        </p:nvSpPr>
        <p:spPr>
          <a:xfrm>
            <a:off x="822960" y="4251960"/>
            <a:ext cx="10607040" cy="17830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342900" indent="-342900">
              <a:spcAft>
                <a:spcPts val="600"/>
              </a:spcAft>
              <a:buSzPct val="100000"/>
              <a:buChar char="•"/>
            </a:pPr>
            <a:r>
              <a:rPr lang="en-US" sz="1600" dirty="0">
                <a:solidFill>
                  <a:srgbClr val="1E2A44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Protons and neutrons are NOT fundamental — they are baryons</a:t>
            </a:r>
            <a:endParaRPr lang="en-US" sz="1600" dirty="0"/>
          </a:p>
          <a:p>
            <a:pPr marL="342900" indent="-342900">
              <a:spcAft>
                <a:spcPts val="600"/>
              </a:spcAft>
              <a:buSzPct val="100000"/>
              <a:buChar char="•"/>
            </a:pPr>
            <a:r>
              <a:rPr lang="en-US" sz="1600" dirty="0">
                <a:solidFill>
                  <a:srgbClr val="1E2A44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All hadrons have whole-number charges; a baryon is all quarks or all antiquarks (u d̄ d cannot exist)</a:t>
            </a:r>
            <a:endParaRPr lang="en-US" sz="1600" dirty="0"/>
          </a:p>
          <a:p>
            <a:pPr marL="342900" indent="-342900">
              <a:spcAft>
                <a:spcPts val="600"/>
              </a:spcAft>
              <a:buSzPct val="100000"/>
              <a:buChar char="•"/>
            </a:pPr>
            <a:r>
              <a:rPr lang="en-US" sz="1600" dirty="0">
                <a:solidFill>
                  <a:srgbClr val="1E2A44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Worked example: ⁵⁶₂₆Fe has 26 p (52 u) and 30 n (30 u) → 82 up quarks</a:t>
            </a:r>
            <a:endParaRPr lang="en-US" sz="1600" dirty="0"/>
          </a:p>
        </p:txBody>
      </p:sp>
    </p:spTree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9"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548640" y="347472"/>
            <a:ext cx="109728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200" b="1" kern="0" spc="300" dirty="0">
                <a:solidFill>
                  <a:srgbClr val="1591BD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11.2.5 · QUARK CHANGES</a:t>
            </a:r>
            <a:endParaRPr lang="en-US" sz="1200" dirty="0"/>
          </a:p>
        </p:txBody>
      </p:sp>
      <p:sp>
        <p:nvSpPr>
          <p:cNvPr id="3" name="Text 1"/>
          <p:cNvSpPr txBox="1"/>
          <p:nvPr/>
        </p:nvSpPr>
        <p:spPr>
          <a:xfrm>
            <a:off x="548640" y="621792"/>
            <a:ext cx="11064240" cy="685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3200" b="1" dirty="0">
                <a:solidFill>
                  <a:srgbClr val="14213D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β decay at the quark level</a:t>
            </a:r>
            <a:endParaRPr lang="en-US" sz="3200" dirty="0"/>
          </a:p>
        </p:txBody>
      </p:sp>
      <p:sp>
        <p:nvSpPr>
          <p:cNvPr id="4" name="Text 2"/>
          <p:cNvSpPr txBox="1"/>
          <p:nvPr/>
        </p:nvSpPr>
        <p:spPr>
          <a:xfrm>
            <a:off x="548640" y="6400800"/>
            <a:ext cx="73152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000" dirty="0">
                <a:solidFill>
                  <a:srgbClr val="6B748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Topic 11 · Particle physics   |   Cambridge International AS Level Physics 9702</a:t>
            </a:r>
            <a:endParaRPr lang="en-US" sz="1000" dirty="0"/>
          </a:p>
        </p:txBody>
      </p:sp>
      <p:sp>
        <p:nvSpPr>
          <p:cNvPr id="5" name="Text 3"/>
          <p:cNvSpPr txBox="1"/>
          <p:nvPr/>
        </p:nvSpPr>
        <p:spPr>
          <a:xfrm>
            <a:off x="10728655" y="6400800"/>
            <a:ext cx="9144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r">
              <a:buNone/>
            </a:pPr>
            <a:r>
              <a:rPr lang="en-US" sz="1000" dirty="0">
                <a:solidFill>
                  <a:srgbClr val="6B748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29</a:t>
            </a:r>
            <a:endParaRPr lang="en-US" sz="1000" dirty="0"/>
          </a:p>
        </p:txBody>
      </p:sp>
      <p:pic>
        <p:nvPicPr>
          <p:cNvPr id="6" name="Image 0" descr="figs11/beta_quarks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48640" y="1892590"/>
            <a:ext cx="11064240" cy="2341301"/>
          </a:xfrm>
          <a:prstGeom prst="rect">
            <a:avLst/>
          </a:prstGeom>
        </p:spPr>
      </p:pic>
      <p:sp>
        <p:nvSpPr>
          <p:cNvPr id="7" name="Shape 4"/>
          <p:cNvSpPr/>
          <p:nvPr/>
        </p:nvSpPr>
        <p:spPr>
          <a:xfrm>
            <a:off x="548640" y="4846320"/>
            <a:ext cx="5449824" cy="1234440"/>
          </a:xfrm>
          <a:prstGeom prst="roundRect">
            <a:avLst>
              <a:gd name="adj" fmla="val 8889"/>
            </a:avLst>
          </a:prstGeom>
          <a:solidFill>
            <a:srgbClr val="FFF4DC"/>
          </a:solidFill>
          <a:ln w="12700">
            <a:solidFill>
              <a:srgbClr val="FFF4DC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8" name="Text 5"/>
          <p:cNvSpPr txBox="1"/>
          <p:nvPr/>
        </p:nvSpPr>
        <p:spPr>
          <a:xfrm>
            <a:off x="822960" y="4937760"/>
            <a:ext cx="4937760" cy="10515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buNone/>
            </a:pPr>
            <a:r>
              <a:rPr lang="en-US" sz="1700" b="1" dirty="0">
                <a:solidFill>
                  <a:srgbClr val="D9820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β⁻: </a:t>
            </a:r>
            <a:endParaRPr lang="en-US" sz="1700" dirty="0"/>
          </a:p>
          <a:p>
            <a:pPr marL="0" indent="0">
              <a:buNone/>
            </a:pPr>
            <a:r>
              <a:rPr lang="en-US" sz="1700" dirty="0">
                <a:solidFill>
                  <a:srgbClr val="1E2A44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 down quark becomes an up quark: udd → uud, emitting e⁻ and ν̄ₑ.</a:t>
            </a:r>
            <a:endParaRPr lang="en-US" sz="1700" dirty="0"/>
          </a:p>
        </p:txBody>
      </p:sp>
      <p:sp>
        <p:nvSpPr>
          <p:cNvPr id="9" name="Shape 6"/>
          <p:cNvSpPr/>
          <p:nvPr/>
        </p:nvSpPr>
        <p:spPr>
          <a:xfrm>
            <a:off x="6190488" y="4846320"/>
            <a:ext cx="5449824" cy="1234440"/>
          </a:xfrm>
          <a:prstGeom prst="roundRect">
            <a:avLst>
              <a:gd name="adj" fmla="val 8889"/>
            </a:avLst>
          </a:prstGeom>
          <a:solidFill>
            <a:srgbClr val="EEF3F9"/>
          </a:solidFill>
          <a:ln w="12700">
            <a:solidFill>
              <a:srgbClr val="EEF3F9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10" name="Text 7"/>
          <p:cNvSpPr txBox="1"/>
          <p:nvPr/>
        </p:nvSpPr>
        <p:spPr>
          <a:xfrm>
            <a:off x="6464808" y="4937760"/>
            <a:ext cx="4937760" cy="10515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buNone/>
            </a:pPr>
            <a:r>
              <a:rPr lang="en-US" sz="1700" b="1" dirty="0">
                <a:solidFill>
                  <a:srgbClr val="1591BD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β⁺: </a:t>
            </a:r>
            <a:endParaRPr lang="en-US" sz="1700" dirty="0"/>
          </a:p>
          <a:p>
            <a:pPr marL="0" indent="0">
              <a:buNone/>
            </a:pPr>
            <a:r>
              <a:rPr lang="en-US" sz="1700" dirty="0">
                <a:solidFill>
                  <a:srgbClr val="1E2A44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an up quark becomes a down quark: uud → udd, emitting e⁺ and νₑ. Both are caused by the weak interaction.</a:t>
            </a:r>
            <a:endParaRPr lang="en-US" sz="1700" dirty="0"/>
          </a:p>
        </p:txBody>
      </p:sp>
    </p:spTree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0">
    <p:bg>
      <p:bgPr>
        <a:solidFill>
          <a:srgbClr val="11183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548640" y="1463040"/>
            <a:ext cx="3657600" cy="16459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1000" b="1" dirty="0">
                <a:solidFill>
                  <a:srgbClr val="F5B12B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09</a:t>
            </a:r>
            <a:endParaRPr lang="en-US" sz="11000" dirty="0"/>
          </a:p>
        </p:txBody>
      </p:sp>
      <p:sp>
        <p:nvSpPr>
          <p:cNvPr id="3" name="Text 1"/>
          <p:cNvSpPr txBox="1"/>
          <p:nvPr/>
        </p:nvSpPr>
        <p:spPr>
          <a:xfrm>
            <a:off x="548640" y="3200400"/>
            <a:ext cx="10058400" cy="914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4400" b="1" dirty="0">
                <a:solidFill>
                  <a:srgbClr val="FFFFFF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Past paper practice</a:t>
            </a:r>
            <a:endParaRPr lang="en-US" sz="4400" dirty="0"/>
          </a:p>
        </p:txBody>
      </p:sp>
      <p:sp>
        <p:nvSpPr>
          <p:cNvPr id="4" name="Text 2"/>
          <p:cNvSpPr txBox="1"/>
          <p:nvPr/>
        </p:nvSpPr>
        <p:spPr>
          <a:xfrm>
            <a:off x="548640" y="4160520"/>
            <a:ext cx="1005840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2000" dirty="0">
                <a:solidFill>
                  <a:srgbClr val="B9C2D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Paper 1 multiple choice · Paper 2 structured questions</a:t>
            </a:r>
            <a:endParaRPr lang="en-US" sz="2000" dirty="0"/>
          </a:p>
        </p:txBody>
      </p:sp>
      <p:sp>
        <p:nvSpPr>
          <p:cNvPr id="5" name="Text 3"/>
          <p:cNvSpPr txBox="1"/>
          <p:nvPr/>
        </p:nvSpPr>
        <p:spPr>
          <a:xfrm>
            <a:off x="548640" y="1143000"/>
            <a:ext cx="100584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450" b="1" kern="0" spc="300" dirty="0">
                <a:solidFill>
                  <a:srgbClr val="37C9E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CAMBRIDGE PAST PAPER QUESTIONS</a:t>
            </a:r>
            <a:endParaRPr lang="en-US" sz="1450" dirty="0"/>
          </a:p>
        </p:txBody>
      </p:sp>
      <p:sp>
        <p:nvSpPr>
          <p:cNvPr id="6" name="Text 4"/>
          <p:cNvSpPr txBox="1"/>
          <p:nvPr/>
        </p:nvSpPr>
        <p:spPr>
          <a:xfrm>
            <a:off x="548640" y="6400800"/>
            <a:ext cx="73152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000" dirty="0">
                <a:solidFill>
                  <a:srgbClr val="8C96B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Topic 11 · Particle physics   |   Cambridge International AS Level Physics 9702</a:t>
            </a:r>
            <a:endParaRPr lang="en-US" sz="1000" dirty="0"/>
          </a:p>
        </p:txBody>
      </p:sp>
      <p:sp>
        <p:nvSpPr>
          <p:cNvPr id="7" name="Text 5"/>
          <p:cNvSpPr txBox="1"/>
          <p:nvPr/>
        </p:nvSpPr>
        <p:spPr>
          <a:xfrm>
            <a:off x="10728655" y="6400800"/>
            <a:ext cx="9144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r">
              <a:buNone/>
            </a:pPr>
            <a:r>
              <a:rPr lang="en-US" sz="1000" dirty="0">
                <a:solidFill>
                  <a:srgbClr val="8C96B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30</a:t>
            </a:r>
            <a:endParaRPr lang="en-US" sz="1000" dirty="0"/>
          </a:p>
        </p:txBody>
      </p:sp>
    </p:spTree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1"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548640" y="347472"/>
            <a:ext cx="109728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200" b="1" kern="0" spc="300" dirty="0">
                <a:solidFill>
                  <a:srgbClr val="1591BD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PAPER 1 STYLE · MULTIPLE CHOICE</a:t>
            </a:r>
            <a:endParaRPr lang="en-US" sz="1200" dirty="0"/>
          </a:p>
        </p:txBody>
      </p:sp>
      <p:sp>
        <p:nvSpPr>
          <p:cNvPr id="3" name="Text 1"/>
          <p:cNvSpPr txBox="1"/>
          <p:nvPr/>
        </p:nvSpPr>
        <p:spPr>
          <a:xfrm>
            <a:off x="548640" y="621792"/>
            <a:ext cx="11064240" cy="685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3200" b="1" dirty="0">
                <a:solidFill>
                  <a:srgbClr val="14213D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Past paper · α-scattering graph</a:t>
            </a:r>
            <a:endParaRPr lang="en-US" sz="3200" dirty="0"/>
          </a:p>
        </p:txBody>
      </p:sp>
      <p:sp>
        <p:nvSpPr>
          <p:cNvPr id="4" name="Text 2"/>
          <p:cNvSpPr txBox="1"/>
          <p:nvPr/>
        </p:nvSpPr>
        <p:spPr>
          <a:xfrm>
            <a:off x="548640" y="6400800"/>
            <a:ext cx="73152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000" dirty="0">
                <a:solidFill>
                  <a:srgbClr val="6B748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Topic 11 · Particle physics   |   Cambridge International AS Level Physics 9702</a:t>
            </a:r>
            <a:endParaRPr lang="en-US" sz="1000" dirty="0"/>
          </a:p>
        </p:txBody>
      </p:sp>
      <p:sp>
        <p:nvSpPr>
          <p:cNvPr id="5" name="Text 3"/>
          <p:cNvSpPr txBox="1"/>
          <p:nvPr/>
        </p:nvSpPr>
        <p:spPr>
          <a:xfrm>
            <a:off x="10728655" y="6400800"/>
            <a:ext cx="9144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r">
              <a:buNone/>
            </a:pPr>
            <a:r>
              <a:rPr lang="en-US" sz="1000" dirty="0">
                <a:solidFill>
                  <a:srgbClr val="6B748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31</a:t>
            </a:r>
            <a:endParaRPr lang="en-US" sz="1000" dirty="0"/>
          </a:p>
        </p:txBody>
      </p:sp>
      <p:sp>
        <p:nvSpPr>
          <p:cNvPr id="6" name="Shape 4"/>
          <p:cNvSpPr/>
          <p:nvPr/>
        </p:nvSpPr>
        <p:spPr>
          <a:xfrm>
            <a:off x="548640" y="1554480"/>
            <a:ext cx="11091672" cy="914400"/>
          </a:xfrm>
          <a:prstGeom prst="roundRect">
            <a:avLst>
              <a:gd name="adj" fmla="val 12000"/>
            </a:avLst>
          </a:prstGeom>
          <a:solidFill>
            <a:srgbClr val="EEF3F9"/>
          </a:solidFill>
          <a:ln w="12700">
            <a:solidFill>
              <a:srgbClr val="EEF3F9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7" name="Shape 5"/>
          <p:cNvSpPr/>
          <p:nvPr/>
        </p:nvSpPr>
        <p:spPr>
          <a:xfrm>
            <a:off x="731520" y="1783080"/>
            <a:ext cx="457200" cy="457200"/>
          </a:xfrm>
          <a:prstGeom prst="ellipse">
            <a:avLst/>
          </a:prstGeom>
          <a:solidFill>
            <a:srgbClr val="1591BD"/>
          </a:solidFill>
          <a:ln w="12700">
            <a:solidFill>
              <a:srgbClr val="1591BD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8" name="Text 6"/>
          <p:cNvSpPr txBox="1"/>
          <p:nvPr/>
        </p:nvSpPr>
        <p:spPr>
          <a:xfrm>
            <a:off x="731520" y="1783080"/>
            <a:ext cx="45720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7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1</a:t>
            </a:r>
            <a:endParaRPr lang="en-US" sz="1700" dirty="0"/>
          </a:p>
        </p:txBody>
      </p:sp>
      <p:sp>
        <p:nvSpPr>
          <p:cNvPr id="9" name="Text 7"/>
          <p:cNvSpPr txBox="1"/>
          <p:nvPr/>
        </p:nvSpPr>
        <p:spPr>
          <a:xfrm>
            <a:off x="1371600" y="1691640"/>
            <a:ext cx="10058400" cy="7315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700" b="1" dirty="0">
                <a:solidFill>
                  <a:srgbClr val="1E2A44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 detector counts the number n of α-particles per unit time at angle θ to the incident beam. Which graph best shows how n varies with θ from 0 to 90°?</a:t>
            </a:r>
            <a:endParaRPr lang="en-US" sz="1700" dirty="0"/>
          </a:p>
        </p:txBody>
      </p:sp>
      <p:sp>
        <p:nvSpPr>
          <p:cNvPr id="11" name="Text 8"/>
          <p:cNvSpPr txBox="1"/>
          <p:nvPr/>
        </p:nvSpPr>
        <p:spPr>
          <a:xfrm>
            <a:off x="548640" y="5715000"/>
            <a:ext cx="11064240" cy="4114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ctr">
              <a:buNone/>
            </a:pPr>
            <a:r>
              <a:rPr lang="en-US" sz="1700" b="1" dirty="0">
                <a:solidFill>
                  <a:srgbClr val="14213D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Choose A, B, C or D</a:t>
            </a:r>
            <a:endParaRPr lang="en-US" sz="1700" dirty="0"/>
          </a:p>
        </p:txBody>
      </p:sp>
      <p:pic>
        <p:nvPicPr>
          <p:cNvPr id="13" name="Picture 12">
            <a:extLst>
              <a:ext uri="{FF2B5EF4-FFF2-40B4-BE49-F238E27FC236}">
                <a16:creationId xmlns:a16="http://schemas.microsoft.com/office/drawing/2014/main" id="{484D9F08-3EDC-B3DF-BAF7-75FD602BFC78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854678" y="2538754"/>
            <a:ext cx="8728789" cy="3130526"/>
          </a:xfrm>
          <a:prstGeom prst="rect">
            <a:avLst/>
          </a:prstGeom>
        </p:spPr>
      </p:pic>
    </p:spTree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2"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548640" y="347472"/>
            <a:ext cx="109728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200" b="1" kern="0" spc="300" dirty="0">
                <a:solidFill>
                  <a:srgbClr val="1591BD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PAPER 1 STYLE · MULTIPLE CHOICE</a:t>
            </a:r>
            <a:endParaRPr lang="en-US" sz="1200" dirty="0"/>
          </a:p>
        </p:txBody>
      </p:sp>
      <p:sp>
        <p:nvSpPr>
          <p:cNvPr id="3" name="Text 1"/>
          <p:cNvSpPr txBox="1"/>
          <p:nvPr/>
        </p:nvSpPr>
        <p:spPr>
          <a:xfrm>
            <a:off x="548640" y="621792"/>
            <a:ext cx="11064240" cy="685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3200" b="1" dirty="0">
                <a:solidFill>
                  <a:srgbClr val="14213D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Past paper set A · Nuclei and decay</a:t>
            </a:r>
            <a:endParaRPr lang="en-US" sz="3200" dirty="0"/>
          </a:p>
        </p:txBody>
      </p:sp>
      <p:sp>
        <p:nvSpPr>
          <p:cNvPr id="4" name="Text 2"/>
          <p:cNvSpPr txBox="1"/>
          <p:nvPr/>
        </p:nvSpPr>
        <p:spPr>
          <a:xfrm>
            <a:off x="548640" y="6400800"/>
            <a:ext cx="73152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000" dirty="0">
                <a:solidFill>
                  <a:srgbClr val="6B748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Topic 11 · Particle physics   |   Cambridge International AS Level Physics 9702</a:t>
            </a:r>
            <a:endParaRPr lang="en-US" sz="1000" dirty="0"/>
          </a:p>
        </p:txBody>
      </p:sp>
      <p:sp>
        <p:nvSpPr>
          <p:cNvPr id="5" name="Text 3"/>
          <p:cNvSpPr txBox="1"/>
          <p:nvPr/>
        </p:nvSpPr>
        <p:spPr>
          <a:xfrm>
            <a:off x="10728655" y="6400800"/>
            <a:ext cx="9144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r">
              <a:buNone/>
            </a:pPr>
            <a:r>
              <a:rPr lang="en-US" sz="1000" dirty="0">
                <a:solidFill>
                  <a:srgbClr val="6B748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32</a:t>
            </a:r>
            <a:endParaRPr lang="en-US" sz="1000" dirty="0"/>
          </a:p>
        </p:txBody>
      </p:sp>
      <p:sp>
        <p:nvSpPr>
          <p:cNvPr id="6" name="Shape 4"/>
          <p:cNvSpPr/>
          <p:nvPr/>
        </p:nvSpPr>
        <p:spPr>
          <a:xfrm>
            <a:off x="548640" y="1554480"/>
            <a:ext cx="5449824" cy="2194560"/>
          </a:xfrm>
          <a:prstGeom prst="roundRect">
            <a:avLst>
              <a:gd name="adj" fmla="val 5000"/>
            </a:avLst>
          </a:prstGeom>
          <a:solidFill>
            <a:srgbClr val="EEF3F9"/>
          </a:solidFill>
          <a:ln w="12700">
            <a:solidFill>
              <a:srgbClr val="EEF3F9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7" name="Shape 5"/>
          <p:cNvSpPr/>
          <p:nvPr/>
        </p:nvSpPr>
        <p:spPr>
          <a:xfrm>
            <a:off x="731520" y="1737360"/>
            <a:ext cx="438912" cy="438912"/>
          </a:xfrm>
          <a:prstGeom prst="ellipse">
            <a:avLst/>
          </a:prstGeom>
          <a:solidFill>
            <a:srgbClr val="1591BD"/>
          </a:solidFill>
          <a:ln w="12700">
            <a:solidFill>
              <a:srgbClr val="1591BD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8" name="Text 6"/>
          <p:cNvSpPr txBox="1"/>
          <p:nvPr/>
        </p:nvSpPr>
        <p:spPr>
          <a:xfrm>
            <a:off x="731520" y="1737360"/>
            <a:ext cx="438912" cy="43891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7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2</a:t>
            </a:r>
            <a:endParaRPr lang="en-US" sz="1700" dirty="0"/>
          </a:p>
        </p:txBody>
      </p:sp>
      <p:sp>
        <p:nvSpPr>
          <p:cNvPr id="9" name="Text 7"/>
          <p:cNvSpPr txBox="1"/>
          <p:nvPr/>
        </p:nvSpPr>
        <p:spPr>
          <a:xfrm>
            <a:off x="1321308" y="1792224"/>
            <a:ext cx="4480560" cy="10515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buNone/>
            </a:pPr>
            <a:r>
              <a:rPr lang="en-US" sz="1400" dirty="0">
                <a:solidFill>
                  <a:srgbClr val="1E2A44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The atom ¹⁹²₇₇Ir is a neutral atom. How many protons, neutrons and electrons are in this atom?</a:t>
            </a:r>
            <a:endParaRPr lang="en-US" sz="1400" dirty="0"/>
          </a:p>
        </p:txBody>
      </p:sp>
      <p:sp>
        <p:nvSpPr>
          <p:cNvPr id="10" name="Text 8"/>
          <p:cNvSpPr txBox="1"/>
          <p:nvPr/>
        </p:nvSpPr>
        <p:spPr>
          <a:xfrm>
            <a:off x="1321308" y="2354580"/>
            <a:ext cx="4526280" cy="9144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marL="0" indent="0">
              <a:buNone/>
            </a:pPr>
            <a:r>
              <a:rPr lang="en-US" sz="1400" b="1" dirty="0">
                <a:solidFill>
                  <a:srgbClr val="14213D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  77, 192, 77</a:t>
            </a:r>
            <a:endParaRPr lang="en-US" sz="1400" dirty="0"/>
          </a:p>
          <a:p>
            <a:pPr marL="0" indent="0">
              <a:buNone/>
            </a:pPr>
            <a:r>
              <a:rPr lang="en-US" sz="1400" b="1" dirty="0">
                <a:solidFill>
                  <a:srgbClr val="14213D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B  115, 77, 77</a:t>
            </a:r>
            <a:endParaRPr lang="en-US" sz="1400" dirty="0"/>
          </a:p>
          <a:p>
            <a:pPr marL="0" indent="0">
              <a:buNone/>
            </a:pPr>
            <a:r>
              <a:rPr lang="en-US" sz="1400" b="1" dirty="0">
                <a:solidFill>
                  <a:srgbClr val="14213D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  192, 77, 192</a:t>
            </a:r>
            <a:endParaRPr lang="en-US" sz="1400" dirty="0"/>
          </a:p>
          <a:p>
            <a:pPr marL="0" indent="0">
              <a:buNone/>
            </a:pPr>
            <a:r>
              <a:rPr lang="en-US" sz="1400" b="1" dirty="0">
                <a:solidFill>
                  <a:srgbClr val="14213D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D  77, 115, 77</a:t>
            </a:r>
            <a:endParaRPr lang="en-US" sz="1400" dirty="0"/>
          </a:p>
        </p:txBody>
      </p:sp>
      <p:sp>
        <p:nvSpPr>
          <p:cNvPr id="11" name="Shape 9"/>
          <p:cNvSpPr/>
          <p:nvPr/>
        </p:nvSpPr>
        <p:spPr>
          <a:xfrm>
            <a:off x="6190488" y="1554480"/>
            <a:ext cx="5449824" cy="2194560"/>
          </a:xfrm>
          <a:prstGeom prst="roundRect">
            <a:avLst>
              <a:gd name="adj" fmla="val 5000"/>
            </a:avLst>
          </a:prstGeom>
          <a:solidFill>
            <a:srgbClr val="FFF4DC"/>
          </a:solidFill>
          <a:ln w="12700">
            <a:solidFill>
              <a:srgbClr val="FFF4DC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12" name="Shape 10"/>
          <p:cNvSpPr/>
          <p:nvPr/>
        </p:nvSpPr>
        <p:spPr>
          <a:xfrm>
            <a:off x="6373368" y="1737360"/>
            <a:ext cx="438912" cy="438912"/>
          </a:xfrm>
          <a:prstGeom prst="ellipse">
            <a:avLst/>
          </a:prstGeom>
          <a:solidFill>
            <a:srgbClr val="D98200"/>
          </a:solidFill>
          <a:ln w="12700">
            <a:solidFill>
              <a:srgbClr val="D98200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13" name="Text 11"/>
          <p:cNvSpPr txBox="1"/>
          <p:nvPr/>
        </p:nvSpPr>
        <p:spPr>
          <a:xfrm>
            <a:off x="6373368" y="1737360"/>
            <a:ext cx="438912" cy="43891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7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3</a:t>
            </a:r>
            <a:endParaRPr lang="en-US" sz="1700" dirty="0"/>
          </a:p>
        </p:txBody>
      </p:sp>
      <p:sp>
        <p:nvSpPr>
          <p:cNvPr id="14" name="Text 12"/>
          <p:cNvSpPr txBox="1"/>
          <p:nvPr/>
        </p:nvSpPr>
        <p:spPr>
          <a:xfrm>
            <a:off x="6967728" y="1737360"/>
            <a:ext cx="4480560" cy="10515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buNone/>
            </a:pPr>
            <a:r>
              <a:rPr lang="en-US" sz="1400" dirty="0">
                <a:solidFill>
                  <a:srgbClr val="1E2A44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Which pair of nuclei (nucleon number; neutron number) are isotopes of one element?</a:t>
            </a:r>
            <a:endParaRPr lang="en-US" sz="1400" dirty="0"/>
          </a:p>
        </p:txBody>
      </p:sp>
      <p:sp>
        <p:nvSpPr>
          <p:cNvPr id="15" name="Text 13"/>
          <p:cNvSpPr txBox="1"/>
          <p:nvPr/>
        </p:nvSpPr>
        <p:spPr>
          <a:xfrm>
            <a:off x="6967728" y="2386584"/>
            <a:ext cx="4526280" cy="9144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marL="0" indent="0">
              <a:buNone/>
            </a:pPr>
            <a:r>
              <a:rPr lang="en-US" sz="1400" b="1" dirty="0">
                <a:solidFill>
                  <a:srgbClr val="14213D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  39 and 35; 19 and 22</a:t>
            </a:r>
            <a:endParaRPr lang="en-US" sz="1400" dirty="0"/>
          </a:p>
          <a:p>
            <a:pPr marL="0" indent="0">
              <a:buNone/>
            </a:pPr>
            <a:r>
              <a:rPr lang="en-US" sz="1400" b="1" dirty="0">
                <a:solidFill>
                  <a:srgbClr val="14213D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B  37 and 35; 20 and 18</a:t>
            </a:r>
            <a:endParaRPr lang="en-US" sz="1400" dirty="0"/>
          </a:p>
          <a:p>
            <a:pPr marL="0" indent="0">
              <a:buNone/>
            </a:pPr>
            <a:r>
              <a:rPr lang="en-US" sz="1400" b="1" dirty="0">
                <a:solidFill>
                  <a:srgbClr val="14213D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  37 and 35; 18 and 20</a:t>
            </a:r>
            <a:endParaRPr lang="en-US" sz="1400" dirty="0"/>
          </a:p>
          <a:p>
            <a:pPr marL="0" indent="0">
              <a:buNone/>
            </a:pPr>
            <a:r>
              <a:rPr lang="en-US" sz="1400" b="1" dirty="0">
                <a:solidFill>
                  <a:srgbClr val="14213D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D  35 and 35; 20 and 18</a:t>
            </a:r>
            <a:endParaRPr lang="en-US" sz="1400" dirty="0"/>
          </a:p>
        </p:txBody>
      </p:sp>
      <p:sp>
        <p:nvSpPr>
          <p:cNvPr id="16" name="Shape 14"/>
          <p:cNvSpPr/>
          <p:nvPr/>
        </p:nvSpPr>
        <p:spPr>
          <a:xfrm>
            <a:off x="548640" y="3886200"/>
            <a:ext cx="5449824" cy="2194560"/>
          </a:xfrm>
          <a:prstGeom prst="roundRect">
            <a:avLst>
              <a:gd name="adj" fmla="val 5000"/>
            </a:avLst>
          </a:prstGeom>
          <a:solidFill>
            <a:srgbClr val="FFF4DC"/>
          </a:solidFill>
          <a:ln w="12700">
            <a:solidFill>
              <a:srgbClr val="FFF4DC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17" name="Shape 15"/>
          <p:cNvSpPr/>
          <p:nvPr/>
        </p:nvSpPr>
        <p:spPr>
          <a:xfrm>
            <a:off x="731520" y="4069080"/>
            <a:ext cx="438912" cy="438912"/>
          </a:xfrm>
          <a:prstGeom prst="ellipse">
            <a:avLst/>
          </a:prstGeom>
          <a:solidFill>
            <a:srgbClr val="D98200"/>
          </a:solidFill>
          <a:ln w="12700">
            <a:solidFill>
              <a:srgbClr val="D98200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18" name="Text 16"/>
          <p:cNvSpPr txBox="1"/>
          <p:nvPr/>
        </p:nvSpPr>
        <p:spPr>
          <a:xfrm>
            <a:off x="731520" y="4069080"/>
            <a:ext cx="438912" cy="43891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7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4</a:t>
            </a:r>
            <a:endParaRPr lang="en-US" sz="1700" dirty="0"/>
          </a:p>
        </p:txBody>
      </p:sp>
      <p:sp>
        <p:nvSpPr>
          <p:cNvPr id="19" name="Text 17"/>
          <p:cNvSpPr txBox="1"/>
          <p:nvPr/>
        </p:nvSpPr>
        <p:spPr>
          <a:xfrm>
            <a:off x="1325880" y="4069080"/>
            <a:ext cx="4480560" cy="10515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buNone/>
            </a:pPr>
            <a:r>
              <a:rPr lang="en-US" sz="1400" dirty="0">
                <a:solidFill>
                  <a:srgbClr val="1E2A44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²³⁷₉₂W decays by β⁻ emission to X, then by α emission to Y, then by β⁺ emission to Z. What is nuclide Z?</a:t>
            </a:r>
            <a:endParaRPr lang="en-US" sz="1400" dirty="0"/>
          </a:p>
        </p:txBody>
      </p:sp>
      <p:sp>
        <p:nvSpPr>
          <p:cNvPr id="20" name="Text 18"/>
          <p:cNvSpPr txBox="1"/>
          <p:nvPr/>
        </p:nvSpPr>
        <p:spPr>
          <a:xfrm>
            <a:off x="1435608" y="4663440"/>
            <a:ext cx="4526280" cy="9144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marL="0" indent="0">
              <a:buNone/>
            </a:pPr>
            <a:r>
              <a:rPr lang="en-US" sz="1400" b="1" dirty="0">
                <a:solidFill>
                  <a:srgbClr val="14213D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  ²³⁷₉₀Z</a:t>
            </a:r>
            <a:endParaRPr lang="en-US" sz="1400" dirty="0"/>
          </a:p>
          <a:p>
            <a:pPr marL="0" indent="0">
              <a:buNone/>
            </a:pPr>
            <a:r>
              <a:rPr lang="en-US" sz="1400" b="1" dirty="0">
                <a:solidFill>
                  <a:srgbClr val="14213D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B  ²³³₉₂Z</a:t>
            </a:r>
            <a:endParaRPr lang="en-US" sz="1400" dirty="0"/>
          </a:p>
          <a:p>
            <a:pPr marL="0" indent="0">
              <a:buNone/>
            </a:pPr>
            <a:r>
              <a:rPr lang="en-US" sz="1400" b="1" dirty="0">
                <a:solidFill>
                  <a:srgbClr val="14213D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  ²³⁷₈₉Z</a:t>
            </a:r>
            <a:endParaRPr lang="en-US" sz="1400" dirty="0"/>
          </a:p>
          <a:p>
            <a:pPr marL="0" indent="0">
              <a:buNone/>
            </a:pPr>
            <a:r>
              <a:rPr lang="en-US" sz="1400" b="1" dirty="0">
                <a:solidFill>
                  <a:srgbClr val="14213D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D  ²³³₉₀Z</a:t>
            </a:r>
            <a:endParaRPr lang="en-US" sz="1400" dirty="0"/>
          </a:p>
        </p:txBody>
      </p:sp>
    </p:spTree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3"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548640" y="347472"/>
            <a:ext cx="109728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200" b="1" kern="0" spc="300" dirty="0">
                <a:solidFill>
                  <a:srgbClr val="1591BD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ANSWERS AND KEY WORKING</a:t>
            </a:r>
            <a:endParaRPr lang="en-US" sz="1200" dirty="0"/>
          </a:p>
        </p:txBody>
      </p:sp>
      <p:sp>
        <p:nvSpPr>
          <p:cNvPr id="3" name="Text 1"/>
          <p:cNvSpPr txBox="1"/>
          <p:nvPr/>
        </p:nvSpPr>
        <p:spPr>
          <a:xfrm>
            <a:off x="548640" y="621792"/>
            <a:ext cx="11064240" cy="685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3200" b="1" dirty="0">
                <a:solidFill>
                  <a:srgbClr val="14213D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Answers · Questions 1 – 4</a:t>
            </a:r>
            <a:endParaRPr lang="en-US" sz="3200" dirty="0"/>
          </a:p>
        </p:txBody>
      </p:sp>
      <p:sp>
        <p:nvSpPr>
          <p:cNvPr id="4" name="Text 2"/>
          <p:cNvSpPr txBox="1"/>
          <p:nvPr/>
        </p:nvSpPr>
        <p:spPr>
          <a:xfrm>
            <a:off x="548640" y="6400800"/>
            <a:ext cx="73152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000" dirty="0">
                <a:solidFill>
                  <a:srgbClr val="6B748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Topic 11 · Particle physics   |   Cambridge International AS Level Physics 9702</a:t>
            </a:r>
            <a:endParaRPr lang="en-US" sz="1000" dirty="0"/>
          </a:p>
        </p:txBody>
      </p:sp>
      <p:sp>
        <p:nvSpPr>
          <p:cNvPr id="5" name="Text 3"/>
          <p:cNvSpPr txBox="1"/>
          <p:nvPr/>
        </p:nvSpPr>
        <p:spPr>
          <a:xfrm>
            <a:off x="10728655" y="6400800"/>
            <a:ext cx="9144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r">
              <a:buNone/>
            </a:pPr>
            <a:r>
              <a:rPr lang="en-US" sz="1000" dirty="0">
                <a:solidFill>
                  <a:srgbClr val="6B748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33</a:t>
            </a:r>
            <a:endParaRPr lang="en-US" sz="1000" dirty="0"/>
          </a:p>
        </p:txBody>
      </p:sp>
      <p:sp>
        <p:nvSpPr>
          <p:cNvPr id="6" name="Shape 4"/>
          <p:cNvSpPr/>
          <p:nvPr/>
        </p:nvSpPr>
        <p:spPr>
          <a:xfrm>
            <a:off x="548640" y="1554480"/>
            <a:ext cx="5449824" cy="2194560"/>
          </a:xfrm>
          <a:prstGeom prst="roundRect">
            <a:avLst>
              <a:gd name="adj" fmla="val 5000"/>
            </a:avLst>
          </a:prstGeom>
          <a:solidFill>
            <a:srgbClr val="E6F4F1"/>
          </a:solidFill>
          <a:ln w="12700">
            <a:solidFill>
              <a:srgbClr val="E6F4F1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7" name="Shape 5"/>
          <p:cNvSpPr/>
          <p:nvPr/>
        </p:nvSpPr>
        <p:spPr>
          <a:xfrm>
            <a:off x="731520" y="1737360"/>
            <a:ext cx="438912" cy="438912"/>
          </a:xfrm>
          <a:prstGeom prst="ellipse">
            <a:avLst/>
          </a:prstGeom>
          <a:solidFill>
            <a:srgbClr val="238A7E"/>
          </a:solidFill>
          <a:ln w="12700">
            <a:solidFill>
              <a:srgbClr val="238A7E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8" name="Text 6"/>
          <p:cNvSpPr txBox="1"/>
          <p:nvPr/>
        </p:nvSpPr>
        <p:spPr>
          <a:xfrm>
            <a:off x="731520" y="1737360"/>
            <a:ext cx="438912" cy="43891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7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1</a:t>
            </a:r>
            <a:endParaRPr lang="en-US" sz="1700" dirty="0"/>
          </a:p>
        </p:txBody>
      </p:sp>
      <p:sp>
        <p:nvSpPr>
          <p:cNvPr id="9" name="Text 7"/>
          <p:cNvSpPr txBox="1"/>
          <p:nvPr/>
        </p:nvSpPr>
        <p:spPr>
          <a:xfrm>
            <a:off x="1325880" y="1755648"/>
            <a:ext cx="2743200" cy="4114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2000" b="1" dirty="0">
                <a:solidFill>
                  <a:srgbClr val="238A7E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Answer A</a:t>
            </a:r>
            <a:endParaRPr lang="en-US" sz="2000" dirty="0"/>
          </a:p>
        </p:txBody>
      </p:sp>
      <p:sp>
        <p:nvSpPr>
          <p:cNvPr id="10" name="Text 8"/>
          <p:cNvSpPr txBox="1"/>
          <p:nvPr/>
        </p:nvSpPr>
        <p:spPr>
          <a:xfrm>
            <a:off x="1325880" y="2240280"/>
            <a:ext cx="4480560" cy="14173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buNone/>
            </a:pPr>
            <a:r>
              <a:rPr lang="en-US" sz="1500" dirty="0">
                <a:solidFill>
                  <a:srgbClr val="1E2A44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Most α-particles are scattered through very small angles, so n is largest near 0° and falls very rapidly as θ increases.</a:t>
            </a:r>
            <a:endParaRPr lang="en-US" sz="1500" dirty="0"/>
          </a:p>
        </p:txBody>
      </p:sp>
      <p:sp>
        <p:nvSpPr>
          <p:cNvPr id="11" name="Shape 9"/>
          <p:cNvSpPr/>
          <p:nvPr/>
        </p:nvSpPr>
        <p:spPr>
          <a:xfrm>
            <a:off x="6190488" y="1554480"/>
            <a:ext cx="5449824" cy="2194560"/>
          </a:xfrm>
          <a:prstGeom prst="roundRect">
            <a:avLst>
              <a:gd name="adj" fmla="val 5000"/>
            </a:avLst>
          </a:prstGeom>
          <a:solidFill>
            <a:srgbClr val="E6F4F1"/>
          </a:solidFill>
          <a:ln w="12700">
            <a:solidFill>
              <a:srgbClr val="E6F4F1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12" name="Shape 10"/>
          <p:cNvSpPr/>
          <p:nvPr/>
        </p:nvSpPr>
        <p:spPr>
          <a:xfrm>
            <a:off x="6373368" y="1737360"/>
            <a:ext cx="438912" cy="438912"/>
          </a:xfrm>
          <a:prstGeom prst="ellipse">
            <a:avLst/>
          </a:prstGeom>
          <a:solidFill>
            <a:srgbClr val="238A7E"/>
          </a:solidFill>
          <a:ln w="12700">
            <a:solidFill>
              <a:srgbClr val="238A7E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13" name="Text 11"/>
          <p:cNvSpPr txBox="1"/>
          <p:nvPr/>
        </p:nvSpPr>
        <p:spPr>
          <a:xfrm>
            <a:off x="6373368" y="1737360"/>
            <a:ext cx="438912" cy="43891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7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2</a:t>
            </a:r>
            <a:endParaRPr lang="en-US" sz="1700" dirty="0"/>
          </a:p>
        </p:txBody>
      </p:sp>
      <p:sp>
        <p:nvSpPr>
          <p:cNvPr id="14" name="Text 12"/>
          <p:cNvSpPr txBox="1"/>
          <p:nvPr/>
        </p:nvSpPr>
        <p:spPr>
          <a:xfrm>
            <a:off x="6967728" y="1755648"/>
            <a:ext cx="2743200" cy="4114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2000" b="1" dirty="0">
                <a:solidFill>
                  <a:srgbClr val="238A7E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Answer D</a:t>
            </a:r>
            <a:endParaRPr lang="en-US" sz="2000" dirty="0"/>
          </a:p>
        </p:txBody>
      </p:sp>
      <p:sp>
        <p:nvSpPr>
          <p:cNvPr id="15" name="Text 13"/>
          <p:cNvSpPr txBox="1"/>
          <p:nvPr/>
        </p:nvSpPr>
        <p:spPr>
          <a:xfrm>
            <a:off x="6967728" y="2240280"/>
            <a:ext cx="4480560" cy="14173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buNone/>
            </a:pPr>
            <a:r>
              <a:rPr lang="en-US" sz="1500" dirty="0">
                <a:solidFill>
                  <a:srgbClr val="1E2A44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Z = 77 protons; neutrons = 192 − 77 = 115; neutral, so 77 electrons.</a:t>
            </a:r>
            <a:endParaRPr lang="en-US" sz="1500" dirty="0"/>
          </a:p>
        </p:txBody>
      </p:sp>
      <p:sp>
        <p:nvSpPr>
          <p:cNvPr id="16" name="Shape 14"/>
          <p:cNvSpPr/>
          <p:nvPr/>
        </p:nvSpPr>
        <p:spPr>
          <a:xfrm>
            <a:off x="548640" y="3886200"/>
            <a:ext cx="5449824" cy="2194560"/>
          </a:xfrm>
          <a:prstGeom prst="roundRect">
            <a:avLst>
              <a:gd name="adj" fmla="val 5000"/>
            </a:avLst>
          </a:prstGeom>
          <a:solidFill>
            <a:srgbClr val="E6F4F1"/>
          </a:solidFill>
          <a:ln w="12700">
            <a:solidFill>
              <a:srgbClr val="E6F4F1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17" name="Shape 15"/>
          <p:cNvSpPr/>
          <p:nvPr/>
        </p:nvSpPr>
        <p:spPr>
          <a:xfrm>
            <a:off x="731520" y="4069080"/>
            <a:ext cx="438912" cy="438912"/>
          </a:xfrm>
          <a:prstGeom prst="ellipse">
            <a:avLst/>
          </a:prstGeom>
          <a:solidFill>
            <a:srgbClr val="238A7E"/>
          </a:solidFill>
          <a:ln w="12700">
            <a:solidFill>
              <a:srgbClr val="238A7E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18" name="Text 16"/>
          <p:cNvSpPr txBox="1"/>
          <p:nvPr/>
        </p:nvSpPr>
        <p:spPr>
          <a:xfrm>
            <a:off x="731520" y="4069080"/>
            <a:ext cx="438912" cy="43891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7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3</a:t>
            </a:r>
            <a:endParaRPr lang="en-US" sz="1700" dirty="0"/>
          </a:p>
        </p:txBody>
      </p:sp>
      <p:sp>
        <p:nvSpPr>
          <p:cNvPr id="19" name="Text 17"/>
          <p:cNvSpPr txBox="1"/>
          <p:nvPr/>
        </p:nvSpPr>
        <p:spPr>
          <a:xfrm>
            <a:off x="1325880" y="4087368"/>
            <a:ext cx="2743200" cy="4114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2000" b="1" dirty="0">
                <a:solidFill>
                  <a:srgbClr val="238A7E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Answer B</a:t>
            </a:r>
            <a:endParaRPr lang="en-US" sz="2000" dirty="0"/>
          </a:p>
        </p:txBody>
      </p:sp>
      <p:sp>
        <p:nvSpPr>
          <p:cNvPr id="20" name="Text 18"/>
          <p:cNvSpPr txBox="1"/>
          <p:nvPr/>
        </p:nvSpPr>
        <p:spPr>
          <a:xfrm>
            <a:off x="1325880" y="4572000"/>
            <a:ext cx="4480560" cy="14173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buNone/>
            </a:pPr>
            <a:r>
              <a:rPr lang="en-US" sz="1500" dirty="0">
                <a:solidFill>
                  <a:srgbClr val="1E2A44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Protons: 37 − 20 = 17 and 35 − 18 = 17 — same element (Cl).</a:t>
            </a:r>
            <a:endParaRPr lang="en-US" sz="1500" dirty="0"/>
          </a:p>
        </p:txBody>
      </p:sp>
      <p:sp>
        <p:nvSpPr>
          <p:cNvPr id="21" name="Shape 19"/>
          <p:cNvSpPr/>
          <p:nvPr/>
        </p:nvSpPr>
        <p:spPr>
          <a:xfrm>
            <a:off x="6190488" y="3886200"/>
            <a:ext cx="5449824" cy="2194560"/>
          </a:xfrm>
          <a:prstGeom prst="roundRect">
            <a:avLst>
              <a:gd name="adj" fmla="val 5000"/>
            </a:avLst>
          </a:prstGeom>
          <a:solidFill>
            <a:srgbClr val="E6F4F1"/>
          </a:solidFill>
          <a:ln w="12700">
            <a:solidFill>
              <a:srgbClr val="E6F4F1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22" name="Shape 20"/>
          <p:cNvSpPr/>
          <p:nvPr/>
        </p:nvSpPr>
        <p:spPr>
          <a:xfrm>
            <a:off x="6373368" y="4069080"/>
            <a:ext cx="438912" cy="438912"/>
          </a:xfrm>
          <a:prstGeom prst="ellipse">
            <a:avLst/>
          </a:prstGeom>
          <a:solidFill>
            <a:srgbClr val="238A7E"/>
          </a:solidFill>
          <a:ln w="12700">
            <a:solidFill>
              <a:srgbClr val="238A7E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23" name="Text 21"/>
          <p:cNvSpPr txBox="1"/>
          <p:nvPr/>
        </p:nvSpPr>
        <p:spPr>
          <a:xfrm>
            <a:off x="6373368" y="4069080"/>
            <a:ext cx="438912" cy="43891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7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4</a:t>
            </a:r>
            <a:endParaRPr lang="en-US" sz="1700" dirty="0"/>
          </a:p>
        </p:txBody>
      </p:sp>
      <p:sp>
        <p:nvSpPr>
          <p:cNvPr id="24" name="Text 22"/>
          <p:cNvSpPr txBox="1"/>
          <p:nvPr/>
        </p:nvSpPr>
        <p:spPr>
          <a:xfrm>
            <a:off x="6967728" y="4087368"/>
            <a:ext cx="2743200" cy="4114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2000" b="1" dirty="0">
                <a:solidFill>
                  <a:srgbClr val="238A7E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Answer D</a:t>
            </a:r>
            <a:endParaRPr lang="en-US" sz="2000" dirty="0"/>
          </a:p>
        </p:txBody>
      </p:sp>
      <p:sp>
        <p:nvSpPr>
          <p:cNvPr id="25" name="Text 23"/>
          <p:cNvSpPr txBox="1"/>
          <p:nvPr/>
        </p:nvSpPr>
        <p:spPr>
          <a:xfrm>
            <a:off x="6967728" y="4572000"/>
            <a:ext cx="4480560" cy="14173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buNone/>
            </a:pPr>
            <a:r>
              <a:rPr lang="en-US" sz="1500" dirty="0">
                <a:solidFill>
                  <a:srgbClr val="1E2A44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β⁻: ²³⁷₉₃;  α: ²³³₉₁;  β⁺: ²³³₉₀.</a:t>
            </a:r>
            <a:endParaRPr lang="en-US" sz="1500" dirty="0"/>
          </a:p>
        </p:txBody>
      </p:sp>
    </p:spTree>
  </p:cSld>
  <p:clrMapOvr>
    <a:masterClrMapping/>
  </p:clrMapOvr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4"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548640" y="347472"/>
            <a:ext cx="109728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200" b="1" kern="0" spc="300" dirty="0">
                <a:solidFill>
                  <a:srgbClr val="1591BD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PAPER 1 STYLE · MULTIPLE CHOICE</a:t>
            </a:r>
            <a:endParaRPr lang="en-US" sz="1200" dirty="0"/>
          </a:p>
        </p:txBody>
      </p:sp>
      <p:sp>
        <p:nvSpPr>
          <p:cNvPr id="3" name="Text 1"/>
          <p:cNvSpPr txBox="1"/>
          <p:nvPr/>
        </p:nvSpPr>
        <p:spPr>
          <a:xfrm>
            <a:off x="548640" y="621792"/>
            <a:ext cx="11064240" cy="685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3200" b="1" dirty="0">
                <a:solidFill>
                  <a:srgbClr val="14213D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Past paper set B · Decay and particles</a:t>
            </a:r>
            <a:endParaRPr lang="en-US" sz="3200" dirty="0"/>
          </a:p>
        </p:txBody>
      </p:sp>
      <p:sp>
        <p:nvSpPr>
          <p:cNvPr id="4" name="Text 2"/>
          <p:cNvSpPr txBox="1"/>
          <p:nvPr/>
        </p:nvSpPr>
        <p:spPr>
          <a:xfrm>
            <a:off x="548640" y="6400800"/>
            <a:ext cx="73152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000" dirty="0">
                <a:solidFill>
                  <a:srgbClr val="6B748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Topic 11 · Particle physics   |   Cambridge International AS Level Physics 9702</a:t>
            </a:r>
            <a:endParaRPr lang="en-US" sz="1000" dirty="0"/>
          </a:p>
        </p:txBody>
      </p:sp>
      <p:sp>
        <p:nvSpPr>
          <p:cNvPr id="5" name="Text 3"/>
          <p:cNvSpPr txBox="1"/>
          <p:nvPr/>
        </p:nvSpPr>
        <p:spPr>
          <a:xfrm>
            <a:off x="10728655" y="6400800"/>
            <a:ext cx="9144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r">
              <a:buNone/>
            </a:pPr>
            <a:r>
              <a:rPr lang="en-US" sz="1000" dirty="0">
                <a:solidFill>
                  <a:srgbClr val="6B748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34</a:t>
            </a:r>
            <a:endParaRPr lang="en-US" sz="1000" dirty="0"/>
          </a:p>
        </p:txBody>
      </p:sp>
      <p:sp>
        <p:nvSpPr>
          <p:cNvPr id="6" name="Shape 4"/>
          <p:cNvSpPr/>
          <p:nvPr/>
        </p:nvSpPr>
        <p:spPr>
          <a:xfrm>
            <a:off x="548640" y="1554480"/>
            <a:ext cx="5449824" cy="2194560"/>
          </a:xfrm>
          <a:prstGeom prst="roundRect">
            <a:avLst>
              <a:gd name="adj" fmla="val 5000"/>
            </a:avLst>
          </a:prstGeom>
          <a:solidFill>
            <a:srgbClr val="EEF3F9"/>
          </a:solidFill>
          <a:ln w="12700">
            <a:solidFill>
              <a:srgbClr val="EEF3F9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7" name="Shape 5"/>
          <p:cNvSpPr/>
          <p:nvPr/>
        </p:nvSpPr>
        <p:spPr>
          <a:xfrm>
            <a:off x="731520" y="1737360"/>
            <a:ext cx="438912" cy="438912"/>
          </a:xfrm>
          <a:prstGeom prst="ellipse">
            <a:avLst/>
          </a:prstGeom>
          <a:solidFill>
            <a:srgbClr val="1591BD"/>
          </a:solidFill>
          <a:ln w="12700">
            <a:solidFill>
              <a:srgbClr val="1591BD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8" name="Text 6"/>
          <p:cNvSpPr txBox="1"/>
          <p:nvPr/>
        </p:nvSpPr>
        <p:spPr>
          <a:xfrm>
            <a:off x="731520" y="1737360"/>
            <a:ext cx="438912" cy="43891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7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5</a:t>
            </a:r>
            <a:endParaRPr lang="en-US" sz="1700" dirty="0"/>
          </a:p>
        </p:txBody>
      </p:sp>
      <p:sp>
        <p:nvSpPr>
          <p:cNvPr id="9" name="Text 7"/>
          <p:cNvSpPr txBox="1"/>
          <p:nvPr/>
        </p:nvSpPr>
        <p:spPr>
          <a:xfrm>
            <a:off x="1325880" y="1737360"/>
            <a:ext cx="4480560" cy="10515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buNone/>
            </a:pPr>
            <a:r>
              <a:rPr lang="en-US" sz="1400" dirty="0">
                <a:solidFill>
                  <a:srgbClr val="1E2A44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²²²₈₆Rn undergoes α decay into a daughter nucleus of polonium. What are its nucleon and proton numbers?</a:t>
            </a:r>
            <a:endParaRPr lang="en-US" sz="1400" dirty="0"/>
          </a:p>
        </p:txBody>
      </p:sp>
      <p:sp>
        <p:nvSpPr>
          <p:cNvPr id="10" name="Text 8"/>
          <p:cNvSpPr txBox="1"/>
          <p:nvPr/>
        </p:nvSpPr>
        <p:spPr>
          <a:xfrm>
            <a:off x="1325880" y="2423678"/>
            <a:ext cx="4526280" cy="9144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marL="0" indent="0">
              <a:buNone/>
            </a:pPr>
            <a:r>
              <a:rPr lang="en-US" sz="1400" b="1" dirty="0">
                <a:solidFill>
                  <a:srgbClr val="14213D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  222, 84</a:t>
            </a:r>
            <a:endParaRPr lang="en-US" sz="1400" dirty="0"/>
          </a:p>
          <a:p>
            <a:pPr marL="0" indent="0">
              <a:buNone/>
            </a:pPr>
            <a:r>
              <a:rPr lang="en-US" sz="1400" b="1" dirty="0">
                <a:solidFill>
                  <a:srgbClr val="14213D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B  218, 84</a:t>
            </a:r>
            <a:endParaRPr lang="en-US" sz="1400" dirty="0"/>
          </a:p>
          <a:p>
            <a:pPr marL="0" indent="0">
              <a:buNone/>
            </a:pPr>
            <a:r>
              <a:rPr lang="en-US" sz="1400" b="1" dirty="0">
                <a:solidFill>
                  <a:srgbClr val="14213D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  218, 88</a:t>
            </a:r>
            <a:endParaRPr lang="en-US" sz="1400" dirty="0"/>
          </a:p>
          <a:p>
            <a:pPr marL="0" indent="0">
              <a:buNone/>
            </a:pPr>
            <a:r>
              <a:rPr lang="en-US" sz="1400" b="1" dirty="0">
                <a:solidFill>
                  <a:srgbClr val="14213D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D  220, 85</a:t>
            </a:r>
            <a:endParaRPr lang="en-US" sz="1400" dirty="0"/>
          </a:p>
        </p:txBody>
      </p:sp>
      <p:sp>
        <p:nvSpPr>
          <p:cNvPr id="11" name="Shape 9"/>
          <p:cNvSpPr/>
          <p:nvPr/>
        </p:nvSpPr>
        <p:spPr>
          <a:xfrm>
            <a:off x="6190488" y="1554480"/>
            <a:ext cx="5449824" cy="2194560"/>
          </a:xfrm>
          <a:prstGeom prst="roundRect">
            <a:avLst>
              <a:gd name="adj" fmla="val 5000"/>
            </a:avLst>
          </a:prstGeom>
          <a:solidFill>
            <a:srgbClr val="FFF4DC"/>
          </a:solidFill>
          <a:ln w="12700">
            <a:solidFill>
              <a:srgbClr val="FFF4DC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12" name="Shape 10"/>
          <p:cNvSpPr/>
          <p:nvPr/>
        </p:nvSpPr>
        <p:spPr>
          <a:xfrm>
            <a:off x="6373368" y="1737360"/>
            <a:ext cx="438912" cy="438912"/>
          </a:xfrm>
          <a:prstGeom prst="ellipse">
            <a:avLst/>
          </a:prstGeom>
          <a:solidFill>
            <a:srgbClr val="D98200"/>
          </a:solidFill>
          <a:ln w="12700">
            <a:solidFill>
              <a:srgbClr val="D98200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13" name="Text 11"/>
          <p:cNvSpPr txBox="1"/>
          <p:nvPr/>
        </p:nvSpPr>
        <p:spPr>
          <a:xfrm>
            <a:off x="6373368" y="1737360"/>
            <a:ext cx="438912" cy="43891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7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6</a:t>
            </a:r>
            <a:endParaRPr lang="en-US" sz="1700" dirty="0"/>
          </a:p>
        </p:txBody>
      </p:sp>
      <p:sp>
        <p:nvSpPr>
          <p:cNvPr id="14" name="Text 12"/>
          <p:cNvSpPr txBox="1"/>
          <p:nvPr/>
        </p:nvSpPr>
        <p:spPr>
          <a:xfrm>
            <a:off x="6967728" y="1737360"/>
            <a:ext cx="4480560" cy="10515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buNone/>
            </a:pPr>
            <a:r>
              <a:rPr lang="en-US" sz="1400" dirty="0">
                <a:solidFill>
                  <a:srgbClr val="1E2A44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 nuclide with nucleon number 212 and proton number 82 decays by β⁺ emission, and the daughter decays by β⁺ again. What is the granddaughter?</a:t>
            </a:r>
            <a:endParaRPr lang="en-US" sz="1400" dirty="0"/>
          </a:p>
        </p:txBody>
      </p:sp>
      <p:sp>
        <p:nvSpPr>
          <p:cNvPr id="15" name="Text 13"/>
          <p:cNvSpPr txBox="1"/>
          <p:nvPr/>
        </p:nvSpPr>
        <p:spPr>
          <a:xfrm>
            <a:off x="6922008" y="2537460"/>
            <a:ext cx="4526280" cy="9144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marL="0" indent="0">
              <a:buNone/>
            </a:pPr>
            <a:r>
              <a:rPr lang="en-US" sz="1400" b="1" dirty="0">
                <a:solidFill>
                  <a:srgbClr val="14213D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  212, 80 (132 neutrons)</a:t>
            </a:r>
            <a:endParaRPr lang="en-US" sz="1400" dirty="0"/>
          </a:p>
          <a:p>
            <a:pPr marL="0" indent="0">
              <a:buNone/>
            </a:pPr>
            <a:r>
              <a:rPr lang="en-US" sz="1400" b="1" dirty="0">
                <a:solidFill>
                  <a:srgbClr val="14213D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B  212, 84 (128 neutrons)</a:t>
            </a:r>
            <a:endParaRPr lang="en-US" sz="1400" dirty="0"/>
          </a:p>
          <a:p>
            <a:pPr marL="0" indent="0">
              <a:buNone/>
            </a:pPr>
            <a:r>
              <a:rPr lang="en-US" sz="1400" b="1" dirty="0">
                <a:solidFill>
                  <a:srgbClr val="14213D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  208, 80 (128 neutrons)</a:t>
            </a:r>
            <a:endParaRPr lang="en-US" sz="1400" dirty="0"/>
          </a:p>
          <a:p>
            <a:pPr marL="0" indent="0">
              <a:buNone/>
            </a:pPr>
            <a:r>
              <a:rPr lang="en-US" sz="1400" b="1" dirty="0">
                <a:solidFill>
                  <a:srgbClr val="14213D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D  212, 81 (131 neutrons)</a:t>
            </a:r>
            <a:endParaRPr lang="en-US" sz="1400" dirty="0"/>
          </a:p>
        </p:txBody>
      </p:sp>
      <p:sp>
        <p:nvSpPr>
          <p:cNvPr id="16" name="Shape 14"/>
          <p:cNvSpPr/>
          <p:nvPr/>
        </p:nvSpPr>
        <p:spPr>
          <a:xfrm>
            <a:off x="548640" y="3886200"/>
            <a:ext cx="5449824" cy="2194560"/>
          </a:xfrm>
          <a:prstGeom prst="roundRect">
            <a:avLst>
              <a:gd name="adj" fmla="val 5000"/>
            </a:avLst>
          </a:prstGeom>
          <a:solidFill>
            <a:srgbClr val="FFF4DC"/>
          </a:solidFill>
          <a:ln w="12700">
            <a:solidFill>
              <a:srgbClr val="FFF4DC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17" name="Shape 15"/>
          <p:cNvSpPr/>
          <p:nvPr/>
        </p:nvSpPr>
        <p:spPr>
          <a:xfrm>
            <a:off x="731520" y="4069080"/>
            <a:ext cx="438912" cy="438912"/>
          </a:xfrm>
          <a:prstGeom prst="ellipse">
            <a:avLst/>
          </a:prstGeom>
          <a:solidFill>
            <a:srgbClr val="D98200"/>
          </a:solidFill>
          <a:ln w="12700">
            <a:solidFill>
              <a:srgbClr val="D98200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18" name="Text 16"/>
          <p:cNvSpPr txBox="1"/>
          <p:nvPr/>
        </p:nvSpPr>
        <p:spPr>
          <a:xfrm>
            <a:off x="731520" y="4069080"/>
            <a:ext cx="438912" cy="43891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7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7</a:t>
            </a:r>
            <a:endParaRPr lang="en-US" sz="1700" dirty="0"/>
          </a:p>
        </p:txBody>
      </p:sp>
      <p:sp>
        <p:nvSpPr>
          <p:cNvPr id="19" name="Text 17"/>
          <p:cNvSpPr txBox="1"/>
          <p:nvPr/>
        </p:nvSpPr>
        <p:spPr>
          <a:xfrm>
            <a:off x="1325880" y="4069080"/>
            <a:ext cx="4480560" cy="10515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buNone/>
            </a:pPr>
            <a:r>
              <a:rPr lang="en-US" sz="1400" dirty="0">
                <a:solidFill>
                  <a:srgbClr val="1E2A44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In the decay π⁺ → μ⁺ + ν(μ), which particle is an anti-lepton?</a:t>
            </a:r>
            <a:endParaRPr lang="en-US" sz="1400" dirty="0"/>
          </a:p>
        </p:txBody>
      </p:sp>
      <p:sp>
        <p:nvSpPr>
          <p:cNvPr id="20" name="Text 18"/>
          <p:cNvSpPr txBox="1"/>
          <p:nvPr/>
        </p:nvSpPr>
        <p:spPr>
          <a:xfrm>
            <a:off x="1376172" y="4605643"/>
            <a:ext cx="4526280" cy="9144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marL="0" indent="0">
              <a:buNone/>
            </a:pPr>
            <a:r>
              <a:rPr lang="en-US" sz="1400" b="1" dirty="0">
                <a:solidFill>
                  <a:srgbClr val="14213D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  π⁺</a:t>
            </a:r>
            <a:endParaRPr lang="en-US" sz="1400" dirty="0"/>
          </a:p>
          <a:p>
            <a:pPr marL="0" indent="0">
              <a:buNone/>
            </a:pPr>
            <a:r>
              <a:rPr lang="en-US" sz="1400" b="1" dirty="0">
                <a:solidFill>
                  <a:srgbClr val="14213D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B  μ⁺</a:t>
            </a:r>
            <a:endParaRPr lang="en-US" sz="1400" dirty="0"/>
          </a:p>
          <a:p>
            <a:pPr marL="0" indent="0">
              <a:buNone/>
            </a:pPr>
            <a:r>
              <a:rPr lang="en-US" sz="1400" b="1" dirty="0">
                <a:solidFill>
                  <a:srgbClr val="14213D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  ν(μ)</a:t>
            </a:r>
            <a:endParaRPr lang="en-US" sz="1400" dirty="0"/>
          </a:p>
          <a:p>
            <a:pPr marL="0" indent="0">
              <a:buNone/>
            </a:pPr>
            <a:r>
              <a:rPr lang="en-US" sz="1400" b="1" dirty="0">
                <a:solidFill>
                  <a:srgbClr val="14213D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D  both μ⁺ and ν(μ)</a:t>
            </a:r>
            <a:endParaRPr lang="en-US" sz="1400" dirty="0"/>
          </a:p>
        </p:txBody>
      </p:sp>
      <p:sp>
        <p:nvSpPr>
          <p:cNvPr id="21" name="Shape 19"/>
          <p:cNvSpPr/>
          <p:nvPr/>
        </p:nvSpPr>
        <p:spPr>
          <a:xfrm>
            <a:off x="6190488" y="3886200"/>
            <a:ext cx="5449824" cy="2194560"/>
          </a:xfrm>
          <a:prstGeom prst="roundRect">
            <a:avLst>
              <a:gd name="adj" fmla="val 5000"/>
            </a:avLst>
          </a:prstGeom>
          <a:solidFill>
            <a:srgbClr val="EEF3F9"/>
          </a:solidFill>
          <a:ln w="12700">
            <a:solidFill>
              <a:srgbClr val="EEF3F9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22" name="Shape 20"/>
          <p:cNvSpPr/>
          <p:nvPr/>
        </p:nvSpPr>
        <p:spPr>
          <a:xfrm>
            <a:off x="6373368" y="4069080"/>
            <a:ext cx="438912" cy="438912"/>
          </a:xfrm>
          <a:prstGeom prst="ellipse">
            <a:avLst/>
          </a:prstGeom>
          <a:solidFill>
            <a:srgbClr val="1591BD"/>
          </a:solidFill>
          <a:ln w="12700">
            <a:solidFill>
              <a:srgbClr val="1591BD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23" name="Text 21"/>
          <p:cNvSpPr txBox="1"/>
          <p:nvPr/>
        </p:nvSpPr>
        <p:spPr>
          <a:xfrm>
            <a:off x="6373368" y="4069080"/>
            <a:ext cx="438912" cy="43891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7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8</a:t>
            </a:r>
            <a:endParaRPr lang="en-US" sz="1700" dirty="0"/>
          </a:p>
        </p:txBody>
      </p:sp>
      <p:sp>
        <p:nvSpPr>
          <p:cNvPr id="24" name="Text 22"/>
          <p:cNvSpPr txBox="1"/>
          <p:nvPr/>
        </p:nvSpPr>
        <p:spPr>
          <a:xfrm>
            <a:off x="6967728" y="4069080"/>
            <a:ext cx="4480560" cy="10515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buNone/>
            </a:pPr>
            <a:r>
              <a:rPr lang="en-US" sz="1400" dirty="0">
                <a:solidFill>
                  <a:srgbClr val="1E2A44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Which quark combination would NOT give a particle of charge −1e or 0?</a:t>
            </a:r>
            <a:endParaRPr lang="en-US" sz="1400" dirty="0"/>
          </a:p>
        </p:txBody>
      </p:sp>
      <p:sp>
        <p:nvSpPr>
          <p:cNvPr id="25" name="Text 23"/>
          <p:cNvSpPr txBox="1"/>
          <p:nvPr/>
        </p:nvSpPr>
        <p:spPr>
          <a:xfrm>
            <a:off x="6922008" y="4663440"/>
            <a:ext cx="4526280" cy="9144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marL="0" indent="0">
              <a:buNone/>
            </a:pPr>
            <a:r>
              <a:rPr lang="en-US" sz="1400" b="1" dirty="0">
                <a:solidFill>
                  <a:srgbClr val="14213D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  up, strange, strange</a:t>
            </a:r>
            <a:endParaRPr lang="en-US" sz="1400" dirty="0"/>
          </a:p>
          <a:p>
            <a:pPr marL="0" indent="0">
              <a:buNone/>
            </a:pPr>
            <a:r>
              <a:rPr lang="en-US" sz="1400" b="1" dirty="0">
                <a:solidFill>
                  <a:srgbClr val="14213D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B  charm, charm, down</a:t>
            </a:r>
            <a:endParaRPr lang="en-US" sz="1400" dirty="0"/>
          </a:p>
          <a:p>
            <a:pPr marL="0" indent="0">
              <a:buNone/>
            </a:pPr>
            <a:r>
              <a:rPr lang="en-US" sz="1400" b="1" dirty="0">
                <a:solidFill>
                  <a:srgbClr val="14213D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  top, anti-up</a:t>
            </a:r>
            <a:endParaRPr lang="en-US" sz="1400" dirty="0"/>
          </a:p>
          <a:p>
            <a:pPr marL="0" indent="0">
              <a:buNone/>
            </a:pPr>
            <a:r>
              <a:rPr lang="en-US" sz="1400" b="1" dirty="0">
                <a:solidFill>
                  <a:srgbClr val="14213D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D  anti-up, anti-up, anti-strange</a:t>
            </a:r>
            <a:endParaRPr lang="en-US" sz="1400" dirty="0"/>
          </a:p>
        </p:txBody>
      </p:sp>
    </p:spTree>
  </p:cSld>
  <p:clrMapOvr>
    <a:masterClrMapping/>
  </p:clrMapOvr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5"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548640" y="347472"/>
            <a:ext cx="109728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200" b="1" kern="0" spc="300" dirty="0">
                <a:solidFill>
                  <a:srgbClr val="1591BD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ANSWERS AND KEY WORKING</a:t>
            </a:r>
            <a:endParaRPr lang="en-US" sz="1200" dirty="0"/>
          </a:p>
        </p:txBody>
      </p:sp>
      <p:sp>
        <p:nvSpPr>
          <p:cNvPr id="3" name="Text 1"/>
          <p:cNvSpPr txBox="1"/>
          <p:nvPr/>
        </p:nvSpPr>
        <p:spPr>
          <a:xfrm>
            <a:off x="548640" y="621792"/>
            <a:ext cx="11064240" cy="685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3200" b="1" dirty="0">
                <a:solidFill>
                  <a:srgbClr val="14213D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Answers · Questions 5 – 8</a:t>
            </a:r>
            <a:endParaRPr lang="en-US" sz="3200" dirty="0"/>
          </a:p>
        </p:txBody>
      </p:sp>
      <p:sp>
        <p:nvSpPr>
          <p:cNvPr id="4" name="Text 2"/>
          <p:cNvSpPr txBox="1"/>
          <p:nvPr/>
        </p:nvSpPr>
        <p:spPr>
          <a:xfrm>
            <a:off x="548640" y="6400800"/>
            <a:ext cx="73152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000" dirty="0">
                <a:solidFill>
                  <a:srgbClr val="6B748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Topic 11 · Particle physics   |   Cambridge International AS Level Physics 9702</a:t>
            </a:r>
            <a:endParaRPr lang="en-US" sz="1000" dirty="0"/>
          </a:p>
        </p:txBody>
      </p:sp>
      <p:sp>
        <p:nvSpPr>
          <p:cNvPr id="5" name="Text 3"/>
          <p:cNvSpPr txBox="1"/>
          <p:nvPr/>
        </p:nvSpPr>
        <p:spPr>
          <a:xfrm>
            <a:off x="10728655" y="6400800"/>
            <a:ext cx="9144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r">
              <a:buNone/>
            </a:pPr>
            <a:r>
              <a:rPr lang="en-US" sz="1000" dirty="0">
                <a:solidFill>
                  <a:srgbClr val="6B748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35</a:t>
            </a:r>
            <a:endParaRPr lang="en-US" sz="1000" dirty="0"/>
          </a:p>
        </p:txBody>
      </p:sp>
      <p:sp>
        <p:nvSpPr>
          <p:cNvPr id="6" name="Shape 4"/>
          <p:cNvSpPr/>
          <p:nvPr/>
        </p:nvSpPr>
        <p:spPr>
          <a:xfrm>
            <a:off x="548640" y="1554480"/>
            <a:ext cx="5449824" cy="2194560"/>
          </a:xfrm>
          <a:prstGeom prst="roundRect">
            <a:avLst>
              <a:gd name="adj" fmla="val 5000"/>
            </a:avLst>
          </a:prstGeom>
          <a:solidFill>
            <a:srgbClr val="E6F4F1"/>
          </a:solidFill>
          <a:ln w="12700">
            <a:solidFill>
              <a:srgbClr val="E6F4F1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7" name="Shape 5"/>
          <p:cNvSpPr/>
          <p:nvPr/>
        </p:nvSpPr>
        <p:spPr>
          <a:xfrm>
            <a:off x="731520" y="1737360"/>
            <a:ext cx="438912" cy="438912"/>
          </a:xfrm>
          <a:prstGeom prst="ellipse">
            <a:avLst/>
          </a:prstGeom>
          <a:solidFill>
            <a:srgbClr val="238A7E"/>
          </a:solidFill>
          <a:ln w="12700">
            <a:solidFill>
              <a:srgbClr val="238A7E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8" name="Text 6"/>
          <p:cNvSpPr txBox="1"/>
          <p:nvPr/>
        </p:nvSpPr>
        <p:spPr>
          <a:xfrm>
            <a:off x="731520" y="1737360"/>
            <a:ext cx="438912" cy="43891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7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5</a:t>
            </a:r>
            <a:endParaRPr lang="en-US" sz="1700" dirty="0"/>
          </a:p>
        </p:txBody>
      </p:sp>
      <p:sp>
        <p:nvSpPr>
          <p:cNvPr id="9" name="Text 7"/>
          <p:cNvSpPr txBox="1"/>
          <p:nvPr/>
        </p:nvSpPr>
        <p:spPr>
          <a:xfrm>
            <a:off x="1325880" y="1755648"/>
            <a:ext cx="2743200" cy="4114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2000" b="1" dirty="0">
                <a:solidFill>
                  <a:srgbClr val="238A7E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Answer B</a:t>
            </a:r>
            <a:endParaRPr lang="en-US" sz="2000" dirty="0"/>
          </a:p>
        </p:txBody>
      </p:sp>
      <p:sp>
        <p:nvSpPr>
          <p:cNvPr id="10" name="Text 8"/>
          <p:cNvSpPr txBox="1"/>
          <p:nvPr/>
        </p:nvSpPr>
        <p:spPr>
          <a:xfrm>
            <a:off x="1325880" y="2240280"/>
            <a:ext cx="4480560" cy="14173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buNone/>
            </a:pPr>
            <a:r>
              <a:rPr lang="en-US" sz="1500" dirty="0">
                <a:solidFill>
                  <a:srgbClr val="1E2A44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α decay: A − 4 = 218, Z − 2 = 84 → ²¹⁸₈₄Po.</a:t>
            </a:r>
            <a:endParaRPr lang="en-US" sz="1500" dirty="0"/>
          </a:p>
        </p:txBody>
      </p:sp>
      <p:sp>
        <p:nvSpPr>
          <p:cNvPr id="11" name="Shape 9"/>
          <p:cNvSpPr/>
          <p:nvPr/>
        </p:nvSpPr>
        <p:spPr>
          <a:xfrm>
            <a:off x="6190488" y="1554480"/>
            <a:ext cx="5449824" cy="2194560"/>
          </a:xfrm>
          <a:prstGeom prst="roundRect">
            <a:avLst>
              <a:gd name="adj" fmla="val 5000"/>
            </a:avLst>
          </a:prstGeom>
          <a:solidFill>
            <a:srgbClr val="E6F4F1"/>
          </a:solidFill>
          <a:ln w="12700">
            <a:solidFill>
              <a:srgbClr val="E6F4F1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12" name="Shape 10"/>
          <p:cNvSpPr/>
          <p:nvPr/>
        </p:nvSpPr>
        <p:spPr>
          <a:xfrm>
            <a:off x="6373368" y="1737360"/>
            <a:ext cx="438912" cy="438912"/>
          </a:xfrm>
          <a:prstGeom prst="ellipse">
            <a:avLst/>
          </a:prstGeom>
          <a:solidFill>
            <a:srgbClr val="238A7E"/>
          </a:solidFill>
          <a:ln w="12700">
            <a:solidFill>
              <a:srgbClr val="238A7E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13" name="Text 11"/>
          <p:cNvSpPr txBox="1"/>
          <p:nvPr/>
        </p:nvSpPr>
        <p:spPr>
          <a:xfrm>
            <a:off x="6373368" y="1737360"/>
            <a:ext cx="438912" cy="43891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7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6</a:t>
            </a:r>
            <a:endParaRPr lang="en-US" sz="1700" dirty="0"/>
          </a:p>
        </p:txBody>
      </p:sp>
      <p:sp>
        <p:nvSpPr>
          <p:cNvPr id="14" name="Text 12"/>
          <p:cNvSpPr txBox="1"/>
          <p:nvPr/>
        </p:nvSpPr>
        <p:spPr>
          <a:xfrm>
            <a:off x="6967728" y="1755648"/>
            <a:ext cx="2743200" cy="4114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2000" b="1" dirty="0">
                <a:solidFill>
                  <a:srgbClr val="238A7E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Answer A</a:t>
            </a:r>
            <a:endParaRPr lang="en-US" sz="2000" dirty="0"/>
          </a:p>
        </p:txBody>
      </p:sp>
      <p:sp>
        <p:nvSpPr>
          <p:cNvPr id="15" name="Text 13"/>
          <p:cNvSpPr txBox="1"/>
          <p:nvPr/>
        </p:nvSpPr>
        <p:spPr>
          <a:xfrm>
            <a:off x="6967728" y="2240280"/>
            <a:ext cx="4480560" cy="14173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buNone/>
            </a:pPr>
            <a:r>
              <a:rPr lang="en-US" sz="1500" dirty="0">
                <a:solidFill>
                  <a:srgbClr val="1E2A44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Each β⁺: Z − 1, N + 1 → ²¹²₈₁ (131 n) → ²¹²₈₀ (132 n).</a:t>
            </a:r>
            <a:endParaRPr lang="en-US" sz="1500" dirty="0"/>
          </a:p>
        </p:txBody>
      </p:sp>
      <p:sp>
        <p:nvSpPr>
          <p:cNvPr id="16" name="Shape 14"/>
          <p:cNvSpPr/>
          <p:nvPr/>
        </p:nvSpPr>
        <p:spPr>
          <a:xfrm>
            <a:off x="548640" y="3886200"/>
            <a:ext cx="5449824" cy="2194560"/>
          </a:xfrm>
          <a:prstGeom prst="roundRect">
            <a:avLst>
              <a:gd name="adj" fmla="val 5000"/>
            </a:avLst>
          </a:prstGeom>
          <a:solidFill>
            <a:srgbClr val="E6F4F1"/>
          </a:solidFill>
          <a:ln w="12700">
            <a:solidFill>
              <a:srgbClr val="E6F4F1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17" name="Shape 15"/>
          <p:cNvSpPr/>
          <p:nvPr/>
        </p:nvSpPr>
        <p:spPr>
          <a:xfrm>
            <a:off x="731520" y="4069080"/>
            <a:ext cx="438912" cy="438912"/>
          </a:xfrm>
          <a:prstGeom prst="ellipse">
            <a:avLst/>
          </a:prstGeom>
          <a:solidFill>
            <a:srgbClr val="238A7E"/>
          </a:solidFill>
          <a:ln w="12700">
            <a:solidFill>
              <a:srgbClr val="238A7E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18" name="Text 16"/>
          <p:cNvSpPr txBox="1"/>
          <p:nvPr/>
        </p:nvSpPr>
        <p:spPr>
          <a:xfrm>
            <a:off x="731520" y="4069080"/>
            <a:ext cx="438912" cy="43891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7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7</a:t>
            </a:r>
            <a:endParaRPr lang="en-US" sz="1700" dirty="0"/>
          </a:p>
        </p:txBody>
      </p:sp>
      <p:sp>
        <p:nvSpPr>
          <p:cNvPr id="19" name="Text 17"/>
          <p:cNvSpPr txBox="1"/>
          <p:nvPr/>
        </p:nvSpPr>
        <p:spPr>
          <a:xfrm>
            <a:off x="1325880" y="4087368"/>
            <a:ext cx="2743200" cy="4114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2000" b="1" dirty="0">
                <a:solidFill>
                  <a:srgbClr val="238A7E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Answer B</a:t>
            </a:r>
            <a:endParaRPr lang="en-US" sz="2000" dirty="0"/>
          </a:p>
        </p:txBody>
      </p:sp>
      <p:sp>
        <p:nvSpPr>
          <p:cNvPr id="20" name="Text 18"/>
          <p:cNvSpPr txBox="1"/>
          <p:nvPr/>
        </p:nvSpPr>
        <p:spPr>
          <a:xfrm>
            <a:off x="1325880" y="4572000"/>
            <a:ext cx="4480560" cy="14173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buNone/>
            </a:pPr>
            <a:r>
              <a:rPr lang="en-US" sz="1500" dirty="0">
                <a:solidFill>
                  <a:srgbClr val="1E2A44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π⁺ is a meson (hadron), not a lepton. μ⁺ is the antimuon (anti-lepton); ν(μ) is a lepton.</a:t>
            </a:r>
            <a:endParaRPr lang="en-US" sz="1500" dirty="0"/>
          </a:p>
        </p:txBody>
      </p:sp>
      <p:sp>
        <p:nvSpPr>
          <p:cNvPr id="21" name="Shape 19"/>
          <p:cNvSpPr/>
          <p:nvPr/>
        </p:nvSpPr>
        <p:spPr>
          <a:xfrm>
            <a:off x="6190488" y="3886200"/>
            <a:ext cx="5449824" cy="2194560"/>
          </a:xfrm>
          <a:prstGeom prst="roundRect">
            <a:avLst>
              <a:gd name="adj" fmla="val 5000"/>
            </a:avLst>
          </a:prstGeom>
          <a:solidFill>
            <a:srgbClr val="E6F4F1"/>
          </a:solidFill>
          <a:ln w="12700">
            <a:solidFill>
              <a:srgbClr val="E6F4F1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22" name="Shape 20"/>
          <p:cNvSpPr/>
          <p:nvPr/>
        </p:nvSpPr>
        <p:spPr>
          <a:xfrm>
            <a:off x="6373368" y="4069080"/>
            <a:ext cx="438912" cy="438912"/>
          </a:xfrm>
          <a:prstGeom prst="ellipse">
            <a:avLst/>
          </a:prstGeom>
          <a:solidFill>
            <a:srgbClr val="238A7E"/>
          </a:solidFill>
          <a:ln w="12700">
            <a:solidFill>
              <a:srgbClr val="238A7E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23" name="Text 21"/>
          <p:cNvSpPr txBox="1"/>
          <p:nvPr/>
        </p:nvSpPr>
        <p:spPr>
          <a:xfrm>
            <a:off x="6373368" y="4069080"/>
            <a:ext cx="438912" cy="43891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7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8</a:t>
            </a:r>
            <a:endParaRPr lang="en-US" sz="1700" dirty="0"/>
          </a:p>
        </p:txBody>
      </p:sp>
      <p:sp>
        <p:nvSpPr>
          <p:cNvPr id="24" name="Text 22"/>
          <p:cNvSpPr txBox="1"/>
          <p:nvPr/>
        </p:nvSpPr>
        <p:spPr>
          <a:xfrm>
            <a:off x="6967728" y="4087368"/>
            <a:ext cx="2743200" cy="4114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2000" b="1" dirty="0">
                <a:solidFill>
                  <a:srgbClr val="238A7E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Answer B</a:t>
            </a:r>
            <a:endParaRPr lang="en-US" sz="2000" dirty="0"/>
          </a:p>
        </p:txBody>
      </p:sp>
      <p:sp>
        <p:nvSpPr>
          <p:cNvPr id="25" name="Text 23"/>
          <p:cNvSpPr txBox="1"/>
          <p:nvPr/>
        </p:nvSpPr>
        <p:spPr>
          <a:xfrm>
            <a:off x="6967728" y="4572000"/>
            <a:ext cx="4480560" cy="14173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buNone/>
            </a:pPr>
            <a:r>
              <a:rPr lang="en-US" sz="1500" dirty="0">
                <a:solidFill>
                  <a:srgbClr val="1E2A44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 c d = +⅔ + ⅔ − ⅓ = +1e. A = 0; C = +⅔ − ⅔ = 0; D = −⅔ − ⅔ + ⅓ = −1e.</a:t>
            </a:r>
            <a:endParaRPr lang="en-US" sz="1500" dirty="0"/>
          </a:p>
        </p:txBody>
      </p:sp>
    </p:spTree>
  </p:cSld>
  <p:clrMapOvr>
    <a:masterClrMapping/>
  </p:clrMapOvr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6"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548640" y="347472"/>
            <a:ext cx="109728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200" b="1" kern="0" spc="300" dirty="0">
                <a:solidFill>
                  <a:srgbClr val="1591BD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PAPER 1 STYLE · MULTIPLE CHOICE</a:t>
            </a:r>
            <a:endParaRPr lang="en-US" sz="1200" dirty="0"/>
          </a:p>
        </p:txBody>
      </p:sp>
      <p:sp>
        <p:nvSpPr>
          <p:cNvPr id="3" name="Text 1"/>
          <p:cNvSpPr txBox="1"/>
          <p:nvPr/>
        </p:nvSpPr>
        <p:spPr>
          <a:xfrm>
            <a:off x="548640" y="621792"/>
            <a:ext cx="11064240" cy="685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3200" b="1" dirty="0">
                <a:solidFill>
                  <a:srgbClr val="14213D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Set C · Quarks and hadrons</a:t>
            </a:r>
            <a:endParaRPr lang="en-US" sz="3200" dirty="0"/>
          </a:p>
        </p:txBody>
      </p:sp>
      <p:sp>
        <p:nvSpPr>
          <p:cNvPr id="4" name="Text 2"/>
          <p:cNvSpPr txBox="1"/>
          <p:nvPr/>
        </p:nvSpPr>
        <p:spPr>
          <a:xfrm>
            <a:off x="548640" y="6400800"/>
            <a:ext cx="73152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000" dirty="0">
                <a:solidFill>
                  <a:srgbClr val="6B748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Topic 11 · Particle physics   |   Cambridge International AS Level Physics 9702</a:t>
            </a:r>
            <a:endParaRPr lang="en-US" sz="1000" dirty="0"/>
          </a:p>
        </p:txBody>
      </p:sp>
      <p:sp>
        <p:nvSpPr>
          <p:cNvPr id="5" name="Text 3"/>
          <p:cNvSpPr txBox="1"/>
          <p:nvPr/>
        </p:nvSpPr>
        <p:spPr>
          <a:xfrm>
            <a:off x="10728655" y="6400800"/>
            <a:ext cx="9144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r">
              <a:buNone/>
            </a:pPr>
            <a:r>
              <a:rPr lang="en-US" sz="1000" dirty="0">
                <a:solidFill>
                  <a:srgbClr val="6B748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36</a:t>
            </a:r>
            <a:endParaRPr lang="en-US" sz="1000" dirty="0"/>
          </a:p>
        </p:txBody>
      </p:sp>
      <p:sp>
        <p:nvSpPr>
          <p:cNvPr id="6" name="Shape 4"/>
          <p:cNvSpPr/>
          <p:nvPr/>
        </p:nvSpPr>
        <p:spPr>
          <a:xfrm>
            <a:off x="548640" y="1554480"/>
            <a:ext cx="5449824" cy="2194560"/>
          </a:xfrm>
          <a:prstGeom prst="roundRect">
            <a:avLst>
              <a:gd name="adj" fmla="val 5000"/>
            </a:avLst>
          </a:prstGeom>
          <a:solidFill>
            <a:srgbClr val="EEF3F9"/>
          </a:solidFill>
          <a:ln w="12700">
            <a:solidFill>
              <a:srgbClr val="EEF3F9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7" name="Shape 5"/>
          <p:cNvSpPr/>
          <p:nvPr/>
        </p:nvSpPr>
        <p:spPr>
          <a:xfrm>
            <a:off x="731520" y="1737360"/>
            <a:ext cx="438912" cy="438912"/>
          </a:xfrm>
          <a:prstGeom prst="ellipse">
            <a:avLst/>
          </a:prstGeom>
          <a:solidFill>
            <a:srgbClr val="1591BD"/>
          </a:solidFill>
          <a:ln w="12700">
            <a:solidFill>
              <a:srgbClr val="1591BD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8" name="Text 6"/>
          <p:cNvSpPr txBox="1"/>
          <p:nvPr/>
        </p:nvSpPr>
        <p:spPr>
          <a:xfrm>
            <a:off x="731520" y="1737360"/>
            <a:ext cx="438912" cy="43891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7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9</a:t>
            </a:r>
            <a:endParaRPr lang="en-US" sz="1700" dirty="0"/>
          </a:p>
        </p:txBody>
      </p:sp>
      <p:sp>
        <p:nvSpPr>
          <p:cNvPr id="9" name="Text 7"/>
          <p:cNvSpPr txBox="1"/>
          <p:nvPr/>
        </p:nvSpPr>
        <p:spPr>
          <a:xfrm>
            <a:off x="1325880" y="1737360"/>
            <a:ext cx="4480560" cy="10515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buNone/>
            </a:pPr>
            <a:r>
              <a:rPr lang="en-US" sz="1400" dirty="0">
                <a:solidFill>
                  <a:srgbClr val="1E2A44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The baryon Δ⁺⁺ has a charge of +2e. Which is its quark combination?</a:t>
            </a:r>
            <a:endParaRPr lang="en-US" sz="1400" dirty="0"/>
          </a:p>
        </p:txBody>
      </p:sp>
      <p:sp>
        <p:nvSpPr>
          <p:cNvPr id="10" name="Text 8"/>
          <p:cNvSpPr txBox="1"/>
          <p:nvPr/>
        </p:nvSpPr>
        <p:spPr>
          <a:xfrm>
            <a:off x="1325880" y="2770632"/>
            <a:ext cx="4526280" cy="9144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marL="0" indent="0">
              <a:buNone/>
            </a:pPr>
            <a:r>
              <a:rPr lang="en-US" sz="1400" b="1" dirty="0">
                <a:solidFill>
                  <a:srgbClr val="14213D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  uuu</a:t>
            </a:r>
            <a:endParaRPr lang="en-US" sz="1400" dirty="0"/>
          </a:p>
          <a:p>
            <a:pPr marL="0" indent="0">
              <a:buNone/>
            </a:pPr>
            <a:r>
              <a:rPr lang="en-US" sz="1400" b="1" dirty="0">
                <a:solidFill>
                  <a:srgbClr val="14213D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B  cd̄s</a:t>
            </a:r>
            <a:endParaRPr lang="en-US" sz="1400" dirty="0"/>
          </a:p>
          <a:p>
            <a:pPr marL="0" indent="0">
              <a:buNone/>
            </a:pPr>
            <a:r>
              <a:rPr lang="en-US" sz="1400" b="1" dirty="0">
                <a:solidFill>
                  <a:srgbClr val="14213D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  ūd</a:t>
            </a:r>
            <a:endParaRPr lang="en-US" sz="1400" dirty="0"/>
          </a:p>
          <a:p>
            <a:pPr marL="0" indent="0">
              <a:buNone/>
            </a:pPr>
            <a:r>
              <a:rPr lang="en-US" sz="1400" b="1" dirty="0">
                <a:solidFill>
                  <a:srgbClr val="14213D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D  c̄c̄c̄</a:t>
            </a:r>
            <a:endParaRPr lang="en-US" sz="1400" dirty="0"/>
          </a:p>
        </p:txBody>
      </p:sp>
      <p:sp>
        <p:nvSpPr>
          <p:cNvPr id="11" name="Shape 9"/>
          <p:cNvSpPr/>
          <p:nvPr/>
        </p:nvSpPr>
        <p:spPr>
          <a:xfrm>
            <a:off x="6190488" y="1554480"/>
            <a:ext cx="5449824" cy="2194560"/>
          </a:xfrm>
          <a:prstGeom prst="roundRect">
            <a:avLst>
              <a:gd name="adj" fmla="val 5000"/>
            </a:avLst>
          </a:prstGeom>
          <a:solidFill>
            <a:srgbClr val="FFF4DC"/>
          </a:solidFill>
          <a:ln w="12700">
            <a:solidFill>
              <a:srgbClr val="FFF4DC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12" name="Shape 10"/>
          <p:cNvSpPr/>
          <p:nvPr/>
        </p:nvSpPr>
        <p:spPr>
          <a:xfrm>
            <a:off x="6373368" y="1737360"/>
            <a:ext cx="438912" cy="438912"/>
          </a:xfrm>
          <a:prstGeom prst="ellipse">
            <a:avLst/>
          </a:prstGeom>
          <a:solidFill>
            <a:srgbClr val="D98200"/>
          </a:solidFill>
          <a:ln w="12700">
            <a:solidFill>
              <a:srgbClr val="D98200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13" name="Text 11"/>
          <p:cNvSpPr txBox="1"/>
          <p:nvPr/>
        </p:nvSpPr>
        <p:spPr>
          <a:xfrm>
            <a:off x="6373368" y="1737360"/>
            <a:ext cx="438912" cy="43891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7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10</a:t>
            </a:r>
            <a:endParaRPr lang="en-US" sz="1700" dirty="0"/>
          </a:p>
        </p:txBody>
      </p:sp>
      <p:sp>
        <p:nvSpPr>
          <p:cNvPr id="14" name="Text 12"/>
          <p:cNvSpPr txBox="1"/>
          <p:nvPr/>
        </p:nvSpPr>
        <p:spPr>
          <a:xfrm>
            <a:off x="6967728" y="1737360"/>
            <a:ext cx="4480560" cy="10515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buNone/>
            </a:pPr>
            <a:r>
              <a:rPr lang="en-US" sz="1400" dirty="0">
                <a:solidFill>
                  <a:srgbClr val="1E2A44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How many up quarks are in the nucleus of ⁵⁶₂₆Fe?</a:t>
            </a:r>
            <a:endParaRPr lang="en-US" sz="1400" dirty="0"/>
          </a:p>
        </p:txBody>
      </p:sp>
      <p:sp>
        <p:nvSpPr>
          <p:cNvPr id="15" name="Text 13"/>
          <p:cNvSpPr txBox="1"/>
          <p:nvPr/>
        </p:nvSpPr>
        <p:spPr>
          <a:xfrm>
            <a:off x="6967728" y="2770632"/>
            <a:ext cx="4526280" cy="9144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marL="0" indent="0">
              <a:buNone/>
            </a:pPr>
            <a:r>
              <a:rPr lang="en-US" sz="1400" b="1" dirty="0">
                <a:solidFill>
                  <a:srgbClr val="14213D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  26</a:t>
            </a:r>
            <a:endParaRPr lang="en-US" sz="1400" dirty="0"/>
          </a:p>
          <a:p>
            <a:pPr marL="0" indent="0">
              <a:buNone/>
            </a:pPr>
            <a:r>
              <a:rPr lang="en-US" sz="1400" b="1" dirty="0">
                <a:solidFill>
                  <a:srgbClr val="14213D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B  52</a:t>
            </a:r>
            <a:endParaRPr lang="en-US" sz="1400" dirty="0"/>
          </a:p>
          <a:p>
            <a:pPr marL="0" indent="0">
              <a:buNone/>
            </a:pPr>
            <a:r>
              <a:rPr lang="en-US" sz="1400" b="1" dirty="0">
                <a:solidFill>
                  <a:srgbClr val="14213D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  78</a:t>
            </a:r>
            <a:endParaRPr lang="en-US" sz="1400" dirty="0"/>
          </a:p>
          <a:p>
            <a:pPr marL="0" indent="0">
              <a:buNone/>
            </a:pPr>
            <a:r>
              <a:rPr lang="en-US" sz="1400" b="1" dirty="0">
                <a:solidFill>
                  <a:srgbClr val="14213D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D  82</a:t>
            </a:r>
            <a:endParaRPr lang="en-US" sz="1400" dirty="0"/>
          </a:p>
        </p:txBody>
      </p:sp>
      <p:sp>
        <p:nvSpPr>
          <p:cNvPr id="16" name="Shape 14"/>
          <p:cNvSpPr/>
          <p:nvPr/>
        </p:nvSpPr>
        <p:spPr>
          <a:xfrm>
            <a:off x="548640" y="3886200"/>
            <a:ext cx="5449824" cy="2194560"/>
          </a:xfrm>
          <a:prstGeom prst="roundRect">
            <a:avLst>
              <a:gd name="adj" fmla="val 5000"/>
            </a:avLst>
          </a:prstGeom>
          <a:solidFill>
            <a:srgbClr val="FFF4DC"/>
          </a:solidFill>
          <a:ln w="12700">
            <a:solidFill>
              <a:srgbClr val="FFF4DC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17" name="Shape 15"/>
          <p:cNvSpPr/>
          <p:nvPr/>
        </p:nvSpPr>
        <p:spPr>
          <a:xfrm>
            <a:off x="731520" y="4069080"/>
            <a:ext cx="438912" cy="438912"/>
          </a:xfrm>
          <a:prstGeom prst="ellipse">
            <a:avLst/>
          </a:prstGeom>
          <a:solidFill>
            <a:srgbClr val="D98200"/>
          </a:solidFill>
          <a:ln w="12700">
            <a:solidFill>
              <a:srgbClr val="D98200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18" name="Text 16"/>
          <p:cNvSpPr txBox="1"/>
          <p:nvPr/>
        </p:nvSpPr>
        <p:spPr>
          <a:xfrm>
            <a:off x="731520" y="4069080"/>
            <a:ext cx="438912" cy="43891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7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11</a:t>
            </a:r>
            <a:endParaRPr lang="en-US" sz="1700" dirty="0"/>
          </a:p>
        </p:txBody>
      </p:sp>
      <p:sp>
        <p:nvSpPr>
          <p:cNvPr id="19" name="Text 17"/>
          <p:cNvSpPr txBox="1"/>
          <p:nvPr/>
        </p:nvSpPr>
        <p:spPr>
          <a:xfrm>
            <a:off x="1325880" y="4069080"/>
            <a:ext cx="4480560" cy="10515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buNone/>
            </a:pPr>
            <a:r>
              <a:rPr lang="en-US" sz="1400" dirty="0">
                <a:solidFill>
                  <a:srgbClr val="1E2A44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Which change occurs inside a nucleon during β⁻ decay?</a:t>
            </a:r>
            <a:endParaRPr lang="en-US" sz="1400" dirty="0"/>
          </a:p>
        </p:txBody>
      </p:sp>
      <p:sp>
        <p:nvSpPr>
          <p:cNvPr id="20" name="Text 18"/>
          <p:cNvSpPr txBox="1"/>
          <p:nvPr/>
        </p:nvSpPr>
        <p:spPr>
          <a:xfrm>
            <a:off x="1325880" y="5102352"/>
            <a:ext cx="4526280" cy="9144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marL="0" indent="0">
              <a:buNone/>
            </a:pPr>
            <a:r>
              <a:rPr lang="en-US" sz="1400" b="1" dirty="0">
                <a:solidFill>
                  <a:srgbClr val="14213D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  up → down</a:t>
            </a:r>
            <a:endParaRPr lang="en-US" sz="1400" dirty="0"/>
          </a:p>
          <a:p>
            <a:pPr marL="0" indent="0">
              <a:buNone/>
            </a:pPr>
            <a:r>
              <a:rPr lang="en-US" sz="1400" b="1" dirty="0">
                <a:solidFill>
                  <a:srgbClr val="14213D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B  down → up</a:t>
            </a:r>
            <a:endParaRPr lang="en-US" sz="1400" dirty="0"/>
          </a:p>
          <a:p>
            <a:pPr marL="0" indent="0">
              <a:buNone/>
            </a:pPr>
            <a:r>
              <a:rPr lang="en-US" sz="1400" b="1" dirty="0">
                <a:solidFill>
                  <a:srgbClr val="14213D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  up → strange</a:t>
            </a:r>
            <a:endParaRPr lang="en-US" sz="1400" dirty="0"/>
          </a:p>
          <a:p>
            <a:pPr marL="0" indent="0">
              <a:buNone/>
            </a:pPr>
            <a:r>
              <a:rPr lang="en-US" sz="1400" b="1" dirty="0">
                <a:solidFill>
                  <a:srgbClr val="14213D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D  down → strange</a:t>
            </a:r>
            <a:endParaRPr lang="en-US" sz="1400" dirty="0"/>
          </a:p>
        </p:txBody>
      </p:sp>
      <p:sp>
        <p:nvSpPr>
          <p:cNvPr id="21" name="Shape 19"/>
          <p:cNvSpPr/>
          <p:nvPr/>
        </p:nvSpPr>
        <p:spPr>
          <a:xfrm>
            <a:off x="6190488" y="3886200"/>
            <a:ext cx="5449824" cy="2194560"/>
          </a:xfrm>
          <a:prstGeom prst="roundRect">
            <a:avLst>
              <a:gd name="adj" fmla="val 5000"/>
            </a:avLst>
          </a:prstGeom>
          <a:solidFill>
            <a:srgbClr val="EEF3F9"/>
          </a:solidFill>
          <a:ln w="12700">
            <a:solidFill>
              <a:srgbClr val="EEF3F9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22" name="Shape 20"/>
          <p:cNvSpPr/>
          <p:nvPr/>
        </p:nvSpPr>
        <p:spPr>
          <a:xfrm>
            <a:off x="6373368" y="4069080"/>
            <a:ext cx="438912" cy="438912"/>
          </a:xfrm>
          <a:prstGeom prst="ellipse">
            <a:avLst/>
          </a:prstGeom>
          <a:solidFill>
            <a:srgbClr val="1591BD"/>
          </a:solidFill>
          <a:ln w="12700">
            <a:solidFill>
              <a:srgbClr val="1591BD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23" name="Text 21"/>
          <p:cNvSpPr txBox="1"/>
          <p:nvPr/>
        </p:nvSpPr>
        <p:spPr>
          <a:xfrm>
            <a:off x="6373368" y="4069080"/>
            <a:ext cx="438912" cy="43891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7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12</a:t>
            </a:r>
            <a:endParaRPr lang="en-US" sz="1700" dirty="0"/>
          </a:p>
        </p:txBody>
      </p:sp>
      <p:sp>
        <p:nvSpPr>
          <p:cNvPr id="24" name="Text 22"/>
          <p:cNvSpPr txBox="1"/>
          <p:nvPr/>
        </p:nvSpPr>
        <p:spPr>
          <a:xfrm>
            <a:off x="6967728" y="4069080"/>
            <a:ext cx="4480560" cy="10515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buNone/>
            </a:pPr>
            <a:r>
              <a:rPr lang="en-US" sz="1400" dirty="0">
                <a:solidFill>
                  <a:srgbClr val="1E2A44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Which of these particles is NOT fundamental?</a:t>
            </a:r>
            <a:endParaRPr lang="en-US" sz="1400" dirty="0"/>
          </a:p>
        </p:txBody>
      </p:sp>
      <p:sp>
        <p:nvSpPr>
          <p:cNvPr id="25" name="Text 23"/>
          <p:cNvSpPr txBox="1"/>
          <p:nvPr/>
        </p:nvSpPr>
        <p:spPr>
          <a:xfrm>
            <a:off x="6967728" y="5102352"/>
            <a:ext cx="4526280" cy="9144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marL="0" indent="0">
              <a:buNone/>
            </a:pPr>
            <a:r>
              <a:rPr lang="en-US" sz="1400" b="1" dirty="0">
                <a:solidFill>
                  <a:srgbClr val="14213D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  electron</a:t>
            </a:r>
            <a:endParaRPr lang="en-US" sz="1400" dirty="0"/>
          </a:p>
          <a:p>
            <a:pPr marL="0" indent="0">
              <a:buNone/>
            </a:pPr>
            <a:r>
              <a:rPr lang="en-US" sz="1400" b="1" dirty="0">
                <a:solidFill>
                  <a:srgbClr val="14213D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B  electron neutrino</a:t>
            </a:r>
            <a:endParaRPr lang="en-US" sz="1400" dirty="0"/>
          </a:p>
          <a:p>
            <a:pPr marL="0" indent="0">
              <a:buNone/>
            </a:pPr>
            <a:r>
              <a:rPr lang="en-US" sz="1400" b="1" dirty="0">
                <a:solidFill>
                  <a:srgbClr val="14213D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  up quark</a:t>
            </a:r>
            <a:endParaRPr lang="en-US" sz="1400" dirty="0"/>
          </a:p>
          <a:p>
            <a:pPr marL="0" indent="0">
              <a:buNone/>
            </a:pPr>
            <a:r>
              <a:rPr lang="en-US" sz="1400" b="1" dirty="0">
                <a:solidFill>
                  <a:srgbClr val="14213D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D  proton</a:t>
            </a:r>
            <a:endParaRPr lang="en-US" sz="1400" dirty="0"/>
          </a:p>
        </p:txBody>
      </p:sp>
    </p:spTree>
  </p:cSld>
  <p:clrMapOvr>
    <a:masterClrMapping/>
  </p:clrMapOvr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7"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548640" y="347472"/>
            <a:ext cx="109728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200" b="1" kern="0" spc="300" dirty="0">
                <a:solidFill>
                  <a:srgbClr val="1591BD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ANSWERS AND KEY WORKING</a:t>
            </a:r>
            <a:endParaRPr lang="en-US" sz="1200" dirty="0"/>
          </a:p>
        </p:txBody>
      </p:sp>
      <p:sp>
        <p:nvSpPr>
          <p:cNvPr id="3" name="Text 1"/>
          <p:cNvSpPr txBox="1"/>
          <p:nvPr/>
        </p:nvSpPr>
        <p:spPr>
          <a:xfrm>
            <a:off x="548640" y="621792"/>
            <a:ext cx="11064240" cy="685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3200" b="1" dirty="0">
                <a:solidFill>
                  <a:srgbClr val="14213D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Answers · Questions 9 – 12</a:t>
            </a:r>
            <a:endParaRPr lang="en-US" sz="3200" dirty="0"/>
          </a:p>
        </p:txBody>
      </p:sp>
      <p:sp>
        <p:nvSpPr>
          <p:cNvPr id="4" name="Text 2"/>
          <p:cNvSpPr txBox="1"/>
          <p:nvPr/>
        </p:nvSpPr>
        <p:spPr>
          <a:xfrm>
            <a:off x="548640" y="6400800"/>
            <a:ext cx="73152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000" dirty="0">
                <a:solidFill>
                  <a:srgbClr val="6B748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Topic 11 · Particle physics   |   Cambridge International AS Level Physics 9702</a:t>
            </a:r>
            <a:endParaRPr lang="en-US" sz="1000" dirty="0"/>
          </a:p>
        </p:txBody>
      </p:sp>
      <p:sp>
        <p:nvSpPr>
          <p:cNvPr id="5" name="Text 3"/>
          <p:cNvSpPr txBox="1"/>
          <p:nvPr/>
        </p:nvSpPr>
        <p:spPr>
          <a:xfrm>
            <a:off x="10728655" y="6400800"/>
            <a:ext cx="9144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r">
              <a:buNone/>
            </a:pPr>
            <a:r>
              <a:rPr lang="en-US" sz="1000" dirty="0">
                <a:solidFill>
                  <a:srgbClr val="6B748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37</a:t>
            </a:r>
            <a:endParaRPr lang="en-US" sz="1000" dirty="0"/>
          </a:p>
        </p:txBody>
      </p:sp>
      <p:sp>
        <p:nvSpPr>
          <p:cNvPr id="6" name="Shape 4"/>
          <p:cNvSpPr/>
          <p:nvPr/>
        </p:nvSpPr>
        <p:spPr>
          <a:xfrm>
            <a:off x="548640" y="1554480"/>
            <a:ext cx="5449824" cy="2194560"/>
          </a:xfrm>
          <a:prstGeom prst="roundRect">
            <a:avLst>
              <a:gd name="adj" fmla="val 5000"/>
            </a:avLst>
          </a:prstGeom>
          <a:solidFill>
            <a:srgbClr val="E6F4F1"/>
          </a:solidFill>
          <a:ln w="12700">
            <a:solidFill>
              <a:srgbClr val="E6F4F1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7" name="Shape 5"/>
          <p:cNvSpPr/>
          <p:nvPr/>
        </p:nvSpPr>
        <p:spPr>
          <a:xfrm>
            <a:off x="731520" y="1737360"/>
            <a:ext cx="438912" cy="438912"/>
          </a:xfrm>
          <a:prstGeom prst="ellipse">
            <a:avLst/>
          </a:prstGeom>
          <a:solidFill>
            <a:srgbClr val="238A7E"/>
          </a:solidFill>
          <a:ln w="12700">
            <a:solidFill>
              <a:srgbClr val="238A7E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8" name="Text 6"/>
          <p:cNvSpPr txBox="1"/>
          <p:nvPr/>
        </p:nvSpPr>
        <p:spPr>
          <a:xfrm>
            <a:off x="731520" y="1737360"/>
            <a:ext cx="438912" cy="43891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7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9</a:t>
            </a:r>
            <a:endParaRPr lang="en-US" sz="1700" dirty="0"/>
          </a:p>
        </p:txBody>
      </p:sp>
      <p:sp>
        <p:nvSpPr>
          <p:cNvPr id="9" name="Text 7"/>
          <p:cNvSpPr txBox="1"/>
          <p:nvPr/>
        </p:nvSpPr>
        <p:spPr>
          <a:xfrm>
            <a:off x="1325880" y="1755648"/>
            <a:ext cx="2743200" cy="4114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2000" b="1" dirty="0">
                <a:solidFill>
                  <a:srgbClr val="238A7E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Answer A</a:t>
            </a:r>
            <a:endParaRPr lang="en-US" sz="2000" dirty="0"/>
          </a:p>
        </p:txBody>
      </p:sp>
      <p:sp>
        <p:nvSpPr>
          <p:cNvPr id="10" name="Text 8"/>
          <p:cNvSpPr txBox="1"/>
          <p:nvPr/>
        </p:nvSpPr>
        <p:spPr>
          <a:xfrm>
            <a:off x="1325880" y="2240280"/>
            <a:ext cx="4480560" cy="14173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buNone/>
            </a:pPr>
            <a:r>
              <a:rPr lang="en-US" sz="1500" dirty="0">
                <a:solidFill>
                  <a:srgbClr val="1E2A44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 baryon has three quarks (not C, a meson; not B, a mix); uuu = +2e. c̄c̄c̄ = −2e.</a:t>
            </a:r>
            <a:endParaRPr lang="en-US" sz="1500" dirty="0"/>
          </a:p>
        </p:txBody>
      </p:sp>
      <p:sp>
        <p:nvSpPr>
          <p:cNvPr id="11" name="Shape 9"/>
          <p:cNvSpPr/>
          <p:nvPr/>
        </p:nvSpPr>
        <p:spPr>
          <a:xfrm>
            <a:off x="6190488" y="1554480"/>
            <a:ext cx="5449824" cy="2194560"/>
          </a:xfrm>
          <a:prstGeom prst="roundRect">
            <a:avLst>
              <a:gd name="adj" fmla="val 5000"/>
            </a:avLst>
          </a:prstGeom>
          <a:solidFill>
            <a:srgbClr val="E6F4F1"/>
          </a:solidFill>
          <a:ln w="12700">
            <a:solidFill>
              <a:srgbClr val="E6F4F1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12" name="Shape 10"/>
          <p:cNvSpPr/>
          <p:nvPr/>
        </p:nvSpPr>
        <p:spPr>
          <a:xfrm>
            <a:off x="6373368" y="1737360"/>
            <a:ext cx="438912" cy="438912"/>
          </a:xfrm>
          <a:prstGeom prst="ellipse">
            <a:avLst/>
          </a:prstGeom>
          <a:solidFill>
            <a:srgbClr val="238A7E"/>
          </a:solidFill>
          <a:ln w="12700">
            <a:solidFill>
              <a:srgbClr val="238A7E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13" name="Text 11"/>
          <p:cNvSpPr txBox="1"/>
          <p:nvPr/>
        </p:nvSpPr>
        <p:spPr>
          <a:xfrm>
            <a:off x="6373368" y="1737360"/>
            <a:ext cx="438912" cy="43891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7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10</a:t>
            </a:r>
            <a:endParaRPr lang="en-US" sz="1700" dirty="0"/>
          </a:p>
        </p:txBody>
      </p:sp>
      <p:sp>
        <p:nvSpPr>
          <p:cNvPr id="14" name="Text 12"/>
          <p:cNvSpPr txBox="1"/>
          <p:nvPr/>
        </p:nvSpPr>
        <p:spPr>
          <a:xfrm>
            <a:off x="6967728" y="1755648"/>
            <a:ext cx="2743200" cy="4114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2000" b="1" dirty="0">
                <a:solidFill>
                  <a:srgbClr val="238A7E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Answer D</a:t>
            </a:r>
            <a:endParaRPr lang="en-US" sz="2000" dirty="0"/>
          </a:p>
        </p:txBody>
      </p:sp>
      <p:sp>
        <p:nvSpPr>
          <p:cNvPr id="15" name="Text 13"/>
          <p:cNvSpPr txBox="1"/>
          <p:nvPr/>
        </p:nvSpPr>
        <p:spPr>
          <a:xfrm>
            <a:off x="6967728" y="2240280"/>
            <a:ext cx="4480560" cy="14173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buNone/>
            </a:pPr>
            <a:r>
              <a:rPr lang="en-US" sz="1500" dirty="0">
                <a:solidFill>
                  <a:srgbClr val="1E2A44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26 protons × 2 u + 30 neutrons × 1 u = 52 + 30 = 82.</a:t>
            </a:r>
            <a:endParaRPr lang="en-US" sz="1500" dirty="0"/>
          </a:p>
        </p:txBody>
      </p:sp>
      <p:sp>
        <p:nvSpPr>
          <p:cNvPr id="16" name="Shape 14"/>
          <p:cNvSpPr/>
          <p:nvPr/>
        </p:nvSpPr>
        <p:spPr>
          <a:xfrm>
            <a:off x="548640" y="3886200"/>
            <a:ext cx="5449824" cy="2194560"/>
          </a:xfrm>
          <a:prstGeom prst="roundRect">
            <a:avLst>
              <a:gd name="adj" fmla="val 5000"/>
            </a:avLst>
          </a:prstGeom>
          <a:solidFill>
            <a:srgbClr val="E6F4F1"/>
          </a:solidFill>
          <a:ln w="12700">
            <a:solidFill>
              <a:srgbClr val="E6F4F1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17" name="Shape 15"/>
          <p:cNvSpPr/>
          <p:nvPr/>
        </p:nvSpPr>
        <p:spPr>
          <a:xfrm>
            <a:off x="731520" y="4069080"/>
            <a:ext cx="438912" cy="438912"/>
          </a:xfrm>
          <a:prstGeom prst="ellipse">
            <a:avLst/>
          </a:prstGeom>
          <a:solidFill>
            <a:srgbClr val="238A7E"/>
          </a:solidFill>
          <a:ln w="12700">
            <a:solidFill>
              <a:srgbClr val="238A7E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18" name="Text 16"/>
          <p:cNvSpPr txBox="1"/>
          <p:nvPr/>
        </p:nvSpPr>
        <p:spPr>
          <a:xfrm>
            <a:off x="731520" y="4069080"/>
            <a:ext cx="438912" cy="43891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7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11</a:t>
            </a:r>
            <a:endParaRPr lang="en-US" sz="1700" dirty="0"/>
          </a:p>
        </p:txBody>
      </p:sp>
      <p:sp>
        <p:nvSpPr>
          <p:cNvPr id="19" name="Text 17"/>
          <p:cNvSpPr txBox="1"/>
          <p:nvPr/>
        </p:nvSpPr>
        <p:spPr>
          <a:xfrm>
            <a:off x="1325880" y="4087368"/>
            <a:ext cx="2743200" cy="4114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2000" b="1" dirty="0">
                <a:solidFill>
                  <a:srgbClr val="238A7E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Answer B</a:t>
            </a:r>
            <a:endParaRPr lang="en-US" sz="2000" dirty="0"/>
          </a:p>
        </p:txBody>
      </p:sp>
      <p:sp>
        <p:nvSpPr>
          <p:cNvPr id="20" name="Text 18"/>
          <p:cNvSpPr txBox="1"/>
          <p:nvPr/>
        </p:nvSpPr>
        <p:spPr>
          <a:xfrm>
            <a:off x="1325880" y="4572000"/>
            <a:ext cx="4480560" cy="14173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buNone/>
            </a:pPr>
            <a:r>
              <a:rPr lang="en-US" sz="1500" dirty="0">
                <a:solidFill>
                  <a:srgbClr val="1E2A44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β⁻: n → p, udd → uud, so a down quark changes into an up quark.</a:t>
            </a:r>
            <a:endParaRPr lang="en-US" sz="1500" dirty="0"/>
          </a:p>
        </p:txBody>
      </p:sp>
      <p:sp>
        <p:nvSpPr>
          <p:cNvPr id="21" name="Shape 19"/>
          <p:cNvSpPr/>
          <p:nvPr/>
        </p:nvSpPr>
        <p:spPr>
          <a:xfrm>
            <a:off x="6190488" y="3886200"/>
            <a:ext cx="5449824" cy="2194560"/>
          </a:xfrm>
          <a:prstGeom prst="roundRect">
            <a:avLst>
              <a:gd name="adj" fmla="val 5000"/>
            </a:avLst>
          </a:prstGeom>
          <a:solidFill>
            <a:srgbClr val="E6F4F1"/>
          </a:solidFill>
          <a:ln w="12700">
            <a:solidFill>
              <a:srgbClr val="E6F4F1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22" name="Shape 20"/>
          <p:cNvSpPr/>
          <p:nvPr/>
        </p:nvSpPr>
        <p:spPr>
          <a:xfrm>
            <a:off x="6373368" y="4069080"/>
            <a:ext cx="438912" cy="438912"/>
          </a:xfrm>
          <a:prstGeom prst="ellipse">
            <a:avLst/>
          </a:prstGeom>
          <a:solidFill>
            <a:srgbClr val="238A7E"/>
          </a:solidFill>
          <a:ln w="12700">
            <a:solidFill>
              <a:srgbClr val="238A7E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23" name="Text 21"/>
          <p:cNvSpPr txBox="1"/>
          <p:nvPr/>
        </p:nvSpPr>
        <p:spPr>
          <a:xfrm>
            <a:off x="6373368" y="4069080"/>
            <a:ext cx="438912" cy="43891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7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12</a:t>
            </a:r>
            <a:endParaRPr lang="en-US" sz="1700" dirty="0"/>
          </a:p>
        </p:txBody>
      </p:sp>
      <p:sp>
        <p:nvSpPr>
          <p:cNvPr id="24" name="Text 22"/>
          <p:cNvSpPr txBox="1"/>
          <p:nvPr/>
        </p:nvSpPr>
        <p:spPr>
          <a:xfrm>
            <a:off x="6967728" y="4087368"/>
            <a:ext cx="2743200" cy="4114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2000" b="1" dirty="0">
                <a:solidFill>
                  <a:srgbClr val="238A7E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Answer D</a:t>
            </a:r>
            <a:endParaRPr lang="en-US" sz="2000" dirty="0"/>
          </a:p>
        </p:txBody>
      </p:sp>
      <p:sp>
        <p:nvSpPr>
          <p:cNvPr id="25" name="Text 23"/>
          <p:cNvSpPr txBox="1"/>
          <p:nvPr/>
        </p:nvSpPr>
        <p:spPr>
          <a:xfrm>
            <a:off x="6967728" y="4572000"/>
            <a:ext cx="4480560" cy="14173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buNone/>
            </a:pPr>
            <a:r>
              <a:rPr lang="en-US" sz="1500" dirty="0">
                <a:solidFill>
                  <a:srgbClr val="1E2A44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The proton is a baryon (uud). Electrons, neutrinos and quarks are fundamental.</a:t>
            </a:r>
            <a:endParaRPr lang="en-US" sz="1500" dirty="0"/>
          </a:p>
        </p:txBody>
      </p:sp>
    </p:spTree>
  </p:cSld>
  <p:clrMapOvr>
    <a:masterClrMapping/>
  </p:clrMapOvr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8"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548640" y="347472"/>
            <a:ext cx="109728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200" b="1" kern="0" spc="300" dirty="0">
                <a:solidFill>
                  <a:srgbClr val="1591BD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PAPER 2 STYLE · STRUCTURED QUESTION</a:t>
            </a:r>
            <a:endParaRPr lang="en-US" sz="1200" dirty="0"/>
          </a:p>
        </p:txBody>
      </p:sp>
      <p:sp>
        <p:nvSpPr>
          <p:cNvPr id="3" name="Text 1"/>
          <p:cNvSpPr txBox="1"/>
          <p:nvPr/>
        </p:nvSpPr>
        <p:spPr>
          <a:xfrm>
            <a:off x="548640" y="621792"/>
            <a:ext cx="11064240" cy="685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3200" b="1" dirty="0">
                <a:solidFill>
                  <a:srgbClr val="14213D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Past paper 1 · α-particle scattering</a:t>
            </a:r>
            <a:endParaRPr lang="en-US" sz="3200" dirty="0"/>
          </a:p>
        </p:txBody>
      </p:sp>
      <p:sp>
        <p:nvSpPr>
          <p:cNvPr id="4" name="Text 2"/>
          <p:cNvSpPr txBox="1"/>
          <p:nvPr/>
        </p:nvSpPr>
        <p:spPr>
          <a:xfrm>
            <a:off x="548640" y="6400800"/>
            <a:ext cx="73152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000" dirty="0">
                <a:solidFill>
                  <a:srgbClr val="6B748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Topic 11 · Particle physics   |   Cambridge International AS Level Physics 9702</a:t>
            </a:r>
            <a:endParaRPr lang="en-US" sz="1000" dirty="0"/>
          </a:p>
        </p:txBody>
      </p:sp>
      <p:sp>
        <p:nvSpPr>
          <p:cNvPr id="5" name="Text 3"/>
          <p:cNvSpPr txBox="1"/>
          <p:nvPr/>
        </p:nvSpPr>
        <p:spPr>
          <a:xfrm>
            <a:off x="10728655" y="6400800"/>
            <a:ext cx="9144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r">
              <a:buNone/>
            </a:pPr>
            <a:r>
              <a:rPr lang="en-US" sz="1000" dirty="0">
                <a:solidFill>
                  <a:srgbClr val="6B748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38</a:t>
            </a:r>
            <a:endParaRPr lang="en-US" sz="1000" dirty="0"/>
          </a:p>
        </p:txBody>
      </p:sp>
      <p:sp>
        <p:nvSpPr>
          <p:cNvPr id="6" name="Shape 4"/>
          <p:cNvSpPr/>
          <p:nvPr/>
        </p:nvSpPr>
        <p:spPr>
          <a:xfrm>
            <a:off x="548640" y="1554480"/>
            <a:ext cx="6309360" cy="4526280"/>
          </a:xfrm>
          <a:prstGeom prst="roundRect">
            <a:avLst>
              <a:gd name="adj" fmla="val 2424"/>
            </a:avLst>
          </a:prstGeom>
          <a:solidFill>
            <a:srgbClr val="EEF3F9"/>
          </a:solidFill>
          <a:ln w="12700">
            <a:solidFill>
              <a:srgbClr val="EEF3F9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7" name="Text 5"/>
          <p:cNvSpPr txBox="1"/>
          <p:nvPr/>
        </p:nvSpPr>
        <p:spPr>
          <a:xfrm>
            <a:off x="822960" y="1691640"/>
            <a:ext cx="5760720" cy="15544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buNone/>
            </a:pPr>
            <a:r>
              <a:rPr lang="en-US" sz="1700" dirty="0">
                <a:solidFill>
                  <a:srgbClr val="1E2A44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The results of an α-particle scattering experiment provided evidence for the nuclear model of the atom.</a:t>
            </a:r>
            <a:endParaRPr lang="en-US" sz="1700" dirty="0"/>
          </a:p>
        </p:txBody>
      </p:sp>
      <p:sp>
        <p:nvSpPr>
          <p:cNvPr id="8" name="Text 6"/>
          <p:cNvSpPr txBox="1"/>
          <p:nvPr/>
        </p:nvSpPr>
        <p:spPr>
          <a:xfrm>
            <a:off x="822960" y="3246120"/>
            <a:ext cx="5760720" cy="2743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spcAft>
                <a:spcPts val="800"/>
              </a:spcAft>
              <a:buNone/>
            </a:pPr>
            <a:r>
              <a:rPr lang="en-US" sz="1700" b="1" dirty="0">
                <a:solidFill>
                  <a:srgbClr val="14213D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(a)  Describe the two main results of the α-particle scattering experiment.  [2]</a:t>
            </a:r>
            <a:endParaRPr lang="en-US" sz="1700" dirty="0"/>
          </a:p>
          <a:p>
            <a:pPr marL="0" indent="0">
              <a:spcAft>
                <a:spcPts val="800"/>
              </a:spcAft>
              <a:buNone/>
            </a:pPr>
            <a:r>
              <a:rPr lang="en-US" sz="1700" b="1" dirty="0">
                <a:solidFill>
                  <a:srgbClr val="14213D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(b)  Relate each of the results in (a) to the conclusions that were made about the nature of atoms.  [2]</a:t>
            </a:r>
            <a:endParaRPr lang="en-US" sz="1700" dirty="0"/>
          </a:p>
        </p:txBody>
      </p:sp>
      <p:sp>
        <p:nvSpPr>
          <p:cNvPr id="9" name="Shape 7"/>
          <p:cNvSpPr/>
          <p:nvPr/>
        </p:nvSpPr>
        <p:spPr>
          <a:xfrm>
            <a:off x="7040880" y="1554480"/>
            <a:ext cx="4599432" cy="4526280"/>
          </a:xfrm>
          <a:prstGeom prst="roundRect">
            <a:avLst>
              <a:gd name="adj" fmla="val 2424"/>
            </a:avLst>
          </a:prstGeom>
          <a:solidFill>
            <a:srgbClr val="FFFFFF"/>
          </a:solidFill>
          <a:ln w="12700">
            <a:solidFill>
              <a:srgbClr val="FFFFFF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pic>
        <p:nvPicPr>
          <p:cNvPr id="10" name="Image 0" descr="figs11/rutherford_paths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132320" y="2206307"/>
            <a:ext cx="4416552" cy="3222627"/>
          </a:xfrm>
          <a:prstGeom prst="rect">
            <a:avLst/>
          </a:prstGeom>
        </p:spPr>
      </p:pic>
    </p:spTree>
  </p:cSld>
  <p:clrMapOvr>
    <a:masterClrMapping/>
  </p:clrMapOvr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9"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548640" y="347472"/>
            <a:ext cx="109728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200" b="1" kern="0" spc="300" dirty="0">
                <a:solidFill>
                  <a:srgbClr val="1591BD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MARK SCHEME STYLE SOLUTION</a:t>
            </a:r>
            <a:endParaRPr lang="en-US" sz="1200" dirty="0"/>
          </a:p>
        </p:txBody>
      </p:sp>
      <p:sp>
        <p:nvSpPr>
          <p:cNvPr id="3" name="Text 1"/>
          <p:cNvSpPr txBox="1"/>
          <p:nvPr/>
        </p:nvSpPr>
        <p:spPr>
          <a:xfrm>
            <a:off x="548640" y="621792"/>
            <a:ext cx="11064240" cy="685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3200" b="1" dirty="0">
                <a:solidFill>
                  <a:srgbClr val="14213D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Past paper 1 · Solution</a:t>
            </a:r>
            <a:endParaRPr lang="en-US" sz="3200" dirty="0"/>
          </a:p>
        </p:txBody>
      </p:sp>
      <p:sp>
        <p:nvSpPr>
          <p:cNvPr id="4" name="Text 2"/>
          <p:cNvSpPr txBox="1"/>
          <p:nvPr/>
        </p:nvSpPr>
        <p:spPr>
          <a:xfrm>
            <a:off x="548640" y="6400800"/>
            <a:ext cx="73152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000" dirty="0">
                <a:solidFill>
                  <a:srgbClr val="6B748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Topic 11 · Particle physics   |   Cambridge International AS Level Physics 9702</a:t>
            </a:r>
            <a:endParaRPr lang="en-US" sz="1000" dirty="0"/>
          </a:p>
        </p:txBody>
      </p:sp>
      <p:sp>
        <p:nvSpPr>
          <p:cNvPr id="5" name="Text 3"/>
          <p:cNvSpPr txBox="1"/>
          <p:nvPr/>
        </p:nvSpPr>
        <p:spPr>
          <a:xfrm>
            <a:off x="10728655" y="6400800"/>
            <a:ext cx="9144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r">
              <a:buNone/>
            </a:pPr>
            <a:r>
              <a:rPr lang="en-US" sz="1000" dirty="0">
                <a:solidFill>
                  <a:srgbClr val="6B748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39</a:t>
            </a:r>
            <a:endParaRPr lang="en-US" sz="1000" dirty="0"/>
          </a:p>
        </p:txBody>
      </p:sp>
      <p:sp>
        <p:nvSpPr>
          <p:cNvPr id="6" name="Shape 4"/>
          <p:cNvSpPr/>
          <p:nvPr/>
        </p:nvSpPr>
        <p:spPr>
          <a:xfrm>
            <a:off x="548640" y="1554480"/>
            <a:ext cx="11091672" cy="2098548"/>
          </a:xfrm>
          <a:prstGeom prst="roundRect">
            <a:avLst>
              <a:gd name="adj" fmla="val 5229"/>
            </a:avLst>
          </a:prstGeom>
          <a:solidFill>
            <a:srgbClr val="E6F4F1"/>
          </a:solidFill>
          <a:ln w="12700">
            <a:solidFill>
              <a:srgbClr val="E6F4F1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7" name="Text 5"/>
          <p:cNvSpPr txBox="1"/>
          <p:nvPr/>
        </p:nvSpPr>
        <p:spPr>
          <a:xfrm>
            <a:off x="777240" y="1554480"/>
            <a:ext cx="1188720" cy="209854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800" b="1" dirty="0">
                <a:solidFill>
                  <a:srgbClr val="238A7E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(a)</a:t>
            </a:r>
            <a:endParaRPr lang="en-US" sz="1800" dirty="0"/>
          </a:p>
        </p:txBody>
      </p:sp>
      <p:sp>
        <p:nvSpPr>
          <p:cNvPr id="8" name="Text 6"/>
          <p:cNvSpPr txBox="1"/>
          <p:nvPr/>
        </p:nvSpPr>
        <p:spPr>
          <a:xfrm>
            <a:off x="2011680" y="1645920"/>
            <a:ext cx="9418320" cy="191566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900" dirty="0">
                <a:solidFill>
                  <a:srgbClr val="1E2A44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The majority of α-particles went straight through or were deviated by small angles (B1). A very small proportion were deviated by large angles, more than 90° (B1)</a:t>
            </a:r>
            <a:endParaRPr lang="en-US" sz="1900" dirty="0"/>
          </a:p>
        </p:txBody>
      </p:sp>
      <p:sp>
        <p:nvSpPr>
          <p:cNvPr id="9" name="Shape 7"/>
          <p:cNvSpPr/>
          <p:nvPr/>
        </p:nvSpPr>
        <p:spPr>
          <a:xfrm>
            <a:off x="548640" y="3817620"/>
            <a:ext cx="11091672" cy="2098548"/>
          </a:xfrm>
          <a:prstGeom prst="roundRect">
            <a:avLst>
              <a:gd name="adj" fmla="val 5229"/>
            </a:avLst>
          </a:prstGeom>
          <a:solidFill>
            <a:srgbClr val="FFF4DC"/>
          </a:solidFill>
          <a:ln w="12700">
            <a:solidFill>
              <a:srgbClr val="FFF4DC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10" name="Text 8"/>
          <p:cNvSpPr txBox="1"/>
          <p:nvPr/>
        </p:nvSpPr>
        <p:spPr>
          <a:xfrm>
            <a:off x="777240" y="3817620"/>
            <a:ext cx="1188720" cy="209854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800" b="1" dirty="0">
                <a:solidFill>
                  <a:srgbClr val="D98200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(b)</a:t>
            </a:r>
            <a:endParaRPr lang="en-US" sz="1800" dirty="0"/>
          </a:p>
        </p:txBody>
      </p:sp>
      <p:sp>
        <p:nvSpPr>
          <p:cNvPr id="11" name="Text 9"/>
          <p:cNvSpPr txBox="1"/>
          <p:nvPr/>
        </p:nvSpPr>
        <p:spPr>
          <a:xfrm>
            <a:off x="2011680" y="3909060"/>
            <a:ext cx="9418320" cy="191566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900" dirty="0">
                <a:solidFill>
                  <a:srgbClr val="1E2A44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Most of the atom is empty space; the nucleus is very small compared with the atom (B1). Mass and charge are concentrated in the very small nucleus (B1)</a:t>
            </a:r>
            <a:endParaRPr lang="en-US" sz="1900" dirty="0"/>
          </a:p>
        </p:txBody>
      </p:sp>
    </p:spTree>
  </p:cSld>
  <p:clrMapOvr>
    <a:masterClrMapping/>
  </p:clrMapOvr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0"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548640" y="347472"/>
            <a:ext cx="109728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200" b="1" kern="0" spc="300" dirty="0">
                <a:solidFill>
                  <a:srgbClr val="1591BD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PAPER 2 STYLE · STRUCTURED QUESTION</a:t>
            </a:r>
            <a:endParaRPr lang="en-US" sz="1200" dirty="0"/>
          </a:p>
        </p:txBody>
      </p:sp>
      <p:sp>
        <p:nvSpPr>
          <p:cNvPr id="3" name="Text 1"/>
          <p:cNvSpPr txBox="1"/>
          <p:nvPr/>
        </p:nvSpPr>
        <p:spPr>
          <a:xfrm>
            <a:off x="548640" y="621792"/>
            <a:ext cx="11064240" cy="685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3200" b="1" dirty="0">
                <a:solidFill>
                  <a:srgbClr val="14213D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Book question · Changing the experiment</a:t>
            </a:r>
            <a:endParaRPr lang="en-US" sz="3200" dirty="0"/>
          </a:p>
        </p:txBody>
      </p:sp>
      <p:sp>
        <p:nvSpPr>
          <p:cNvPr id="4" name="Text 2"/>
          <p:cNvSpPr txBox="1"/>
          <p:nvPr/>
        </p:nvSpPr>
        <p:spPr>
          <a:xfrm>
            <a:off x="548640" y="6400800"/>
            <a:ext cx="73152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000" dirty="0">
                <a:solidFill>
                  <a:srgbClr val="6B748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Topic 11 · Particle physics   |   Cambridge International AS Level Physics 9702</a:t>
            </a:r>
            <a:endParaRPr lang="en-US" sz="1000" dirty="0"/>
          </a:p>
        </p:txBody>
      </p:sp>
      <p:sp>
        <p:nvSpPr>
          <p:cNvPr id="5" name="Text 3"/>
          <p:cNvSpPr txBox="1"/>
          <p:nvPr/>
        </p:nvSpPr>
        <p:spPr>
          <a:xfrm>
            <a:off x="10728655" y="6400800"/>
            <a:ext cx="9144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r">
              <a:buNone/>
            </a:pPr>
            <a:r>
              <a:rPr lang="en-US" sz="1000" dirty="0">
                <a:solidFill>
                  <a:srgbClr val="6B748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40</a:t>
            </a:r>
            <a:endParaRPr lang="en-US" sz="1000" dirty="0"/>
          </a:p>
        </p:txBody>
      </p:sp>
      <p:sp>
        <p:nvSpPr>
          <p:cNvPr id="6" name="Shape 4"/>
          <p:cNvSpPr/>
          <p:nvPr/>
        </p:nvSpPr>
        <p:spPr>
          <a:xfrm>
            <a:off x="548640" y="1554480"/>
            <a:ext cx="6309360" cy="4526280"/>
          </a:xfrm>
          <a:prstGeom prst="roundRect">
            <a:avLst>
              <a:gd name="adj" fmla="val 2424"/>
            </a:avLst>
          </a:prstGeom>
          <a:solidFill>
            <a:srgbClr val="EEF3F9"/>
          </a:solidFill>
          <a:ln w="12700">
            <a:solidFill>
              <a:srgbClr val="EEF3F9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7" name="Text 5"/>
          <p:cNvSpPr txBox="1"/>
          <p:nvPr/>
        </p:nvSpPr>
        <p:spPr>
          <a:xfrm>
            <a:off x="822960" y="1691640"/>
            <a:ext cx="5760720" cy="15544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buNone/>
            </a:pPr>
            <a:r>
              <a:rPr lang="en-US" sz="1700" dirty="0">
                <a:solidFill>
                  <a:srgbClr val="1E2A44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(1) Rutherford's scattering experiments were done in an evacuated container. (2) In Rutherford's experiment a small fraction of α-particles were back-scattered through 180°.</a:t>
            </a:r>
            <a:endParaRPr lang="en-US" sz="1700" dirty="0"/>
          </a:p>
        </p:txBody>
      </p:sp>
      <p:sp>
        <p:nvSpPr>
          <p:cNvPr id="8" name="Text 6"/>
          <p:cNvSpPr txBox="1"/>
          <p:nvPr/>
        </p:nvSpPr>
        <p:spPr>
          <a:xfrm>
            <a:off x="822960" y="3246120"/>
            <a:ext cx="5760720" cy="2743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spcAft>
                <a:spcPts val="800"/>
              </a:spcAft>
              <a:buNone/>
            </a:pPr>
            <a:r>
              <a:rPr lang="en-US" sz="1700" b="1" dirty="0">
                <a:solidFill>
                  <a:srgbClr val="14213D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(1)  Explain why the container is evacuated.</a:t>
            </a:r>
            <a:endParaRPr lang="en-US" sz="1700" dirty="0"/>
          </a:p>
          <a:p>
            <a:pPr marL="0" indent="0">
              <a:spcAft>
                <a:spcPts val="800"/>
              </a:spcAft>
              <a:buNone/>
            </a:pPr>
            <a:r>
              <a:rPr lang="en-US" sz="1700" b="1" dirty="0">
                <a:solidFill>
                  <a:srgbClr val="14213D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(2)  Describe and explain how the fraction back-scattered changes if: (a) a thicker foil is used (b) faster α-particles are used (c) a silver foil (smaller nuclear charge) is used.</a:t>
            </a:r>
            <a:endParaRPr lang="en-US" sz="1700" dirty="0"/>
          </a:p>
        </p:txBody>
      </p:sp>
      <p:sp>
        <p:nvSpPr>
          <p:cNvPr id="9" name="Shape 7"/>
          <p:cNvSpPr/>
          <p:nvPr/>
        </p:nvSpPr>
        <p:spPr>
          <a:xfrm>
            <a:off x="7040880" y="1554480"/>
            <a:ext cx="4599432" cy="4526280"/>
          </a:xfrm>
          <a:prstGeom prst="roundRect">
            <a:avLst>
              <a:gd name="adj" fmla="val 2424"/>
            </a:avLst>
          </a:prstGeom>
          <a:solidFill>
            <a:srgbClr val="FFFFFF"/>
          </a:solidFill>
          <a:ln w="12700">
            <a:solidFill>
              <a:srgbClr val="FFFFFF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pic>
        <p:nvPicPr>
          <p:cNvPr id="10" name="Image 0" descr="figs11/rutherford_setup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132320" y="2464333"/>
            <a:ext cx="4416552" cy="2706574"/>
          </a:xfrm>
          <a:prstGeom prst="rect">
            <a:avLst/>
          </a:prstGeom>
        </p:spPr>
      </p:pic>
    </p:spTree>
  </p:cSld>
  <p:clrMapOvr>
    <a:masterClrMapping/>
  </p:clrMapOvr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1"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548640" y="347472"/>
            <a:ext cx="109728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200" b="1" kern="0" spc="300" dirty="0">
                <a:solidFill>
                  <a:srgbClr val="1591BD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MARK SCHEME STYLE SOLUTION</a:t>
            </a:r>
            <a:endParaRPr lang="en-US" sz="1200" dirty="0"/>
          </a:p>
        </p:txBody>
      </p:sp>
      <p:sp>
        <p:nvSpPr>
          <p:cNvPr id="3" name="Text 1"/>
          <p:cNvSpPr txBox="1"/>
          <p:nvPr/>
        </p:nvSpPr>
        <p:spPr>
          <a:xfrm>
            <a:off x="548640" y="621792"/>
            <a:ext cx="11064240" cy="685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3200" b="1" dirty="0">
                <a:solidFill>
                  <a:srgbClr val="14213D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Book question · Solution</a:t>
            </a:r>
            <a:endParaRPr lang="en-US" sz="3200" dirty="0"/>
          </a:p>
        </p:txBody>
      </p:sp>
      <p:sp>
        <p:nvSpPr>
          <p:cNvPr id="4" name="Text 2"/>
          <p:cNvSpPr txBox="1"/>
          <p:nvPr/>
        </p:nvSpPr>
        <p:spPr>
          <a:xfrm>
            <a:off x="548640" y="6400800"/>
            <a:ext cx="73152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000" dirty="0">
                <a:solidFill>
                  <a:srgbClr val="6B748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Topic 11 · Particle physics   |   Cambridge International AS Level Physics 9702</a:t>
            </a:r>
            <a:endParaRPr lang="en-US" sz="1000" dirty="0"/>
          </a:p>
        </p:txBody>
      </p:sp>
      <p:sp>
        <p:nvSpPr>
          <p:cNvPr id="5" name="Text 3"/>
          <p:cNvSpPr txBox="1"/>
          <p:nvPr/>
        </p:nvSpPr>
        <p:spPr>
          <a:xfrm>
            <a:off x="10728655" y="6400800"/>
            <a:ext cx="9144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r">
              <a:buNone/>
            </a:pPr>
            <a:r>
              <a:rPr lang="en-US" sz="1000" dirty="0">
                <a:solidFill>
                  <a:srgbClr val="6B748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41</a:t>
            </a:r>
            <a:endParaRPr lang="en-US" sz="1000" dirty="0"/>
          </a:p>
        </p:txBody>
      </p:sp>
      <p:sp>
        <p:nvSpPr>
          <p:cNvPr id="6" name="Shape 4"/>
          <p:cNvSpPr/>
          <p:nvPr/>
        </p:nvSpPr>
        <p:spPr>
          <a:xfrm>
            <a:off x="548640" y="1554480"/>
            <a:ext cx="11091672" cy="2098548"/>
          </a:xfrm>
          <a:prstGeom prst="roundRect">
            <a:avLst>
              <a:gd name="adj" fmla="val 5229"/>
            </a:avLst>
          </a:prstGeom>
          <a:solidFill>
            <a:srgbClr val="E6F4F1"/>
          </a:solidFill>
          <a:ln w="12700">
            <a:solidFill>
              <a:srgbClr val="E6F4F1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7" name="Text 5"/>
          <p:cNvSpPr txBox="1"/>
          <p:nvPr/>
        </p:nvSpPr>
        <p:spPr>
          <a:xfrm>
            <a:off x="777240" y="1554480"/>
            <a:ext cx="1188720" cy="209854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800" b="1" dirty="0">
                <a:solidFill>
                  <a:srgbClr val="238A7E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(1)</a:t>
            </a:r>
            <a:endParaRPr lang="en-US" sz="1800" dirty="0"/>
          </a:p>
        </p:txBody>
      </p:sp>
      <p:sp>
        <p:nvSpPr>
          <p:cNvPr id="8" name="Text 6"/>
          <p:cNvSpPr txBox="1"/>
          <p:nvPr/>
        </p:nvSpPr>
        <p:spPr>
          <a:xfrm>
            <a:off x="2011680" y="1645920"/>
            <a:ext cx="9418320" cy="191566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900" dirty="0">
                <a:solidFill>
                  <a:srgbClr val="1E2A44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Air molecules would scatter the α-particles and distort the results; α-particles are absorbed by about 6 cm of air</a:t>
            </a:r>
            <a:endParaRPr lang="en-US" sz="1900" dirty="0"/>
          </a:p>
        </p:txBody>
      </p:sp>
      <p:sp>
        <p:nvSpPr>
          <p:cNvPr id="9" name="Shape 7"/>
          <p:cNvSpPr/>
          <p:nvPr/>
        </p:nvSpPr>
        <p:spPr>
          <a:xfrm>
            <a:off x="548640" y="3817620"/>
            <a:ext cx="11091672" cy="2098548"/>
          </a:xfrm>
          <a:prstGeom prst="roundRect">
            <a:avLst>
              <a:gd name="adj" fmla="val 5229"/>
            </a:avLst>
          </a:prstGeom>
          <a:solidFill>
            <a:srgbClr val="FFF4DC"/>
          </a:solidFill>
          <a:ln w="12700">
            <a:solidFill>
              <a:srgbClr val="FFF4DC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10" name="Text 8"/>
          <p:cNvSpPr txBox="1"/>
          <p:nvPr/>
        </p:nvSpPr>
        <p:spPr>
          <a:xfrm>
            <a:off x="777240" y="3817620"/>
            <a:ext cx="1188720" cy="209854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800" b="1" dirty="0">
                <a:solidFill>
                  <a:srgbClr val="D98200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(2)</a:t>
            </a:r>
            <a:endParaRPr lang="en-US" sz="1800" dirty="0"/>
          </a:p>
        </p:txBody>
      </p:sp>
      <p:sp>
        <p:nvSpPr>
          <p:cNvPr id="11" name="Text 9"/>
          <p:cNvSpPr txBox="1"/>
          <p:nvPr/>
        </p:nvSpPr>
        <p:spPr>
          <a:xfrm>
            <a:off x="2011680" y="3909060"/>
            <a:ext cx="9418320" cy="191566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900" dirty="0">
                <a:solidFill>
                  <a:srgbClr val="1E2A44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(a) more: more nuclei, more chances of a close approach;  (b) fewer: larger inertia carries them through;  (c) fewer: the repulsive force is smaller</a:t>
            </a:r>
            <a:endParaRPr lang="en-US" sz="1900" dirty="0"/>
          </a:p>
        </p:txBody>
      </p:sp>
    </p:spTree>
  </p:cSld>
  <p:clrMapOvr>
    <a:masterClrMapping/>
  </p:clrMapOvr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2"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548640" y="347472"/>
            <a:ext cx="109728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200" b="1" kern="0" spc="300" dirty="0">
                <a:solidFill>
                  <a:srgbClr val="1591BD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PAPER 2 STYLE · STRUCTURED QUESTION</a:t>
            </a:r>
            <a:endParaRPr lang="en-US" sz="1200" dirty="0"/>
          </a:p>
        </p:txBody>
      </p:sp>
      <p:sp>
        <p:nvSpPr>
          <p:cNvPr id="3" name="Text 1"/>
          <p:cNvSpPr txBox="1"/>
          <p:nvPr/>
        </p:nvSpPr>
        <p:spPr>
          <a:xfrm>
            <a:off x="548640" y="621792"/>
            <a:ext cx="11064240" cy="685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3200" b="1" dirty="0">
                <a:solidFill>
                  <a:srgbClr val="14213D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Past paper 2 · β⁺ decay of argon (9702/21)</a:t>
            </a:r>
            <a:endParaRPr lang="en-US" sz="3200" dirty="0"/>
          </a:p>
        </p:txBody>
      </p:sp>
      <p:sp>
        <p:nvSpPr>
          <p:cNvPr id="4" name="Text 2"/>
          <p:cNvSpPr txBox="1"/>
          <p:nvPr/>
        </p:nvSpPr>
        <p:spPr>
          <a:xfrm>
            <a:off x="548640" y="6400800"/>
            <a:ext cx="73152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000" dirty="0">
                <a:solidFill>
                  <a:srgbClr val="6B748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Topic 11 · Particle physics   |   Cambridge International AS Level Physics 9702</a:t>
            </a:r>
            <a:endParaRPr lang="en-US" sz="1000" dirty="0"/>
          </a:p>
        </p:txBody>
      </p:sp>
      <p:sp>
        <p:nvSpPr>
          <p:cNvPr id="5" name="Text 3"/>
          <p:cNvSpPr txBox="1"/>
          <p:nvPr/>
        </p:nvSpPr>
        <p:spPr>
          <a:xfrm>
            <a:off x="10728655" y="6400800"/>
            <a:ext cx="9144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r">
              <a:buNone/>
            </a:pPr>
            <a:r>
              <a:rPr lang="en-US" sz="1000" dirty="0">
                <a:solidFill>
                  <a:srgbClr val="6B748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42</a:t>
            </a:r>
            <a:endParaRPr lang="en-US" sz="1000" dirty="0"/>
          </a:p>
        </p:txBody>
      </p:sp>
      <p:sp>
        <p:nvSpPr>
          <p:cNvPr id="6" name="Shape 4"/>
          <p:cNvSpPr/>
          <p:nvPr/>
        </p:nvSpPr>
        <p:spPr>
          <a:xfrm>
            <a:off x="548640" y="1554480"/>
            <a:ext cx="11091672" cy="4526280"/>
          </a:xfrm>
          <a:prstGeom prst="roundRect">
            <a:avLst>
              <a:gd name="adj" fmla="val 2424"/>
            </a:avLst>
          </a:prstGeom>
          <a:solidFill>
            <a:srgbClr val="EEF3F9"/>
          </a:solidFill>
          <a:ln w="12700">
            <a:solidFill>
              <a:srgbClr val="EEF3F9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7" name="Text 5"/>
          <p:cNvSpPr txBox="1"/>
          <p:nvPr/>
        </p:nvSpPr>
        <p:spPr>
          <a:xfrm>
            <a:off x="822960" y="1691640"/>
            <a:ext cx="10543032" cy="15544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buNone/>
            </a:pPr>
            <a:r>
              <a:rPr lang="en-US" sz="1700" dirty="0">
                <a:solidFill>
                  <a:srgbClr val="1E2A44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The decay of a nucleus of ³⁵₁₈Ar by β⁺ emission is represented by ³⁵₁₈Ar → X + β⁺ + Y. A nucleus X and two particles, β⁺ and Y, are produced by the decay.</a:t>
            </a:r>
            <a:endParaRPr lang="en-US" sz="1700" dirty="0"/>
          </a:p>
        </p:txBody>
      </p:sp>
      <p:sp>
        <p:nvSpPr>
          <p:cNvPr id="8" name="Text 6"/>
          <p:cNvSpPr txBox="1"/>
          <p:nvPr/>
        </p:nvSpPr>
        <p:spPr>
          <a:xfrm>
            <a:off x="822960" y="3246120"/>
            <a:ext cx="10543032" cy="2743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spcAft>
                <a:spcPts val="800"/>
              </a:spcAft>
              <a:buNone/>
            </a:pPr>
            <a:r>
              <a:rPr lang="en-US" sz="1700" b="1" dirty="0">
                <a:solidFill>
                  <a:srgbClr val="14213D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(a)(i)  State the proton number and the nucleon number of nucleus X.  [1]</a:t>
            </a:r>
            <a:endParaRPr lang="en-US" sz="1700" dirty="0"/>
          </a:p>
          <a:p>
            <a:pPr marL="0" indent="0">
              <a:spcAft>
                <a:spcPts val="800"/>
              </a:spcAft>
              <a:buNone/>
            </a:pPr>
            <a:r>
              <a:rPr lang="en-US" sz="1700" b="1" dirty="0">
                <a:solidFill>
                  <a:srgbClr val="14213D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(a)(ii)  State the name of the particle represented by the symbol Y.  [1]</a:t>
            </a:r>
            <a:endParaRPr lang="en-US" sz="1700" dirty="0"/>
          </a:p>
          <a:p>
            <a:pPr marL="0" indent="0">
              <a:spcAft>
                <a:spcPts val="800"/>
              </a:spcAft>
              <a:buNone/>
            </a:pPr>
            <a:r>
              <a:rPr lang="en-US" sz="1700" b="1" dirty="0">
                <a:solidFill>
                  <a:srgbClr val="14213D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(b)  Describe the quark change that occurs.  [1]</a:t>
            </a:r>
            <a:endParaRPr lang="en-US" sz="1700" dirty="0"/>
          </a:p>
        </p:txBody>
      </p:sp>
    </p:spTree>
  </p:cSld>
  <p:clrMapOvr>
    <a:masterClrMapping/>
  </p:clrMapOvr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3"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548640" y="347472"/>
            <a:ext cx="109728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200" b="1" kern="0" spc="300" dirty="0">
                <a:solidFill>
                  <a:srgbClr val="1591BD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MARK SCHEME STYLE SOLUTION</a:t>
            </a:r>
            <a:endParaRPr lang="en-US" sz="1200" dirty="0"/>
          </a:p>
        </p:txBody>
      </p:sp>
      <p:sp>
        <p:nvSpPr>
          <p:cNvPr id="3" name="Text 1"/>
          <p:cNvSpPr txBox="1"/>
          <p:nvPr/>
        </p:nvSpPr>
        <p:spPr>
          <a:xfrm>
            <a:off x="548640" y="621792"/>
            <a:ext cx="11064240" cy="685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3200" b="1" dirty="0">
                <a:solidFill>
                  <a:srgbClr val="14213D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Past paper 2 · Solution</a:t>
            </a:r>
            <a:endParaRPr lang="en-US" sz="3200" dirty="0"/>
          </a:p>
        </p:txBody>
      </p:sp>
      <p:sp>
        <p:nvSpPr>
          <p:cNvPr id="4" name="Text 2"/>
          <p:cNvSpPr txBox="1"/>
          <p:nvPr/>
        </p:nvSpPr>
        <p:spPr>
          <a:xfrm>
            <a:off x="548640" y="6400800"/>
            <a:ext cx="73152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000" dirty="0">
                <a:solidFill>
                  <a:srgbClr val="6B748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Topic 11 · Particle physics   |   Cambridge International AS Level Physics 9702</a:t>
            </a:r>
            <a:endParaRPr lang="en-US" sz="1000" dirty="0"/>
          </a:p>
        </p:txBody>
      </p:sp>
      <p:sp>
        <p:nvSpPr>
          <p:cNvPr id="5" name="Text 3"/>
          <p:cNvSpPr txBox="1"/>
          <p:nvPr/>
        </p:nvSpPr>
        <p:spPr>
          <a:xfrm>
            <a:off x="10728655" y="6400800"/>
            <a:ext cx="9144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r">
              <a:buNone/>
            </a:pPr>
            <a:r>
              <a:rPr lang="en-US" sz="1000" dirty="0">
                <a:solidFill>
                  <a:srgbClr val="6B748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43</a:t>
            </a:r>
            <a:endParaRPr lang="en-US" sz="1000" dirty="0"/>
          </a:p>
        </p:txBody>
      </p:sp>
      <p:sp>
        <p:nvSpPr>
          <p:cNvPr id="6" name="Shape 4"/>
          <p:cNvSpPr/>
          <p:nvPr/>
        </p:nvSpPr>
        <p:spPr>
          <a:xfrm>
            <a:off x="548640" y="1554480"/>
            <a:ext cx="11091672" cy="1344168"/>
          </a:xfrm>
          <a:prstGeom prst="roundRect">
            <a:avLst>
              <a:gd name="adj" fmla="val 8163"/>
            </a:avLst>
          </a:prstGeom>
          <a:solidFill>
            <a:srgbClr val="E6F4F1"/>
          </a:solidFill>
          <a:ln w="12700">
            <a:solidFill>
              <a:srgbClr val="E6F4F1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7" name="Text 5"/>
          <p:cNvSpPr txBox="1"/>
          <p:nvPr/>
        </p:nvSpPr>
        <p:spPr>
          <a:xfrm>
            <a:off x="777240" y="1554480"/>
            <a:ext cx="1188720" cy="134416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800" b="1" dirty="0">
                <a:solidFill>
                  <a:srgbClr val="238A7E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(a)(i)</a:t>
            </a:r>
            <a:endParaRPr lang="en-US" sz="1800" dirty="0"/>
          </a:p>
        </p:txBody>
      </p:sp>
      <p:sp>
        <p:nvSpPr>
          <p:cNvPr id="8" name="Text 6"/>
          <p:cNvSpPr txBox="1"/>
          <p:nvPr/>
        </p:nvSpPr>
        <p:spPr>
          <a:xfrm>
            <a:off x="2011680" y="1645920"/>
            <a:ext cx="9418320" cy="116128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900" dirty="0">
                <a:solidFill>
                  <a:srgbClr val="1E2A44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proton number = 17 and nucleon number = 35 (chlorine-35)</a:t>
            </a:r>
            <a:endParaRPr lang="en-US" sz="1900" dirty="0"/>
          </a:p>
        </p:txBody>
      </p:sp>
      <p:sp>
        <p:nvSpPr>
          <p:cNvPr id="9" name="Shape 7"/>
          <p:cNvSpPr/>
          <p:nvPr/>
        </p:nvSpPr>
        <p:spPr>
          <a:xfrm>
            <a:off x="548640" y="3063240"/>
            <a:ext cx="11091672" cy="1344168"/>
          </a:xfrm>
          <a:prstGeom prst="roundRect">
            <a:avLst>
              <a:gd name="adj" fmla="val 8163"/>
            </a:avLst>
          </a:prstGeom>
          <a:solidFill>
            <a:srgbClr val="FFF4DC"/>
          </a:solidFill>
          <a:ln w="12700">
            <a:solidFill>
              <a:srgbClr val="FFF4DC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10" name="Text 8"/>
          <p:cNvSpPr txBox="1"/>
          <p:nvPr/>
        </p:nvSpPr>
        <p:spPr>
          <a:xfrm>
            <a:off x="777240" y="3063240"/>
            <a:ext cx="1188720" cy="134416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800" b="1" dirty="0">
                <a:solidFill>
                  <a:srgbClr val="D98200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(a)(ii)</a:t>
            </a:r>
            <a:endParaRPr lang="en-US" sz="1800" dirty="0"/>
          </a:p>
        </p:txBody>
      </p:sp>
      <p:sp>
        <p:nvSpPr>
          <p:cNvPr id="11" name="Text 9"/>
          <p:cNvSpPr txBox="1"/>
          <p:nvPr/>
        </p:nvSpPr>
        <p:spPr>
          <a:xfrm>
            <a:off x="2011680" y="3154680"/>
            <a:ext cx="9418320" cy="116128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900" dirty="0">
                <a:solidFill>
                  <a:srgbClr val="1E2A44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(electron) neutrino</a:t>
            </a:r>
            <a:endParaRPr lang="en-US" sz="1900" dirty="0"/>
          </a:p>
        </p:txBody>
      </p:sp>
      <p:sp>
        <p:nvSpPr>
          <p:cNvPr id="12" name="Shape 10"/>
          <p:cNvSpPr/>
          <p:nvPr/>
        </p:nvSpPr>
        <p:spPr>
          <a:xfrm>
            <a:off x="548640" y="4572000"/>
            <a:ext cx="11091672" cy="1344168"/>
          </a:xfrm>
          <a:prstGeom prst="roundRect">
            <a:avLst>
              <a:gd name="adj" fmla="val 8163"/>
            </a:avLst>
          </a:prstGeom>
          <a:solidFill>
            <a:srgbClr val="E6F4F1"/>
          </a:solidFill>
          <a:ln w="12700">
            <a:solidFill>
              <a:srgbClr val="E6F4F1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13" name="Text 11"/>
          <p:cNvSpPr txBox="1"/>
          <p:nvPr/>
        </p:nvSpPr>
        <p:spPr>
          <a:xfrm>
            <a:off x="777240" y="4572000"/>
            <a:ext cx="1188720" cy="134416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800" b="1" dirty="0">
                <a:solidFill>
                  <a:srgbClr val="238A7E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(b)</a:t>
            </a:r>
            <a:endParaRPr lang="en-US" sz="1800" dirty="0"/>
          </a:p>
        </p:txBody>
      </p:sp>
      <p:sp>
        <p:nvSpPr>
          <p:cNvPr id="14" name="Text 12"/>
          <p:cNvSpPr txBox="1"/>
          <p:nvPr/>
        </p:nvSpPr>
        <p:spPr>
          <a:xfrm>
            <a:off x="2011680" y="4663440"/>
            <a:ext cx="9418320" cy="116128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900" dirty="0">
                <a:solidFill>
                  <a:srgbClr val="1E2A44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An up quark changes into a down quark (uud → udd) — the weak interaction</a:t>
            </a:r>
            <a:endParaRPr lang="en-US" sz="1900" dirty="0"/>
          </a:p>
        </p:txBody>
      </p:sp>
    </p:spTree>
  </p:cSld>
  <p:clrMapOvr>
    <a:masterClrMapping/>
  </p:clrMapOvr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4"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548640" y="347472"/>
            <a:ext cx="109728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200" b="1" kern="0" spc="300" dirty="0">
                <a:solidFill>
                  <a:srgbClr val="1591BD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PAPER 2 STYLE · STRUCTURED QUESTION</a:t>
            </a:r>
            <a:endParaRPr lang="en-US" sz="1200" dirty="0"/>
          </a:p>
        </p:txBody>
      </p:sp>
      <p:sp>
        <p:nvSpPr>
          <p:cNvPr id="3" name="Text 1"/>
          <p:cNvSpPr txBox="1"/>
          <p:nvPr/>
        </p:nvSpPr>
        <p:spPr>
          <a:xfrm>
            <a:off x="548640" y="621792"/>
            <a:ext cx="11064240" cy="685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3200" b="1" dirty="0">
                <a:solidFill>
                  <a:srgbClr val="14213D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Past paper 3 · Forming potassium-39 (9702/22)</a:t>
            </a:r>
            <a:endParaRPr lang="en-US" sz="3200" dirty="0"/>
          </a:p>
        </p:txBody>
      </p:sp>
      <p:sp>
        <p:nvSpPr>
          <p:cNvPr id="4" name="Text 2"/>
          <p:cNvSpPr txBox="1"/>
          <p:nvPr/>
        </p:nvSpPr>
        <p:spPr>
          <a:xfrm>
            <a:off x="548640" y="6400800"/>
            <a:ext cx="73152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000" dirty="0">
                <a:solidFill>
                  <a:srgbClr val="6B748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Topic 11 · Particle physics   |   Cambridge International AS Level Physics 9702</a:t>
            </a:r>
            <a:endParaRPr lang="en-US" sz="1000" dirty="0"/>
          </a:p>
        </p:txBody>
      </p:sp>
      <p:sp>
        <p:nvSpPr>
          <p:cNvPr id="5" name="Text 3"/>
          <p:cNvSpPr txBox="1"/>
          <p:nvPr/>
        </p:nvSpPr>
        <p:spPr>
          <a:xfrm>
            <a:off x="10728655" y="6400800"/>
            <a:ext cx="9144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r">
              <a:buNone/>
            </a:pPr>
            <a:r>
              <a:rPr lang="en-US" sz="1000" dirty="0">
                <a:solidFill>
                  <a:srgbClr val="6B748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44</a:t>
            </a:r>
            <a:endParaRPr lang="en-US" sz="1000" dirty="0"/>
          </a:p>
        </p:txBody>
      </p:sp>
      <p:sp>
        <p:nvSpPr>
          <p:cNvPr id="6" name="Shape 4"/>
          <p:cNvSpPr/>
          <p:nvPr/>
        </p:nvSpPr>
        <p:spPr>
          <a:xfrm>
            <a:off x="548640" y="1554480"/>
            <a:ext cx="11091672" cy="4526280"/>
          </a:xfrm>
          <a:prstGeom prst="roundRect">
            <a:avLst>
              <a:gd name="adj" fmla="val 2424"/>
            </a:avLst>
          </a:prstGeom>
          <a:solidFill>
            <a:srgbClr val="EEF3F9"/>
          </a:solidFill>
          <a:ln w="12700">
            <a:solidFill>
              <a:srgbClr val="EEF3F9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7" name="Text 5"/>
          <p:cNvSpPr txBox="1"/>
          <p:nvPr/>
        </p:nvSpPr>
        <p:spPr>
          <a:xfrm>
            <a:off x="822960" y="1691640"/>
            <a:ext cx="10543032" cy="15544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buNone/>
            </a:pPr>
            <a:r>
              <a:rPr lang="en-US" sz="1700" dirty="0">
                <a:solidFill>
                  <a:srgbClr val="1E2A44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 nucleus of an element X decays by emitting a β⁺ particle to produce a nucleus of potassium-39 (³⁹₁₉K) and a neutrino. The decay is written X → ³⁹₁₉K + β + ν, where X has nucleon number Q and proton number S, and the β particle has nucleon number P and charge number R.</a:t>
            </a:r>
            <a:endParaRPr lang="en-US" sz="1700" dirty="0"/>
          </a:p>
        </p:txBody>
      </p:sp>
      <p:sp>
        <p:nvSpPr>
          <p:cNvPr id="8" name="Text 6"/>
          <p:cNvSpPr txBox="1"/>
          <p:nvPr/>
        </p:nvSpPr>
        <p:spPr>
          <a:xfrm>
            <a:off x="822960" y="3246120"/>
            <a:ext cx="10543032" cy="2743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spcAft>
                <a:spcPts val="800"/>
              </a:spcAft>
              <a:buNone/>
            </a:pPr>
            <a:r>
              <a:rPr lang="en-US" sz="1700" b="1" dirty="0">
                <a:solidFill>
                  <a:srgbClr val="14213D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(a)(i)  State the numbers represented by P, Q, R and S.  [2]</a:t>
            </a:r>
            <a:endParaRPr lang="en-US" sz="1700" dirty="0"/>
          </a:p>
          <a:p>
            <a:pPr marL="0" indent="0">
              <a:spcAft>
                <a:spcPts val="800"/>
              </a:spcAft>
              <a:buNone/>
            </a:pPr>
            <a:r>
              <a:rPr lang="en-US" sz="1700" b="1" dirty="0">
                <a:solidFill>
                  <a:srgbClr val="14213D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(a)(ii)  State the name of the interaction that gives rise to β decay.  [1]</a:t>
            </a:r>
            <a:endParaRPr lang="en-US" sz="1700" dirty="0"/>
          </a:p>
        </p:txBody>
      </p:sp>
    </p:spTree>
  </p:cSld>
  <p:clrMapOvr>
    <a:masterClrMapping/>
  </p:clrMapOvr>
</p:sld>
</file>

<file path=ppt/slides/slide4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5"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548640" y="347472"/>
            <a:ext cx="109728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200" b="1" kern="0" spc="300" dirty="0">
                <a:solidFill>
                  <a:srgbClr val="1591BD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MARK SCHEME STYLE SOLUTION</a:t>
            </a:r>
            <a:endParaRPr lang="en-US" sz="1200" dirty="0"/>
          </a:p>
        </p:txBody>
      </p:sp>
      <p:sp>
        <p:nvSpPr>
          <p:cNvPr id="3" name="Text 1"/>
          <p:cNvSpPr txBox="1"/>
          <p:nvPr/>
        </p:nvSpPr>
        <p:spPr>
          <a:xfrm>
            <a:off x="548640" y="621792"/>
            <a:ext cx="11064240" cy="685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3200" b="1" dirty="0">
                <a:solidFill>
                  <a:srgbClr val="14213D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Past paper 3 · Solution</a:t>
            </a:r>
            <a:endParaRPr lang="en-US" sz="3200" dirty="0"/>
          </a:p>
        </p:txBody>
      </p:sp>
      <p:sp>
        <p:nvSpPr>
          <p:cNvPr id="4" name="Text 2"/>
          <p:cNvSpPr txBox="1"/>
          <p:nvPr/>
        </p:nvSpPr>
        <p:spPr>
          <a:xfrm>
            <a:off x="548640" y="6400800"/>
            <a:ext cx="73152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000" dirty="0">
                <a:solidFill>
                  <a:srgbClr val="6B748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Topic 11 · Particle physics   |   Cambridge International AS Level Physics 9702</a:t>
            </a:r>
            <a:endParaRPr lang="en-US" sz="1000" dirty="0"/>
          </a:p>
        </p:txBody>
      </p:sp>
      <p:sp>
        <p:nvSpPr>
          <p:cNvPr id="5" name="Text 3"/>
          <p:cNvSpPr txBox="1"/>
          <p:nvPr/>
        </p:nvSpPr>
        <p:spPr>
          <a:xfrm>
            <a:off x="10728655" y="6400800"/>
            <a:ext cx="9144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r">
              <a:buNone/>
            </a:pPr>
            <a:r>
              <a:rPr lang="en-US" sz="1000" dirty="0">
                <a:solidFill>
                  <a:srgbClr val="6B748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45</a:t>
            </a:r>
            <a:endParaRPr lang="en-US" sz="1000" dirty="0"/>
          </a:p>
        </p:txBody>
      </p:sp>
      <p:sp>
        <p:nvSpPr>
          <p:cNvPr id="6" name="Shape 4"/>
          <p:cNvSpPr/>
          <p:nvPr/>
        </p:nvSpPr>
        <p:spPr>
          <a:xfrm>
            <a:off x="548640" y="1554480"/>
            <a:ext cx="11091672" cy="2098548"/>
          </a:xfrm>
          <a:prstGeom prst="roundRect">
            <a:avLst>
              <a:gd name="adj" fmla="val 5229"/>
            </a:avLst>
          </a:prstGeom>
          <a:solidFill>
            <a:srgbClr val="E6F4F1"/>
          </a:solidFill>
          <a:ln w="12700">
            <a:solidFill>
              <a:srgbClr val="E6F4F1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7" name="Text 5"/>
          <p:cNvSpPr txBox="1"/>
          <p:nvPr/>
        </p:nvSpPr>
        <p:spPr>
          <a:xfrm>
            <a:off x="777240" y="1554480"/>
            <a:ext cx="1188720" cy="209854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800" b="1" dirty="0">
                <a:solidFill>
                  <a:srgbClr val="238A7E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(a)(i)</a:t>
            </a:r>
            <a:endParaRPr lang="en-US" sz="1800" dirty="0"/>
          </a:p>
        </p:txBody>
      </p:sp>
      <p:sp>
        <p:nvSpPr>
          <p:cNvPr id="8" name="Text 6"/>
          <p:cNvSpPr txBox="1"/>
          <p:nvPr/>
        </p:nvSpPr>
        <p:spPr>
          <a:xfrm>
            <a:off x="2011680" y="1645920"/>
            <a:ext cx="9418320" cy="191566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900" dirty="0">
                <a:solidFill>
                  <a:srgbClr val="1E2A44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 = 0 and Q = 39;  R = +1 and S = 20 (X is calcium-39)</a:t>
            </a:r>
            <a:endParaRPr lang="en-US" sz="1900" dirty="0"/>
          </a:p>
        </p:txBody>
      </p:sp>
      <p:sp>
        <p:nvSpPr>
          <p:cNvPr id="9" name="Shape 7"/>
          <p:cNvSpPr/>
          <p:nvPr/>
        </p:nvSpPr>
        <p:spPr>
          <a:xfrm>
            <a:off x="548640" y="3817620"/>
            <a:ext cx="11091672" cy="2098548"/>
          </a:xfrm>
          <a:prstGeom prst="roundRect">
            <a:avLst>
              <a:gd name="adj" fmla="val 5229"/>
            </a:avLst>
          </a:prstGeom>
          <a:solidFill>
            <a:srgbClr val="FFF4DC"/>
          </a:solidFill>
          <a:ln w="12700">
            <a:solidFill>
              <a:srgbClr val="FFF4DC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10" name="Text 8"/>
          <p:cNvSpPr txBox="1"/>
          <p:nvPr/>
        </p:nvSpPr>
        <p:spPr>
          <a:xfrm>
            <a:off x="777240" y="3817620"/>
            <a:ext cx="1188720" cy="209854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800" b="1" dirty="0">
                <a:solidFill>
                  <a:srgbClr val="D98200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(a)(ii)</a:t>
            </a:r>
            <a:endParaRPr lang="en-US" sz="1800" dirty="0"/>
          </a:p>
        </p:txBody>
      </p:sp>
      <p:sp>
        <p:nvSpPr>
          <p:cNvPr id="11" name="Text 9"/>
          <p:cNvSpPr txBox="1"/>
          <p:nvPr/>
        </p:nvSpPr>
        <p:spPr>
          <a:xfrm>
            <a:off x="2011680" y="3909060"/>
            <a:ext cx="9418320" cy="191566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900" dirty="0">
                <a:solidFill>
                  <a:srgbClr val="1E2A44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The weak (nuclear) interaction / force</a:t>
            </a:r>
            <a:endParaRPr lang="en-US" sz="1900" dirty="0"/>
          </a:p>
        </p:txBody>
      </p:sp>
    </p:spTree>
  </p:cSld>
  <p:clrMapOvr>
    <a:masterClrMapping/>
  </p:clrMapOvr>
</p:sld>
</file>

<file path=ppt/slides/slide4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6"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548640" y="347472"/>
            <a:ext cx="109728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200" b="1" kern="0" spc="300" dirty="0">
                <a:solidFill>
                  <a:srgbClr val="1591BD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PAPER 2 STYLE · STRUCTURED QUESTION</a:t>
            </a:r>
            <a:endParaRPr lang="en-US" sz="1200" dirty="0"/>
          </a:p>
        </p:txBody>
      </p:sp>
      <p:sp>
        <p:nvSpPr>
          <p:cNvPr id="3" name="Text 1"/>
          <p:cNvSpPr txBox="1"/>
          <p:nvPr/>
        </p:nvSpPr>
        <p:spPr>
          <a:xfrm>
            <a:off x="548640" y="621792"/>
            <a:ext cx="11064240" cy="685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3200" b="1" dirty="0">
                <a:solidFill>
                  <a:srgbClr val="14213D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Past paper 4 · Carbon-14 (9702/23)</a:t>
            </a:r>
            <a:endParaRPr lang="en-US" sz="3200" dirty="0"/>
          </a:p>
        </p:txBody>
      </p:sp>
      <p:sp>
        <p:nvSpPr>
          <p:cNvPr id="4" name="Text 2"/>
          <p:cNvSpPr txBox="1"/>
          <p:nvPr/>
        </p:nvSpPr>
        <p:spPr>
          <a:xfrm>
            <a:off x="548640" y="6400800"/>
            <a:ext cx="73152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000" dirty="0">
                <a:solidFill>
                  <a:srgbClr val="6B748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Topic 11 · Particle physics   |   Cambridge International AS Level Physics 9702</a:t>
            </a:r>
            <a:endParaRPr lang="en-US" sz="1000" dirty="0"/>
          </a:p>
        </p:txBody>
      </p:sp>
      <p:sp>
        <p:nvSpPr>
          <p:cNvPr id="5" name="Text 3"/>
          <p:cNvSpPr txBox="1"/>
          <p:nvPr/>
        </p:nvSpPr>
        <p:spPr>
          <a:xfrm>
            <a:off x="10728655" y="6400800"/>
            <a:ext cx="9144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r">
              <a:buNone/>
            </a:pPr>
            <a:r>
              <a:rPr lang="en-US" sz="1000" dirty="0">
                <a:solidFill>
                  <a:srgbClr val="6B748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46</a:t>
            </a:r>
            <a:endParaRPr lang="en-US" sz="1000" dirty="0"/>
          </a:p>
        </p:txBody>
      </p:sp>
      <p:sp>
        <p:nvSpPr>
          <p:cNvPr id="6" name="Shape 4"/>
          <p:cNvSpPr/>
          <p:nvPr/>
        </p:nvSpPr>
        <p:spPr>
          <a:xfrm>
            <a:off x="548640" y="1554480"/>
            <a:ext cx="6309360" cy="4526280"/>
          </a:xfrm>
          <a:prstGeom prst="roundRect">
            <a:avLst>
              <a:gd name="adj" fmla="val 2424"/>
            </a:avLst>
          </a:prstGeom>
          <a:solidFill>
            <a:srgbClr val="EEF3F9"/>
          </a:solidFill>
          <a:ln w="12700">
            <a:solidFill>
              <a:srgbClr val="EEF3F9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7" name="Text 5"/>
          <p:cNvSpPr txBox="1"/>
          <p:nvPr/>
        </p:nvSpPr>
        <p:spPr>
          <a:xfrm>
            <a:off x="822960" y="1691640"/>
            <a:ext cx="5760720" cy="15544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buNone/>
            </a:pPr>
            <a:r>
              <a:rPr lang="en-US" sz="1700" dirty="0">
                <a:solidFill>
                  <a:srgbClr val="1E2A44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The nuclide ¹⁴₆C (carbon-14) is unstable and undergoes β⁻ decay, emitting a high-energy electron and an antineutrino to form a new nuclide X.</a:t>
            </a:r>
            <a:endParaRPr lang="en-US" sz="1700" dirty="0"/>
          </a:p>
        </p:txBody>
      </p:sp>
      <p:sp>
        <p:nvSpPr>
          <p:cNvPr id="8" name="Text 6"/>
          <p:cNvSpPr txBox="1"/>
          <p:nvPr/>
        </p:nvSpPr>
        <p:spPr>
          <a:xfrm>
            <a:off x="822960" y="3246120"/>
            <a:ext cx="5760720" cy="2743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spcAft>
                <a:spcPts val="800"/>
              </a:spcAft>
              <a:buNone/>
            </a:pPr>
            <a:r>
              <a:rPr lang="en-US" sz="1700" b="1" dirty="0">
                <a:solidFill>
                  <a:srgbClr val="14213D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(a)  Complete the equation: ¹⁴₆C → X + e⁻ + ν̄.  [2]</a:t>
            </a:r>
            <a:endParaRPr lang="en-US" sz="1700" dirty="0"/>
          </a:p>
          <a:p>
            <a:pPr marL="0" indent="0">
              <a:spcAft>
                <a:spcPts val="800"/>
              </a:spcAft>
              <a:buNone/>
            </a:pPr>
            <a:r>
              <a:rPr lang="en-US" sz="1700" b="1" dirty="0">
                <a:solidFill>
                  <a:srgbClr val="14213D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(b)  Explain why the emitted electrons have a range of kinetic energies.  [2]</a:t>
            </a:r>
            <a:endParaRPr lang="en-US" sz="1700" dirty="0"/>
          </a:p>
          <a:p>
            <a:pPr marL="0" indent="0">
              <a:spcAft>
                <a:spcPts val="800"/>
              </a:spcAft>
              <a:buNone/>
            </a:pPr>
            <a:r>
              <a:rPr lang="en-US" sz="1700" b="1" dirty="0">
                <a:solidFill>
                  <a:srgbClr val="14213D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(c)  State the quark change.  [1]</a:t>
            </a:r>
            <a:endParaRPr lang="en-US" sz="1700" dirty="0"/>
          </a:p>
        </p:txBody>
      </p:sp>
      <p:sp>
        <p:nvSpPr>
          <p:cNvPr id="9" name="Shape 7"/>
          <p:cNvSpPr/>
          <p:nvPr/>
        </p:nvSpPr>
        <p:spPr>
          <a:xfrm>
            <a:off x="7040880" y="1554480"/>
            <a:ext cx="4599432" cy="4526280"/>
          </a:xfrm>
          <a:prstGeom prst="roundRect">
            <a:avLst>
              <a:gd name="adj" fmla="val 2424"/>
            </a:avLst>
          </a:prstGeom>
          <a:solidFill>
            <a:srgbClr val="FFFFFF"/>
          </a:solidFill>
          <a:ln w="12700">
            <a:solidFill>
              <a:srgbClr val="FFFFFF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pic>
        <p:nvPicPr>
          <p:cNvPr id="10" name="Image 0" descr="figs11/spectra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132320" y="2941941"/>
            <a:ext cx="4416552" cy="1751358"/>
          </a:xfrm>
          <a:prstGeom prst="rect">
            <a:avLst/>
          </a:prstGeom>
        </p:spPr>
      </p:pic>
    </p:spTree>
  </p:cSld>
  <p:clrMapOvr>
    <a:masterClrMapping/>
  </p:clrMapOvr>
</p:sld>
</file>

<file path=ppt/slides/slide4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7"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548640" y="347472"/>
            <a:ext cx="109728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200" b="1" kern="0" spc="300" dirty="0">
                <a:solidFill>
                  <a:srgbClr val="1591BD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MARK SCHEME STYLE SOLUTION</a:t>
            </a:r>
            <a:endParaRPr lang="en-US" sz="1200" dirty="0"/>
          </a:p>
        </p:txBody>
      </p:sp>
      <p:sp>
        <p:nvSpPr>
          <p:cNvPr id="3" name="Text 1"/>
          <p:cNvSpPr txBox="1"/>
          <p:nvPr/>
        </p:nvSpPr>
        <p:spPr>
          <a:xfrm>
            <a:off x="548640" y="621792"/>
            <a:ext cx="11064240" cy="685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3200" b="1" dirty="0">
                <a:solidFill>
                  <a:srgbClr val="14213D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Past paper 4 · Solution</a:t>
            </a:r>
            <a:endParaRPr lang="en-US" sz="3200" dirty="0"/>
          </a:p>
        </p:txBody>
      </p:sp>
      <p:sp>
        <p:nvSpPr>
          <p:cNvPr id="4" name="Text 2"/>
          <p:cNvSpPr txBox="1"/>
          <p:nvPr/>
        </p:nvSpPr>
        <p:spPr>
          <a:xfrm>
            <a:off x="548640" y="6400800"/>
            <a:ext cx="73152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000" dirty="0">
                <a:solidFill>
                  <a:srgbClr val="6B748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Topic 11 · Particle physics   |   Cambridge International AS Level Physics 9702</a:t>
            </a:r>
            <a:endParaRPr lang="en-US" sz="1000" dirty="0"/>
          </a:p>
        </p:txBody>
      </p:sp>
      <p:sp>
        <p:nvSpPr>
          <p:cNvPr id="5" name="Text 3"/>
          <p:cNvSpPr txBox="1"/>
          <p:nvPr/>
        </p:nvSpPr>
        <p:spPr>
          <a:xfrm>
            <a:off x="10728655" y="6400800"/>
            <a:ext cx="9144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r">
              <a:buNone/>
            </a:pPr>
            <a:r>
              <a:rPr lang="en-US" sz="1000" dirty="0">
                <a:solidFill>
                  <a:srgbClr val="6B748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47</a:t>
            </a:r>
            <a:endParaRPr lang="en-US" sz="1000" dirty="0"/>
          </a:p>
        </p:txBody>
      </p:sp>
      <p:sp>
        <p:nvSpPr>
          <p:cNvPr id="6" name="Shape 4"/>
          <p:cNvSpPr/>
          <p:nvPr/>
        </p:nvSpPr>
        <p:spPr>
          <a:xfrm>
            <a:off x="548640" y="1554480"/>
            <a:ext cx="11091672" cy="1344168"/>
          </a:xfrm>
          <a:prstGeom prst="roundRect">
            <a:avLst>
              <a:gd name="adj" fmla="val 8163"/>
            </a:avLst>
          </a:prstGeom>
          <a:solidFill>
            <a:srgbClr val="E6F4F1"/>
          </a:solidFill>
          <a:ln w="12700">
            <a:solidFill>
              <a:srgbClr val="E6F4F1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7" name="Text 5"/>
          <p:cNvSpPr txBox="1"/>
          <p:nvPr/>
        </p:nvSpPr>
        <p:spPr>
          <a:xfrm>
            <a:off x="777240" y="1554480"/>
            <a:ext cx="1188720" cy="134416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800" b="1" dirty="0">
                <a:solidFill>
                  <a:srgbClr val="238A7E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(a)</a:t>
            </a:r>
            <a:endParaRPr lang="en-US" sz="1800" dirty="0"/>
          </a:p>
        </p:txBody>
      </p:sp>
      <p:sp>
        <p:nvSpPr>
          <p:cNvPr id="8" name="Text 6"/>
          <p:cNvSpPr txBox="1"/>
          <p:nvPr/>
        </p:nvSpPr>
        <p:spPr>
          <a:xfrm>
            <a:off x="2011680" y="1645920"/>
            <a:ext cx="9418320" cy="116128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900" dirty="0">
                <a:solidFill>
                  <a:srgbClr val="1E2A44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¹⁴₆C → ¹⁴₇X + ⁰₋₁e + ⁰₀ν̄   (X is nitrogen-14)</a:t>
            </a:r>
            <a:endParaRPr lang="en-US" sz="1900" dirty="0"/>
          </a:p>
        </p:txBody>
      </p:sp>
      <p:sp>
        <p:nvSpPr>
          <p:cNvPr id="9" name="Shape 7"/>
          <p:cNvSpPr/>
          <p:nvPr/>
        </p:nvSpPr>
        <p:spPr>
          <a:xfrm>
            <a:off x="548640" y="3063240"/>
            <a:ext cx="11091672" cy="1344168"/>
          </a:xfrm>
          <a:prstGeom prst="roundRect">
            <a:avLst>
              <a:gd name="adj" fmla="val 8163"/>
            </a:avLst>
          </a:prstGeom>
          <a:solidFill>
            <a:srgbClr val="FFF4DC"/>
          </a:solidFill>
          <a:ln w="12700">
            <a:solidFill>
              <a:srgbClr val="FFF4DC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10" name="Text 8"/>
          <p:cNvSpPr txBox="1"/>
          <p:nvPr/>
        </p:nvSpPr>
        <p:spPr>
          <a:xfrm>
            <a:off x="777240" y="3063240"/>
            <a:ext cx="1188720" cy="134416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800" b="1" dirty="0">
                <a:solidFill>
                  <a:srgbClr val="D98200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(b)</a:t>
            </a:r>
            <a:endParaRPr lang="en-US" sz="1800" dirty="0"/>
          </a:p>
        </p:txBody>
      </p:sp>
      <p:sp>
        <p:nvSpPr>
          <p:cNvPr id="11" name="Text 9"/>
          <p:cNvSpPr txBox="1"/>
          <p:nvPr/>
        </p:nvSpPr>
        <p:spPr>
          <a:xfrm>
            <a:off x="2011680" y="3154680"/>
            <a:ext cx="9418320" cy="116128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900" dirty="0">
                <a:solidFill>
                  <a:srgbClr val="1E2A44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The decay energy is shared between the electron and the antineutrino (and recoiling nucleus) in varying proportions</a:t>
            </a:r>
            <a:endParaRPr lang="en-US" sz="1900" dirty="0"/>
          </a:p>
        </p:txBody>
      </p:sp>
      <p:sp>
        <p:nvSpPr>
          <p:cNvPr id="12" name="Shape 10"/>
          <p:cNvSpPr/>
          <p:nvPr/>
        </p:nvSpPr>
        <p:spPr>
          <a:xfrm>
            <a:off x="548640" y="4572000"/>
            <a:ext cx="11091672" cy="1344168"/>
          </a:xfrm>
          <a:prstGeom prst="roundRect">
            <a:avLst>
              <a:gd name="adj" fmla="val 8163"/>
            </a:avLst>
          </a:prstGeom>
          <a:solidFill>
            <a:srgbClr val="E6F4F1"/>
          </a:solidFill>
          <a:ln w="12700">
            <a:solidFill>
              <a:srgbClr val="E6F4F1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13" name="Text 11"/>
          <p:cNvSpPr txBox="1"/>
          <p:nvPr/>
        </p:nvSpPr>
        <p:spPr>
          <a:xfrm>
            <a:off x="777240" y="4572000"/>
            <a:ext cx="1188720" cy="134416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800" b="1" dirty="0">
                <a:solidFill>
                  <a:srgbClr val="238A7E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(c)</a:t>
            </a:r>
            <a:endParaRPr lang="en-US" sz="1800" dirty="0"/>
          </a:p>
        </p:txBody>
      </p:sp>
      <p:sp>
        <p:nvSpPr>
          <p:cNvPr id="14" name="Text 12"/>
          <p:cNvSpPr txBox="1"/>
          <p:nvPr/>
        </p:nvSpPr>
        <p:spPr>
          <a:xfrm>
            <a:off x="2011680" y="4663440"/>
            <a:ext cx="9418320" cy="116128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900" dirty="0">
                <a:solidFill>
                  <a:srgbClr val="1E2A44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 down quark changes into an up quark</a:t>
            </a:r>
            <a:endParaRPr lang="en-US" sz="1900" dirty="0"/>
          </a:p>
        </p:txBody>
      </p:sp>
    </p:spTree>
  </p:cSld>
  <p:clrMapOvr>
    <a:masterClrMapping/>
  </p:clrMapOvr>
</p:sld>
</file>

<file path=ppt/slides/slide4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8"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548640" y="347472"/>
            <a:ext cx="109728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200" b="1" kern="0" spc="300" dirty="0">
                <a:solidFill>
                  <a:srgbClr val="1591BD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PAPER 2 STYLE · STRUCTURED QUESTION</a:t>
            </a:r>
            <a:endParaRPr lang="en-US" sz="1200" dirty="0"/>
          </a:p>
        </p:txBody>
      </p:sp>
      <p:sp>
        <p:nvSpPr>
          <p:cNvPr id="3" name="Text 1"/>
          <p:cNvSpPr txBox="1"/>
          <p:nvPr/>
        </p:nvSpPr>
        <p:spPr>
          <a:xfrm>
            <a:off x="548640" y="621792"/>
            <a:ext cx="11064240" cy="685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3200" b="1" dirty="0">
                <a:solidFill>
                  <a:srgbClr val="14213D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Book questions · Hadrons and leptons</a:t>
            </a:r>
            <a:endParaRPr lang="en-US" sz="3200" dirty="0"/>
          </a:p>
        </p:txBody>
      </p:sp>
      <p:sp>
        <p:nvSpPr>
          <p:cNvPr id="4" name="Text 2"/>
          <p:cNvSpPr txBox="1"/>
          <p:nvPr/>
        </p:nvSpPr>
        <p:spPr>
          <a:xfrm>
            <a:off x="548640" y="6400800"/>
            <a:ext cx="73152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000" dirty="0">
                <a:solidFill>
                  <a:srgbClr val="6B748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Topic 11 · Particle physics   |   Cambridge International AS Level Physics 9702</a:t>
            </a:r>
            <a:endParaRPr lang="en-US" sz="1000" dirty="0"/>
          </a:p>
        </p:txBody>
      </p:sp>
      <p:sp>
        <p:nvSpPr>
          <p:cNvPr id="5" name="Text 3"/>
          <p:cNvSpPr txBox="1"/>
          <p:nvPr/>
        </p:nvSpPr>
        <p:spPr>
          <a:xfrm>
            <a:off x="10728655" y="6400800"/>
            <a:ext cx="9144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r">
              <a:buNone/>
            </a:pPr>
            <a:r>
              <a:rPr lang="en-US" sz="1000" dirty="0">
                <a:solidFill>
                  <a:srgbClr val="6B748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48</a:t>
            </a:r>
            <a:endParaRPr lang="en-US" sz="1000" dirty="0"/>
          </a:p>
        </p:txBody>
      </p:sp>
      <p:sp>
        <p:nvSpPr>
          <p:cNvPr id="6" name="Shape 4"/>
          <p:cNvSpPr/>
          <p:nvPr/>
        </p:nvSpPr>
        <p:spPr>
          <a:xfrm>
            <a:off x="548640" y="1554480"/>
            <a:ext cx="6309360" cy="4526280"/>
          </a:xfrm>
          <a:prstGeom prst="roundRect">
            <a:avLst>
              <a:gd name="adj" fmla="val 2424"/>
            </a:avLst>
          </a:prstGeom>
          <a:solidFill>
            <a:srgbClr val="EEF3F9"/>
          </a:solidFill>
          <a:ln w="12700">
            <a:solidFill>
              <a:srgbClr val="EEF3F9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7" name="Text 5"/>
          <p:cNvSpPr txBox="1"/>
          <p:nvPr/>
        </p:nvSpPr>
        <p:spPr>
          <a:xfrm>
            <a:off x="822960" y="1691640"/>
            <a:ext cx="5760720" cy="15544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buNone/>
            </a:pPr>
            <a:r>
              <a:rPr lang="en-US" sz="1700" dirty="0">
                <a:solidFill>
                  <a:srgbClr val="1E2A44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Quark charges: u = +⅔e, d = −⅓e, s = −⅓e; antiquarks have opposite charges.</a:t>
            </a:r>
            <a:endParaRPr lang="en-US" sz="1700" dirty="0"/>
          </a:p>
        </p:txBody>
      </p:sp>
      <p:sp>
        <p:nvSpPr>
          <p:cNvPr id="8" name="Text 6"/>
          <p:cNvSpPr txBox="1"/>
          <p:nvPr/>
        </p:nvSpPr>
        <p:spPr>
          <a:xfrm>
            <a:off x="822960" y="3246120"/>
            <a:ext cx="5760720" cy="2743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spcAft>
                <a:spcPts val="800"/>
              </a:spcAft>
              <a:buNone/>
            </a:pPr>
            <a:r>
              <a:rPr lang="en-US" sz="1700" b="1" dirty="0">
                <a:solidFill>
                  <a:srgbClr val="14213D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(a)  A ρ-meson is made of an up quark and an antidown quark. Calculate its charge.</a:t>
            </a:r>
            <a:endParaRPr lang="en-US" sz="1700" dirty="0"/>
          </a:p>
          <a:p>
            <a:pPr marL="0" indent="0">
              <a:spcAft>
                <a:spcPts val="800"/>
              </a:spcAft>
              <a:buNone/>
            </a:pPr>
            <a:r>
              <a:rPr lang="en-US" sz="1700" b="1" dirty="0">
                <a:solidFill>
                  <a:srgbClr val="14213D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(b)  Suggest which quarks or antiquarks make up a π⁻ meson.</a:t>
            </a:r>
            <a:endParaRPr lang="en-US" sz="1700" dirty="0"/>
          </a:p>
          <a:p>
            <a:pPr marL="0" indent="0">
              <a:spcAft>
                <a:spcPts val="800"/>
              </a:spcAft>
              <a:buNone/>
            </a:pPr>
            <a:r>
              <a:rPr lang="en-US" sz="1700" b="1" dirty="0">
                <a:solidFill>
                  <a:srgbClr val="14213D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(c)  Show that the φ-meson (s s̄) is neutral.</a:t>
            </a:r>
            <a:endParaRPr lang="en-US" sz="1700" dirty="0"/>
          </a:p>
          <a:p>
            <a:pPr marL="0" indent="0">
              <a:spcAft>
                <a:spcPts val="800"/>
              </a:spcAft>
              <a:buNone/>
            </a:pPr>
            <a:r>
              <a:rPr lang="en-US" sz="1700" b="1" dirty="0">
                <a:solidFill>
                  <a:srgbClr val="14213D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(d)  State two differences between hadrons and leptons.</a:t>
            </a:r>
            <a:endParaRPr lang="en-US" sz="1700" dirty="0"/>
          </a:p>
        </p:txBody>
      </p:sp>
      <p:sp>
        <p:nvSpPr>
          <p:cNvPr id="9" name="Shape 7"/>
          <p:cNvSpPr/>
          <p:nvPr/>
        </p:nvSpPr>
        <p:spPr>
          <a:xfrm>
            <a:off x="7040880" y="1554480"/>
            <a:ext cx="4599432" cy="4526280"/>
          </a:xfrm>
          <a:prstGeom prst="roundRect">
            <a:avLst>
              <a:gd name="adj" fmla="val 2424"/>
            </a:avLst>
          </a:prstGeom>
          <a:solidFill>
            <a:srgbClr val="FFFFFF"/>
          </a:solidFill>
          <a:ln w="12700">
            <a:solidFill>
              <a:srgbClr val="FFFFFF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pic>
        <p:nvPicPr>
          <p:cNvPr id="10" name="Image 0" descr="figs11/family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132320" y="2849203"/>
            <a:ext cx="4416552" cy="1936834"/>
          </a:xfrm>
          <a:prstGeom prst="rect">
            <a:avLst/>
          </a:prstGeom>
        </p:spPr>
      </p:pic>
    </p:spTree>
  </p:cSld>
  <p:clrMapOvr>
    <a:masterClrMapping/>
  </p:clrMapOvr>
</p:sld>
</file>

<file path=ppt/slides/slide4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9"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548640" y="347472"/>
            <a:ext cx="109728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200" b="1" kern="0" spc="300" dirty="0">
                <a:solidFill>
                  <a:srgbClr val="1591BD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MARK SCHEME STYLE SOLUTION</a:t>
            </a:r>
            <a:endParaRPr lang="en-US" sz="1200" dirty="0"/>
          </a:p>
        </p:txBody>
      </p:sp>
      <p:sp>
        <p:nvSpPr>
          <p:cNvPr id="3" name="Text 1"/>
          <p:cNvSpPr txBox="1"/>
          <p:nvPr/>
        </p:nvSpPr>
        <p:spPr>
          <a:xfrm>
            <a:off x="548640" y="621792"/>
            <a:ext cx="11064240" cy="685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3200" b="1" dirty="0">
                <a:solidFill>
                  <a:srgbClr val="14213D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Book questions · Solution</a:t>
            </a:r>
            <a:endParaRPr lang="en-US" sz="3200" dirty="0"/>
          </a:p>
        </p:txBody>
      </p:sp>
      <p:sp>
        <p:nvSpPr>
          <p:cNvPr id="4" name="Text 2"/>
          <p:cNvSpPr txBox="1"/>
          <p:nvPr/>
        </p:nvSpPr>
        <p:spPr>
          <a:xfrm>
            <a:off x="548640" y="6400800"/>
            <a:ext cx="73152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000" dirty="0">
                <a:solidFill>
                  <a:srgbClr val="6B748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Topic 11 · Particle physics   |   Cambridge International AS Level Physics 9702</a:t>
            </a:r>
            <a:endParaRPr lang="en-US" sz="1000" dirty="0"/>
          </a:p>
        </p:txBody>
      </p:sp>
      <p:sp>
        <p:nvSpPr>
          <p:cNvPr id="5" name="Text 3"/>
          <p:cNvSpPr txBox="1"/>
          <p:nvPr/>
        </p:nvSpPr>
        <p:spPr>
          <a:xfrm>
            <a:off x="10728655" y="6400800"/>
            <a:ext cx="9144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r">
              <a:buNone/>
            </a:pPr>
            <a:r>
              <a:rPr lang="en-US" sz="1000" dirty="0">
                <a:solidFill>
                  <a:srgbClr val="6B748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49</a:t>
            </a:r>
            <a:endParaRPr lang="en-US" sz="1000" dirty="0"/>
          </a:p>
        </p:txBody>
      </p:sp>
      <p:sp>
        <p:nvSpPr>
          <p:cNvPr id="6" name="Shape 4"/>
          <p:cNvSpPr/>
          <p:nvPr/>
        </p:nvSpPr>
        <p:spPr>
          <a:xfrm>
            <a:off x="548640" y="1554480"/>
            <a:ext cx="11091672" cy="966978"/>
          </a:xfrm>
          <a:prstGeom prst="roundRect">
            <a:avLst>
              <a:gd name="adj" fmla="val 11348"/>
            </a:avLst>
          </a:prstGeom>
          <a:solidFill>
            <a:srgbClr val="E6F4F1"/>
          </a:solidFill>
          <a:ln w="12700">
            <a:solidFill>
              <a:srgbClr val="E6F4F1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7" name="Text 5"/>
          <p:cNvSpPr txBox="1"/>
          <p:nvPr/>
        </p:nvSpPr>
        <p:spPr>
          <a:xfrm>
            <a:off x="777240" y="1554480"/>
            <a:ext cx="1188720" cy="96697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800" b="1" dirty="0">
                <a:solidFill>
                  <a:srgbClr val="238A7E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(a)</a:t>
            </a:r>
            <a:endParaRPr lang="en-US" sz="1800" dirty="0"/>
          </a:p>
        </p:txBody>
      </p:sp>
      <p:sp>
        <p:nvSpPr>
          <p:cNvPr id="8" name="Text 6"/>
          <p:cNvSpPr txBox="1"/>
          <p:nvPr/>
        </p:nvSpPr>
        <p:spPr>
          <a:xfrm>
            <a:off x="2011680" y="1645920"/>
            <a:ext cx="9418320" cy="78409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900" dirty="0">
                <a:solidFill>
                  <a:srgbClr val="1E2A44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+⅔e + ⅓e = +1e</a:t>
            </a:r>
            <a:endParaRPr lang="en-US" sz="1900" dirty="0"/>
          </a:p>
        </p:txBody>
      </p:sp>
      <p:sp>
        <p:nvSpPr>
          <p:cNvPr id="9" name="Shape 7"/>
          <p:cNvSpPr/>
          <p:nvPr/>
        </p:nvSpPr>
        <p:spPr>
          <a:xfrm>
            <a:off x="548640" y="2686050"/>
            <a:ext cx="11091672" cy="966978"/>
          </a:xfrm>
          <a:prstGeom prst="roundRect">
            <a:avLst>
              <a:gd name="adj" fmla="val 11348"/>
            </a:avLst>
          </a:prstGeom>
          <a:solidFill>
            <a:srgbClr val="FFF4DC"/>
          </a:solidFill>
          <a:ln w="12700">
            <a:solidFill>
              <a:srgbClr val="FFF4DC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10" name="Text 8"/>
          <p:cNvSpPr txBox="1"/>
          <p:nvPr/>
        </p:nvSpPr>
        <p:spPr>
          <a:xfrm>
            <a:off x="777240" y="2686050"/>
            <a:ext cx="1188720" cy="96697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800" b="1" dirty="0">
                <a:solidFill>
                  <a:srgbClr val="D98200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(b)</a:t>
            </a:r>
            <a:endParaRPr lang="en-US" sz="1800" dirty="0"/>
          </a:p>
        </p:txBody>
      </p:sp>
      <p:sp>
        <p:nvSpPr>
          <p:cNvPr id="11" name="Text 9"/>
          <p:cNvSpPr txBox="1"/>
          <p:nvPr/>
        </p:nvSpPr>
        <p:spPr>
          <a:xfrm>
            <a:off x="2011680" y="2777490"/>
            <a:ext cx="9418320" cy="78409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900" dirty="0">
                <a:solidFill>
                  <a:srgbClr val="1E2A44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π⁻ has charge −1e: an antiup quark (−⅔e) and a down quark (−⅓e): ū d</a:t>
            </a:r>
            <a:endParaRPr lang="en-US" sz="1900" dirty="0"/>
          </a:p>
        </p:txBody>
      </p:sp>
      <p:sp>
        <p:nvSpPr>
          <p:cNvPr id="12" name="Shape 10"/>
          <p:cNvSpPr/>
          <p:nvPr/>
        </p:nvSpPr>
        <p:spPr>
          <a:xfrm>
            <a:off x="548640" y="3817620"/>
            <a:ext cx="11091672" cy="966978"/>
          </a:xfrm>
          <a:prstGeom prst="roundRect">
            <a:avLst>
              <a:gd name="adj" fmla="val 11348"/>
            </a:avLst>
          </a:prstGeom>
          <a:solidFill>
            <a:srgbClr val="E6F4F1"/>
          </a:solidFill>
          <a:ln w="12700">
            <a:solidFill>
              <a:srgbClr val="E6F4F1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13" name="Text 11"/>
          <p:cNvSpPr txBox="1"/>
          <p:nvPr/>
        </p:nvSpPr>
        <p:spPr>
          <a:xfrm>
            <a:off x="777240" y="3817620"/>
            <a:ext cx="1188720" cy="96697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800" b="1" dirty="0">
                <a:solidFill>
                  <a:srgbClr val="238A7E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(c)</a:t>
            </a:r>
            <a:endParaRPr lang="en-US" sz="1800" dirty="0"/>
          </a:p>
        </p:txBody>
      </p:sp>
      <p:sp>
        <p:nvSpPr>
          <p:cNvPr id="14" name="Text 12"/>
          <p:cNvSpPr txBox="1"/>
          <p:nvPr/>
        </p:nvSpPr>
        <p:spPr>
          <a:xfrm>
            <a:off x="2011680" y="3909060"/>
            <a:ext cx="9418320" cy="78409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900" dirty="0">
                <a:solidFill>
                  <a:srgbClr val="1E2A44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 = −⅓e and s̄ = +⅓e, so the total charge is zero</a:t>
            </a:r>
            <a:endParaRPr lang="en-US" sz="1900" dirty="0"/>
          </a:p>
        </p:txBody>
      </p:sp>
      <p:sp>
        <p:nvSpPr>
          <p:cNvPr id="15" name="Shape 13"/>
          <p:cNvSpPr/>
          <p:nvPr/>
        </p:nvSpPr>
        <p:spPr>
          <a:xfrm>
            <a:off x="548640" y="4949190"/>
            <a:ext cx="11091672" cy="966978"/>
          </a:xfrm>
          <a:prstGeom prst="roundRect">
            <a:avLst>
              <a:gd name="adj" fmla="val 11348"/>
            </a:avLst>
          </a:prstGeom>
          <a:solidFill>
            <a:srgbClr val="FFF4DC"/>
          </a:solidFill>
          <a:ln w="12700">
            <a:solidFill>
              <a:srgbClr val="FFF4DC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16" name="Text 14"/>
          <p:cNvSpPr txBox="1"/>
          <p:nvPr/>
        </p:nvSpPr>
        <p:spPr>
          <a:xfrm>
            <a:off x="777240" y="4949190"/>
            <a:ext cx="1188720" cy="96697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800" b="1" dirty="0">
                <a:solidFill>
                  <a:srgbClr val="D98200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(d)</a:t>
            </a:r>
            <a:endParaRPr lang="en-US" sz="1800" dirty="0"/>
          </a:p>
        </p:txBody>
      </p:sp>
      <p:sp>
        <p:nvSpPr>
          <p:cNvPr id="17" name="Text 15"/>
          <p:cNvSpPr txBox="1"/>
          <p:nvPr/>
        </p:nvSpPr>
        <p:spPr>
          <a:xfrm>
            <a:off x="2011680" y="5040630"/>
            <a:ext cx="9418320" cy="78409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900" dirty="0">
                <a:solidFill>
                  <a:srgbClr val="1E2A44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Leptons are fundamental, hadrons are made of quarks; leptons do not feel the strong force, hadrons do</a:t>
            </a:r>
            <a:endParaRPr lang="en-US" sz="1900" dirty="0"/>
          </a:p>
        </p:txBody>
      </p:sp>
    </p:spTree>
  </p:cSld>
  <p:clrMapOvr>
    <a:masterClrMapping/>
  </p:clrMapOvr>
</p:sld>
</file>

<file path=ppt/slides/slide5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0"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548640" y="347472"/>
            <a:ext cx="109728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200" b="1" kern="0" spc="300" dirty="0">
                <a:solidFill>
                  <a:srgbClr val="1591BD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PAPER 2 STYLE · STRUCTURED QUESTION</a:t>
            </a:r>
            <a:endParaRPr lang="en-US" sz="1200" dirty="0"/>
          </a:p>
        </p:txBody>
      </p:sp>
      <p:sp>
        <p:nvSpPr>
          <p:cNvPr id="3" name="Text 1"/>
          <p:cNvSpPr txBox="1"/>
          <p:nvPr/>
        </p:nvSpPr>
        <p:spPr>
          <a:xfrm>
            <a:off x="548640" y="621792"/>
            <a:ext cx="11064240" cy="685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3200" b="1" dirty="0">
                <a:solidFill>
                  <a:srgbClr val="14213D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Book question · Range of α and β</a:t>
            </a:r>
            <a:endParaRPr lang="en-US" sz="3200" dirty="0"/>
          </a:p>
        </p:txBody>
      </p:sp>
      <p:sp>
        <p:nvSpPr>
          <p:cNvPr id="4" name="Text 2"/>
          <p:cNvSpPr txBox="1"/>
          <p:nvPr/>
        </p:nvSpPr>
        <p:spPr>
          <a:xfrm>
            <a:off x="548640" y="6400800"/>
            <a:ext cx="73152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000" dirty="0">
                <a:solidFill>
                  <a:srgbClr val="6B748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Topic 11 · Particle physics   |   Cambridge International AS Level Physics 9702</a:t>
            </a:r>
            <a:endParaRPr lang="en-US" sz="1000" dirty="0"/>
          </a:p>
        </p:txBody>
      </p:sp>
      <p:sp>
        <p:nvSpPr>
          <p:cNvPr id="5" name="Text 3"/>
          <p:cNvSpPr txBox="1"/>
          <p:nvPr/>
        </p:nvSpPr>
        <p:spPr>
          <a:xfrm>
            <a:off x="10728655" y="6400800"/>
            <a:ext cx="9144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r">
              <a:buNone/>
            </a:pPr>
            <a:r>
              <a:rPr lang="en-US" sz="1000" dirty="0">
                <a:solidFill>
                  <a:srgbClr val="6B748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50</a:t>
            </a:r>
            <a:endParaRPr lang="en-US" sz="1000" dirty="0"/>
          </a:p>
        </p:txBody>
      </p:sp>
      <p:sp>
        <p:nvSpPr>
          <p:cNvPr id="6" name="Shape 4"/>
          <p:cNvSpPr/>
          <p:nvPr/>
        </p:nvSpPr>
        <p:spPr>
          <a:xfrm>
            <a:off x="548640" y="1554480"/>
            <a:ext cx="6309360" cy="4526280"/>
          </a:xfrm>
          <a:prstGeom prst="roundRect">
            <a:avLst>
              <a:gd name="adj" fmla="val 2424"/>
            </a:avLst>
          </a:prstGeom>
          <a:solidFill>
            <a:srgbClr val="EEF3F9"/>
          </a:solidFill>
          <a:ln w="12700">
            <a:solidFill>
              <a:srgbClr val="EEF3F9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7" name="Text 5"/>
          <p:cNvSpPr txBox="1"/>
          <p:nvPr/>
        </p:nvSpPr>
        <p:spPr>
          <a:xfrm>
            <a:off x="822960" y="1691640"/>
            <a:ext cx="5760720" cy="15544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buNone/>
            </a:pPr>
            <a:r>
              <a:rPr lang="en-US" sz="1700" dirty="0">
                <a:solidFill>
                  <a:srgbClr val="1E2A44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α-particles and β⁻-particles are emitted by radioactive sources.</a:t>
            </a:r>
            <a:endParaRPr lang="en-US" sz="1700" dirty="0"/>
          </a:p>
        </p:txBody>
      </p:sp>
      <p:sp>
        <p:nvSpPr>
          <p:cNvPr id="8" name="Text 6"/>
          <p:cNvSpPr txBox="1"/>
          <p:nvPr/>
        </p:nvSpPr>
        <p:spPr>
          <a:xfrm>
            <a:off x="822960" y="3246120"/>
            <a:ext cx="5760720" cy="2743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spcAft>
                <a:spcPts val="800"/>
              </a:spcAft>
              <a:buNone/>
            </a:pPr>
            <a:r>
              <a:rPr lang="en-US" sz="1700" b="1" dirty="0">
                <a:solidFill>
                  <a:srgbClr val="14213D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(a)  Explain why you would expect β⁻-particles to travel further through air than α-particles.</a:t>
            </a:r>
            <a:endParaRPr lang="en-US" sz="1700" dirty="0"/>
          </a:p>
          <a:p>
            <a:pPr marL="0" indent="0">
              <a:spcAft>
                <a:spcPts val="800"/>
              </a:spcAft>
              <a:buNone/>
            </a:pPr>
            <a:r>
              <a:rPr lang="en-US" sz="1700" b="1" dirty="0">
                <a:solidFill>
                  <a:srgbClr val="14213D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(b)  Explain why you would expect β⁻-particles to travel further through air than through metal.</a:t>
            </a:r>
            <a:endParaRPr lang="en-US" sz="1700" dirty="0"/>
          </a:p>
          <a:p>
            <a:pPr marL="0" indent="0">
              <a:spcAft>
                <a:spcPts val="800"/>
              </a:spcAft>
              <a:buNone/>
            </a:pPr>
            <a:r>
              <a:rPr lang="en-US" sz="1700" b="1" dirty="0">
                <a:solidFill>
                  <a:srgbClr val="14213D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(c)  State one use of γ-radiation that relies on its penetrating power.</a:t>
            </a:r>
            <a:endParaRPr lang="en-US" sz="1700" dirty="0"/>
          </a:p>
        </p:txBody>
      </p:sp>
      <p:sp>
        <p:nvSpPr>
          <p:cNvPr id="9" name="Shape 7"/>
          <p:cNvSpPr/>
          <p:nvPr/>
        </p:nvSpPr>
        <p:spPr>
          <a:xfrm>
            <a:off x="7040880" y="1554480"/>
            <a:ext cx="4599432" cy="4526280"/>
          </a:xfrm>
          <a:prstGeom prst="roundRect">
            <a:avLst>
              <a:gd name="adj" fmla="val 2424"/>
            </a:avLst>
          </a:prstGeom>
          <a:solidFill>
            <a:srgbClr val="FFFFFF"/>
          </a:solidFill>
          <a:ln w="12700">
            <a:solidFill>
              <a:srgbClr val="FFFFFF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pic>
        <p:nvPicPr>
          <p:cNvPr id="10" name="Image 0" descr="figs11/penetration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132320" y="2883056"/>
            <a:ext cx="4416552" cy="1869128"/>
          </a:xfrm>
          <a:prstGeom prst="rect">
            <a:avLst/>
          </a:prstGeom>
        </p:spPr>
      </p:pic>
    </p:spTree>
  </p:cSld>
  <p:clrMapOvr>
    <a:masterClrMapping/>
  </p:clrMapOvr>
</p:sld>
</file>

<file path=ppt/slides/slide5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1"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548640" y="347472"/>
            <a:ext cx="109728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200" b="1" kern="0" spc="300" dirty="0">
                <a:solidFill>
                  <a:srgbClr val="1591BD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MARK SCHEME STYLE SOLUTION</a:t>
            </a:r>
            <a:endParaRPr lang="en-US" sz="1200" dirty="0"/>
          </a:p>
        </p:txBody>
      </p:sp>
      <p:sp>
        <p:nvSpPr>
          <p:cNvPr id="3" name="Text 1"/>
          <p:cNvSpPr txBox="1"/>
          <p:nvPr/>
        </p:nvSpPr>
        <p:spPr>
          <a:xfrm>
            <a:off x="548640" y="621792"/>
            <a:ext cx="11064240" cy="685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3200" b="1" dirty="0">
                <a:solidFill>
                  <a:srgbClr val="14213D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Book question · Solution</a:t>
            </a:r>
            <a:endParaRPr lang="en-US" sz="3200" dirty="0"/>
          </a:p>
        </p:txBody>
      </p:sp>
      <p:sp>
        <p:nvSpPr>
          <p:cNvPr id="4" name="Text 2"/>
          <p:cNvSpPr txBox="1"/>
          <p:nvPr/>
        </p:nvSpPr>
        <p:spPr>
          <a:xfrm>
            <a:off x="548640" y="6400800"/>
            <a:ext cx="73152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000" dirty="0">
                <a:solidFill>
                  <a:srgbClr val="6B748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Topic 11 · Particle physics   |   Cambridge International AS Level Physics 9702</a:t>
            </a:r>
            <a:endParaRPr lang="en-US" sz="1000" dirty="0"/>
          </a:p>
        </p:txBody>
      </p:sp>
      <p:sp>
        <p:nvSpPr>
          <p:cNvPr id="5" name="Text 3"/>
          <p:cNvSpPr txBox="1"/>
          <p:nvPr/>
        </p:nvSpPr>
        <p:spPr>
          <a:xfrm>
            <a:off x="10728655" y="6400800"/>
            <a:ext cx="9144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r">
              <a:buNone/>
            </a:pPr>
            <a:r>
              <a:rPr lang="en-US" sz="1000" dirty="0">
                <a:solidFill>
                  <a:srgbClr val="6B748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51</a:t>
            </a:r>
            <a:endParaRPr lang="en-US" sz="1000" dirty="0"/>
          </a:p>
        </p:txBody>
      </p:sp>
      <p:sp>
        <p:nvSpPr>
          <p:cNvPr id="6" name="Shape 4"/>
          <p:cNvSpPr/>
          <p:nvPr/>
        </p:nvSpPr>
        <p:spPr>
          <a:xfrm>
            <a:off x="548640" y="1554480"/>
            <a:ext cx="11091672" cy="1344168"/>
          </a:xfrm>
          <a:prstGeom prst="roundRect">
            <a:avLst>
              <a:gd name="adj" fmla="val 8163"/>
            </a:avLst>
          </a:prstGeom>
          <a:solidFill>
            <a:srgbClr val="E6F4F1"/>
          </a:solidFill>
          <a:ln w="12700">
            <a:solidFill>
              <a:srgbClr val="E6F4F1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7" name="Text 5"/>
          <p:cNvSpPr txBox="1"/>
          <p:nvPr/>
        </p:nvSpPr>
        <p:spPr>
          <a:xfrm>
            <a:off x="777240" y="1554480"/>
            <a:ext cx="1188720" cy="134416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800" b="1" dirty="0">
                <a:solidFill>
                  <a:srgbClr val="238A7E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(a)</a:t>
            </a:r>
            <a:endParaRPr lang="en-US" sz="1800" dirty="0"/>
          </a:p>
        </p:txBody>
      </p:sp>
      <p:sp>
        <p:nvSpPr>
          <p:cNvPr id="8" name="Text 6"/>
          <p:cNvSpPr txBox="1"/>
          <p:nvPr/>
        </p:nvSpPr>
        <p:spPr>
          <a:xfrm>
            <a:off x="2011680" y="1645920"/>
            <a:ext cx="9418320" cy="116128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900" dirty="0">
                <a:solidFill>
                  <a:srgbClr val="1E2A44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 β-particle has less charge, is smaller and travels faster, so it causes less ionisation per unit length and loses its energy more slowly</a:t>
            </a:r>
            <a:endParaRPr lang="en-US" sz="1900" dirty="0"/>
          </a:p>
        </p:txBody>
      </p:sp>
      <p:sp>
        <p:nvSpPr>
          <p:cNvPr id="9" name="Shape 7"/>
          <p:cNvSpPr/>
          <p:nvPr/>
        </p:nvSpPr>
        <p:spPr>
          <a:xfrm>
            <a:off x="548640" y="3063240"/>
            <a:ext cx="11091672" cy="1344168"/>
          </a:xfrm>
          <a:prstGeom prst="roundRect">
            <a:avLst>
              <a:gd name="adj" fmla="val 8163"/>
            </a:avLst>
          </a:prstGeom>
          <a:solidFill>
            <a:srgbClr val="FFF4DC"/>
          </a:solidFill>
          <a:ln w="12700">
            <a:solidFill>
              <a:srgbClr val="FFF4DC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10" name="Text 8"/>
          <p:cNvSpPr txBox="1"/>
          <p:nvPr/>
        </p:nvSpPr>
        <p:spPr>
          <a:xfrm>
            <a:off x="777240" y="3063240"/>
            <a:ext cx="1188720" cy="134416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800" b="1" dirty="0">
                <a:solidFill>
                  <a:srgbClr val="D98200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(b)</a:t>
            </a:r>
            <a:endParaRPr lang="en-US" sz="1800" dirty="0"/>
          </a:p>
        </p:txBody>
      </p:sp>
      <p:sp>
        <p:nvSpPr>
          <p:cNvPr id="11" name="Text 9"/>
          <p:cNvSpPr txBox="1"/>
          <p:nvPr/>
        </p:nvSpPr>
        <p:spPr>
          <a:xfrm>
            <a:off x="2011680" y="3154680"/>
            <a:ext cx="9418320" cy="116128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900" dirty="0">
                <a:solidFill>
                  <a:srgbClr val="1E2A44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Air is much less dense, so fewer atoms are ionised per unit distance travelled</a:t>
            </a:r>
            <a:endParaRPr lang="en-US" sz="1900" dirty="0"/>
          </a:p>
        </p:txBody>
      </p:sp>
      <p:sp>
        <p:nvSpPr>
          <p:cNvPr id="12" name="Shape 10"/>
          <p:cNvSpPr/>
          <p:nvPr/>
        </p:nvSpPr>
        <p:spPr>
          <a:xfrm>
            <a:off x="548640" y="4572000"/>
            <a:ext cx="11091672" cy="1344168"/>
          </a:xfrm>
          <a:prstGeom prst="roundRect">
            <a:avLst>
              <a:gd name="adj" fmla="val 8163"/>
            </a:avLst>
          </a:prstGeom>
          <a:solidFill>
            <a:srgbClr val="E6F4F1"/>
          </a:solidFill>
          <a:ln w="12700">
            <a:solidFill>
              <a:srgbClr val="E6F4F1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13" name="Text 11"/>
          <p:cNvSpPr txBox="1"/>
          <p:nvPr/>
        </p:nvSpPr>
        <p:spPr>
          <a:xfrm>
            <a:off x="777240" y="4572000"/>
            <a:ext cx="1188720" cy="134416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800" b="1" dirty="0">
                <a:solidFill>
                  <a:srgbClr val="238A7E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(c)</a:t>
            </a:r>
            <a:endParaRPr lang="en-US" sz="1800" dirty="0"/>
          </a:p>
        </p:txBody>
      </p:sp>
      <p:sp>
        <p:nvSpPr>
          <p:cNvPr id="14" name="Text 12"/>
          <p:cNvSpPr txBox="1"/>
          <p:nvPr/>
        </p:nvSpPr>
        <p:spPr>
          <a:xfrm>
            <a:off x="2011680" y="4663440"/>
            <a:ext cx="9418320" cy="116128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900" dirty="0">
                <a:solidFill>
                  <a:srgbClr val="1E2A44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e.g. sterilising medical equipment or treating deep tumours (radiotherapy)</a:t>
            </a:r>
            <a:endParaRPr lang="en-US" sz="1900" dirty="0"/>
          </a:p>
        </p:txBody>
      </p:sp>
    </p:spTree>
  </p:cSld>
  <p:clrMapOvr>
    <a:masterClrMapping/>
  </p:clrMapOvr>
</p:sld>
</file>

<file path=ppt/slides/slide5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2"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548640" y="347472"/>
            <a:ext cx="109728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200" b="1" kern="0" spc="300" dirty="0">
                <a:solidFill>
                  <a:srgbClr val="1591BD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COMMON DOUBTS &amp; MISCONCEPTIONS</a:t>
            </a:r>
            <a:endParaRPr lang="en-US" sz="1200" dirty="0"/>
          </a:p>
        </p:txBody>
      </p:sp>
      <p:sp>
        <p:nvSpPr>
          <p:cNvPr id="3" name="Text 1"/>
          <p:cNvSpPr txBox="1"/>
          <p:nvPr/>
        </p:nvSpPr>
        <p:spPr>
          <a:xfrm>
            <a:off x="548640" y="621792"/>
            <a:ext cx="11064240" cy="685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3200" b="1" dirty="0">
                <a:solidFill>
                  <a:srgbClr val="14213D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Students often ask… (1)</a:t>
            </a:r>
            <a:endParaRPr lang="en-US" sz="3200" dirty="0"/>
          </a:p>
        </p:txBody>
      </p:sp>
      <p:sp>
        <p:nvSpPr>
          <p:cNvPr id="4" name="Text 2"/>
          <p:cNvSpPr txBox="1"/>
          <p:nvPr/>
        </p:nvSpPr>
        <p:spPr>
          <a:xfrm>
            <a:off x="548640" y="6400800"/>
            <a:ext cx="73152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000" dirty="0">
                <a:solidFill>
                  <a:srgbClr val="6B748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Topic 11 · Particle physics   |   Cambridge International AS Level Physics 9702</a:t>
            </a:r>
            <a:endParaRPr lang="en-US" sz="1000" dirty="0"/>
          </a:p>
        </p:txBody>
      </p:sp>
      <p:sp>
        <p:nvSpPr>
          <p:cNvPr id="5" name="Text 3"/>
          <p:cNvSpPr txBox="1"/>
          <p:nvPr/>
        </p:nvSpPr>
        <p:spPr>
          <a:xfrm>
            <a:off x="10728655" y="6400800"/>
            <a:ext cx="9144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r">
              <a:buNone/>
            </a:pPr>
            <a:r>
              <a:rPr lang="en-US" sz="1000" dirty="0">
                <a:solidFill>
                  <a:srgbClr val="6B748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52</a:t>
            </a:r>
            <a:endParaRPr lang="en-US" sz="1000" dirty="0"/>
          </a:p>
        </p:txBody>
      </p:sp>
      <p:sp>
        <p:nvSpPr>
          <p:cNvPr id="6" name="Shape 4"/>
          <p:cNvSpPr/>
          <p:nvPr/>
        </p:nvSpPr>
        <p:spPr>
          <a:xfrm>
            <a:off x="548640" y="1554480"/>
            <a:ext cx="5449824" cy="2194560"/>
          </a:xfrm>
          <a:prstGeom prst="roundRect">
            <a:avLst>
              <a:gd name="adj" fmla="val 5000"/>
            </a:avLst>
          </a:prstGeom>
          <a:solidFill>
            <a:srgbClr val="FCEBE6"/>
          </a:solidFill>
          <a:ln w="12700">
            <a:solidFill>
              <a:srgbClr val="FCEBE6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7" name="Shape 5"/>
          <p:cNvSpPr/>
          <p:nvPr/>
        </p:nvSpPr>
        <p:spPr>
          <a:xfrm>
            <a:off x="731520" y="1755648"/>
            <a:ext cx="438912" cy="438912"/>
          </a:xfrm>
          <a:prstGeom prst="ellipse">
            <a:avLst/>
          </a:prstGeom>
          <a:solidFill>
            <a:srgbClr val="D9482B"/>
          </a:solidFill>
          <a:ln w="12700">
            <a:solidFill>
              <a:srgbClr val="D9482B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8" name="Text 6"/>
          <p:cNvSpPr txBox="1"/>
          <p:nvPr/>
        </p:nvSpPr>
        <p:spPr>
          <a:xfrm>
            <a:off x="731520" y="1755648"/>
            <a:ext cx="438912" cy="43891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8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?</a:t>
            </a:r>
            <a:endParaRPr lang="en-US" sz="1800" dirty="0"/>
          </a:p>
        </p:txBody>
      </p:sp>
      <p:sp>
        <p:nvSpPr>
          <p:cNvPr id="9" name="Text 7"/>
          <p:cNvSpPr txBox="1"/>
          <p:nvPr/>
        </p:nvSpPr>
        <p:spPr>
          <a:xfrm>
            <a:off x="1325880" y="1737360"/>
            <a:ext cx="4480560" cy="68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buNone/>
            </a:pPr>
            <a:r>
              <a:rPr lang="en-US" sz="1800" b="1" dirty="0">
                <a:solidFill>
                  <a:srgbClr val="14213D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“Did Rutherford show that electrons orbit the nucleus?”</a:t>
            </a:r>
            <a:endParaRPr lang="en-US" sz="1800" dirty="0"/>
          </a:p>
        </p:txBody>
      </p:sp>
      <p:sp>
        <p:nvSpPr>
          <p:cNvPr id="10" name="Text 8"/>
          <p:cNvSpPr txBox="1"/>
          <p:nvPr/>
        </p:nvSpPr>
        <p:spPr>
          <a:xfrm>
            <a:off x="1325880" y="2468880"/>
            <a:ext cx="4480560" cy="11887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buNone/>
            </a:pPr>
            <a:r>
              <a:rPr lang="en-US" sz="1550" dirty="0">
                <a:solidFill>
                  <a:srgbClr val="1E2A44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No. Scattering showed a small, dense, positive nucleus. The electrons' arrangement was not tested by the experiment.</a:t>
            </a:r>
            <a:endParaRPr lang="en-US" sz="1550" dirty="0"/>
          </a:p>
        </p:txBody>
      </p:sp>
      <p:sp>
        <p:nvSpPr>
          <p:cNvPr id="11" name="Shape 9"/>
          <p:cNvSpPr/>
          <p:nvPr/>
        </p:nvSpPr>
        <p:spPr>
          <a:xfrm>
            <a:off x="6190488" y="1554480"/>
            <a:ext cx="5449824" cy="2194560"/>
          </a:xfrm>
          <a:prstGeom prst="roundRect">
            <a:avLst>
              <a:gd name="adj" fmla="val 5000"/>
            </a:avLst>
          </a:prstGeom>
          <a:solidFill>
            <a:srgbClr val="EEF3F9"/>
          </a:solidFill>
          <a:ln w="12700">
            <a:solidFill>
              <a:srgbClr val="EEF3F9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12" name="Shape 10"/>
          <p:cNvSpPr/>
          <p:nvPr/>
        </p:nvSpPr>
        <p:spPr>
          <a:xfrm>
            <a:off x="6373368" y="1755648"/>
            <a:ext cx="438912" cy="438912"/>
          </a:xfrm>
          <a:prstGeom prst="ellipse">
            <a:avLst/>
          </a:prstGeom>
          <a:solidFill>
            <a:srgbClr val="D9482B"/>
          </a:solidFill>
          <a:ln w="12700">
            <a:solidFill>
              <a:srgbClr val="D9482B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13" name="Text 11"/>
          <p:cNvSpPr txBox="1"/>
          <p:nvPr/>
        </p:nvSpPr>
        <p:spPr>
          <a:xfrm>
            <a:off x="6373368" y="1755648"/>
            <a:ext cx="438912" cy="43891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8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?</a:t>
            </a:r>
            <a:endParaRPr lang="en-US" sz="1800" dirty="0"/>
          </a:p>
        </p:txBody>
      </p:sp>
      <p:sp>
        <p:nvSpPr>
          <p:cNvPr id="14" name="Text 12"/>
          <p:cNvSpPr txBox="1"/>
          <p:nvPr/>
        </p:nvSpPr>
        <p:spPr>
          <a:xfrm>
            <a:off x="6967728" y="1737360"/>
            <a:ext cx="4480560" cy="68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buNone/>
            </a:pPr>
            <a:r>
              <a:rPr lang="en-US" sz="1800" b="1" dirty="0">
                <a:solidFill>
                  <a:srgbClr val="14213D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“Is the β⁻ electron one of the orbital electrons?”</a:t>
            </a:r>
            <a:endParaRPr lang="en-US" sz="1800" dirty="0"/>
          </a:p>
        </p:txBody>
      </p:sp>
      <p:sp>
        <p:nvSpPr>
          <p:cNvPr id="15" name="Text 13"/>
          <p:cNvSpPr txBox="1"/>
          <p:nvPr/>
        </p:nvSpPr>
        <p:spPr>
          <a:xfrm>
            <a:off x="6967728" y="2468880"/>
            <a:ext cx="4480560" cy="11887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buNone/>
            </a:pPr>
            <a:r>
              <a:rPr lang="en-US" sz="1550" dirty="0">
                <a:solidFill>
                  <a:srgbClr val="1E2A44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No. It is created in the nucleus when a neutron changes into a proton.</a:t>
            </a:r>
            <a:endParaRPr lang="en-US" sz="1550" dirty="0"/>
          </a:p>
        </p:txBody>
      </p:sp>
      <p:sp>
        <p:nvSpPr>
          <p:cNvPr id="16" name="Shape 14"/>
          <p:cNvSpPr/>
          <p:nvPr/>
        </p:nvSpPr>
        <p:spPr>
          <a:xfrm>
            <a:off x="548640" y="3886200"/>
            <a:ext cx="5449824" cy="2194560"/>
          </a:xfrm>
          <a:prstGeom prst="roundRect">
            <a:avLst>
              <a:gd name="adj" fmla="val 5000"/>
            </a:avLst>
          </a:prstGeom>
          <a:solidFill>
            <a:srgbClr val="FFF4DC"/>
          </a:solidFill>
          <a:ln w="12700">
            <a:solidFill>
              <a:srgbClr val="FFF4DC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17" name="Shape 15"/>
          <p:cNvSpPr/>
          <p:nvPr/>
        </p:nvSpPr>
        <p:spPr>
          <a:xfrm>
            <a:off x="731520" y="4087368"/>
            <a:ext cx="438912" cy="438912"/>
          </a:xfrm>
          <a:prstGeom prst="ellipse">
            <a:avLst/>
          </a:prstGeom>
          <a:solidFill>
            <a:srgbClr val="D9482B"/>
          </a:solidFill>
          <a:ln w="12700">
            <a:solidFill>
              <a:srgbClr val="D9482B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18" name="Text 16"/>
          <p:cNvSpPr txBox="1"/>
          <p:nvPr/>
        </p:nvSpPr>
        <p:spPr>
          <a:xfrm>
            <a:off x="731520" y="4087368"/>
            <a:ext cx="438912" cy="43891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8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?</a:t>
            </a:r>
            <a:endParaRPr lang="en-US" sz="1800" dirty="0"/>
          </a:p>
        </p:txBody>
      </p:sp>
      <p:sp>
        <p:nvSpPr>
          <p:cNvPr id="19" name="Text 17"/>
          <p:cNvSpPr txBox="1"/>
          <p:nvPr/>
        </p:nvSpPr>
        <p:spPr>
          <a:xfrm>
            <a:off x="1325880" y="4069080"/>
            <a:ext cx="4480560" cy="68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buNone/>
            </a:pPr>
            <a:r>
              <a:rPr lang="en-US" sz="1800" b="1" dirty="0">
                <a:solidFill>
                  <a:srgbClr val="14213D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“Why do β-particles have a range of energies?”</a:t>
            </a:r>
            <a:endParaRPr lang="en-US" sz="1800" dirty="0"/>
          </a:p>
        </p:txBody>
      </p:sp>
      <p:sp>
        <p:nvSpPr>
          <p:cNvPr id="20" name="Text 18"/>
          <p:cNvSpPr txBox="1"/>
          <p:nvPr/>
        </p:nvSpPr>
        <p:spPr>
          <a:xfrm>
            <a:off x="1325880" y="4800600"/>
            <a:ext cx="4480560" cy="11887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buNone/>
            </a:pPr>
            <a:r>
              <a:rPr lang="en-US" sz="1550" dirty="0">
                <a:solidFill>
                  <a:srgbClr val="1E2A44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The energy is shared with an (anti)neutrino. α decay produces only two products, so α energies are discrete.</a:t>
            </a:r>
            <a:endParaRPr lang="en-US" sz="1550" dirty="0"/>
          </a:p>
        </p:txBody>
      </p:sp>
      <p:sp>
        <p:nvSpPr>
          <p:cNvPr id="21" name="Shape 19"/>
          <p:cNvSpPr/>
          <p:nvPr/>
        </p:nvSpPr>
        <p:spPr>
          <a:xfrm>
            <a:off x="6190488" y="3886200"/>
            <a:ext cx="5449824" cy="2194560"/>
          </a:xfrm>
          <a:prstGeom prst="roundRect">
            <a:avLst>
              <a:gd name="adj" fmla="val 5000"/>
            </a:avLst>
          </a:prstGeom>
          <a:solidFill>
            <a:srgbClr val="FCEBE6"/>
          </a:solidFill>
          <a:ln w="12700">
            <a:solidFill>
              <a:srgbClr val="FCEBE6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22" name="Shape 20"/>
          <p:cNvSpPr/>
          <p:nvPr/>
        </p:nvSpPr>
        <p:spPr>
          <a:xfrm>
            <a:off x="6373368" y="4087368"/>
            <a:ext cx="438912" cy="438912"/>
          </a:xfrm>
          <a:prstGeom prst="ellipse">
            <a:avLst/>
          </a:prstGeom>
          <a:solidFill>
            <a:srgbClr val="D9482B"/>
          </a:solidFill>
          <a:ln w="12700">
            <a:solidFill>
              <a:srgbClr val="D9482B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23" name="Text 21"/>
          <p:cNvSpPr txBox="1"/>
          <p:nvPr/>
        </p:nvSpPr>
        <p:spPr>
          <a:xfrm>
            <a:off x="6373368" y="4087368"/>
            <a:ext cx="438912" cy="43891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8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?</a:t>
            </a:r>
            <a:endParaRPr lang="en-US" sz="1800" dirty="0"/>
          </a:p>
        </p:txBody>
      </p:sp>
      <p:sp>
        <p:nvSpPr>
          <p:cNvPr id="24" name="Text 22"/>
          <p:cNvSpPr txBox="1"/>
          <p:nvPr/>
        </p:nvSpPr>
        <p:spPr>
          <a:xfrm>
            <a:off x="6967728" y="4069080"/>
            <a:ext cx="4480560" cy="68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buNone/>
            </a:pPr>
            <a:r>
              <a:rPr lang="en-US" sz="1800" b="1" dirty="0">
                <a:solidFill>
                  <a:srgbClr val="14213D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“Does γ emission change the element?”</a:t>
            </a:r>
            <a:endParaRPr lang="en-US" sz="1800" dirty="0"/>
          </a:p>
        </p:txBody>
      </p:sp>
      <p:sp>
        <p:nvSpPr>
          <p:cNvPr id="25" name="Text 23"/>
          <p:cNvSpPr txBox="1"/>
          <p:nvPr/>
        </p:nvSpPr>
        <p:spPr>
          <a:xfrm>
            <a:off x="6967728" y="4800600"/>
            <a:ext cx="4480560" cy="11887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buNone/>
            </a:pPr>
            <a:r>
              <a:rPr lang="en-US" sz="1550" dirty="0">
                <a:solidFill>
                  <a:srgbClr val="1E2A44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No. γ is a photon: A and Z are unchanged; the nucleus just loses energy.</a:t>
            </a:r>
            <a:endParaRPr lang="en-US" sz="1550" dirty="0"/>
          </a:p>
        </p:txBody>
      </p:sp>
    </p:spTree>
  </p:cSld>
  <p:clrMapOvr>
    <a:masterClrMapping/>
  </p:clrMapOvr>
</p:sld>
</file>

<file path=ppt/slides/slide5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3"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548640" y="347472"/>
            <a:ext cx="109728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200" b="1" kern="0" spc="300" dirty="0">
                <a:solidFill>
                  <a:srgbClr val="1591BD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COMMON DOUBTS &amp; MISCONCEPTIONS</a:t>
            </a:r>
            <a:endParaRPr lang="en-US" sz="1200" dirty="0"/>
          </a:p>
        </p:txBody>
      </p:sp>
      <p:sp>
        <p:nvSpPr>
          <p:cNvPr id="3" name="Text 1"/>
          <p:cNvSpPr txBox="1"/>
          <p:nvPr/>
        </p:nvSpPr>
        <p:spPr>
          <a:xfrm>
            <a:off x="548640" y="621792"/>
            <a:ext cx="11064240" cy="685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3200" b="1" dirty="0">
                <a:solidFill>
                  <a:srgbClr val="14213D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Students often ask… (2)</a:t>
            </a:r>
            <a:endParaRPr lang="en-US" sz="3200" dirty="0"/>
          </a:p>
        </p:txBody>
      </p:sp>
      <p:sp>
        <p:nvSpPr>
          <p:cNvPr id="4" name="Text 2"/>
          <p:cNvSpPr txBox="1"/>
          <p:nvPr/>
        </p:nvSpPr>
        <p:spPr>
          <a:xfrm>
            <a:off x="548640" y="6400800"/>
            <a:ext cx="73152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000" dirty="0">
                <a:solidFill>
                  <a:srgbClr val="6B748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Topic 11 · Particle physics   |   Cambridge International AS Level Physics 9702</a:t>
            </a:r>
            <a:endParaRPr lang="en-US" sz="1000" dirty="0"/>
          </a:p>
        </p:txBody>
      </p:sp>
      <p:sp>
        <p:nvSpPr>
          <p:cNvPr id="5" name="Text 3"/>
          <p:cNvSpPr txBox="1"/>
          <p:nvPr/>
        </p:nvSpPr>
        <p:spPr>
          <a:xfrm>
            <a:off x="10728655" y="6400800"/>
            <a:ext cx="9144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r">
              <a:buNone/>
            </a:pPr>
            <a:r>
              <a:rPr lang="en-US" sz="1000" dirty="0">
                <a:solidFill>
                  <a:srgbClr val="6B748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53</a:t>
            </a:r>
            <a:endParaRPr lang="en-US" sz="1000" dirty="0"/>
          </a:p>
        </p:txBody>
      </p:sp>
      <p:sp>
        <p:nvSpPr>
          <p:cNvPr id="6" name="Shape 4"/>
          <p:cNvSpPr/>
          <p:nvPr/>
        </p:nvSpPr>
        <p:spPr>
          <a:xfrm>
            <a:off x="548640" y="1554480"/>
            <a:ext cx="5449824" cy="2194560"/>
          </a:xfrm>
          <a:prstGeom prst="roundRect">
            <a:avLst>
              <a:gd name="adj" fmla="val 5000"/>
            </a:avLst>
          </a:prstGeom>
          <a:solidFill>
            <a:srgbClr val="FCEBE6"/>
          </a:solidFill>
          <a:ln w="12700">
            <a:solidFill>
              <a:srgbClr val="FCEBE6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7" name="Shape 5"/>
          <p:cNvSpPr/>
          <p:nvPr/>
        </p:nvSpPr>
        <p:spPr>
          <a:xfrm>
            <a:off x="731520" y="1755648"/>
            <a:ext cx="438912" cy="438912"/>
          </a:xfrm>
          <a:prstGeom prst="ellipse">
            <a:avLst/>
          </a:prstGeom>
          <a:solidFill>
            <a:srgbClr val="D9482B"/>
          </a:solidFill>
          <a:ln w="12700">
            <a:solidFill>
              <a:srgbClr val="D9482B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8" name="Text 6"/>
          <p:cNvSpPr txBox="1"/>
          <p:nvPr/>
        </p:nvSpPr>
        <p:spPr>
          <a:xfrm>
            <a:off x="731520" y="1755648"/>
            <a:ext cx="438912" cy="43891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8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?</a:t>
            </a:r>
            <a:endParaRPr lang="en-US" sz="1800" dirty="0"/>
          </a:p>
        </p:txBody>
      </p:sp>
      <p:sp>
        <p:nvSpPr>
          <p:cNvPr id="9" name="Text 7"/>
          <p:cNvSpPr txBox="1"/>
          <p:nvPr/>
        </p:nvSpPr>
        <p:spPr>
          <a:xfrm>
            <a:off x="1325880" y="1737360"/>
            <a:ext cx="4480560" cy="68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buNone/>
            </a:pPr>
            <a:r>
              <a:rPr lang="en-US" sz="1800" b="1" dirty="0">
                <a:solidFill>
                  <a:srgbClr val="14213D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“Are protons and neutrons fundamental?”</a:t>
            </a:r>
            <a:endParaRPr lang="en-US" sz="1800" dirty="0"/>
          </a:p>
        </p:txBody>
      </p:sp>
      <p:sp>
        <p:nvSpPr>
          <p:cNvPr id="10" name="Text 8"/>
          <p:cNvSpPr txBox="1"/>
          <p:nvPr/>
        </p:nvSpPr>
        <p:spPr>
          <a:xfrm>
            <a:off x="1325880" y="2468880"/>
            <a:ext cx="4480560" cy="11887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buNone/>
            </a:pPr>
            <a:r>
              <a:rPr lang="en-US" sz="1550" dirty="0">
                <a:solidFill>
                  <a:srgbClr val="1E2A44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No. They are baryons made of quarks (uud and udd). Electrons and neutrinos are fundamental (leptons).</a:t>
            </a:r>
            <a:endParaRPr lang="en-US" sz="1550" dirty="0"/>
          </a:p>
        </p:txBody>
      </p:sp>
      <p:sp>
        <p:nvSpPr>
          <p:cNvPr id="11" name="Shape 9"/>
          <p:cNvSpPr/>
          <p:nvPr/>
        </p:nvSpPr>
        <p:spPr>
          <a:xfrm>
            <a:off x="6190488" y="1554480"/>
            <a:ext cx="5449824" cy="2194560"/>
          </a:xfrm>
          <a:prstGeom prst="roundRect">
            <a:avLst>
              <a:gd name="adj" fmla="val 5000"/>
            </a:avLst>
          </a:prstGeom>
          <a:solidFill>
            <a:srgbClr val="EEF3F9"/>
          </a:solidFill>
          <a:ln w="12700">
            <a:solidFill>
              <a:srgbClr val="EEF3F9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12" name="Shape 10"/>
          <p:cNvSpPr/>
          <p:nvPr/>
        </p:nvSpPr>
        <p:spPr>
          <a:xfrm>
            <a:off x="6373368" y="1755648"/>
            <a:ext cx="438912" cy="438912"/>
          </a:xfrm>
          <a:prstGeom prst="ellipse">
            <a:avLst/>
          </a:prstGeom>
          <a:solidFill>
            <a:srgbClr val="D9482B"/>
          </a:solidFill>
          <a:ln w="12700">
            <a:solidFill>
              <a:srgbClr val="D9482B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13" name="Text 11"/>
          <p:cNvSpPr txBox="1"/>
          <p:nvPr/>
        </p:nvSpPr>
        <p:spPr>
          <a:xfrm>
            <a:off x="6373368" y="1755648"/>
            <a:ext cx="438912" cy="43891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8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?</a:t>
            </a:r>
            <a:endParaRPr lang="en-US" sz="1800" dirty="0"/>
          </a:p>
        </p:txBody>
      </p:sp>
      <p:sp>
        <p:nvSpPr>
          <p:cNvPr id="14" name="Text 12"/>
          <p:cNvSpPr txBox="1"/>
          <p:nvPr/>
        </p:nvSpPr>
        <p:spPr>
          <a:xfrm>
            <a:off x="6967728" y="1737360"/>
            <a:ext cx="4480560" cy="68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buNone/>
            </a:pPr>
            <a:r>
              <a:rPr lang="en-US" sz="1800" b="1" dirty="0">
                <a:solidFill>
                  <a:srgbClr val="14213D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“Can a baryon contain a quark and an antiquark?”</a:t>
            </a:r>
            <a:endParaRPr lang="en-US" sz="1800" dirty="0"/>
          </a:p>
        </p:txBody>
      </p:sp>
      <p:sp>
        <p:nvSpPr>
          <p:cNvPr id="15" name="Text 13"/>
          <p:cNvSpPr txBox="1"/>
          <p:nvPr/>
        </p:nvSpPr>
        <p:spPr>
          <a:xfrm>
            <a:off x="6967728" y="2468880"/>
            <a:ext cx="4480560" cy="11887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buNone/>
            </a:pPr>
            <a:r>
              <a:rPr lang="en-US" sz="1550" dirty="0">
                <a:solidFill>
                  <a:srgbClr val="1E2A44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No. Baryons have three quarks or three antiquarks; a quark–antiquark pair is a meson.</a:t>
            </a:r>
            <a:endParaRPr lang="en-US" sz="1550" dirty="0"/>
          </a:p>
        </p:txBody>
      </p:sp>
      <p:sp>
        <p:nvSpPr>
          <p:cNvPr id="16" name="Shape 14"/>
          <p:cNvSpPr/>
          <p:nvPr/>
        </p:nvSpPr>
        <p:spPr>
          <a:xfrm>
            <a:off x="548640" y="3886200"/>
            <a:ext cx="5449824" cy="2194560"/>
          </a:xfrm>
          <a:prstGeom prst="roundRect">
            <a:avLst>
              <a:gd name="adj" fmla="val 5000"/>
            </a:avLst>
          </a:prstGeom>
          <a:solidFill>
            <a:srgbClr val="FFF4DC"/>
          </a:solidFill>
          <a:ln w="12700">
            <a:solidFill>
              <a:srgbClr val="FFF4DC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17" name="Shape 15"/>
          <p:cNvSpPr/>
          <p:nvPr/>
        </p:nvSpPr>
        <p:spPr>
          <a:xfrm>
            <a:off x="731520" y="4087368"/>
            <a:ext cx="438912" cy="438912"/>
          </a:xfrm>
          <a:prstGeom prst="ellipse">
            <a:avLst/>
          </a:prstGeom>
          <a:solidFill>
            <a:srgbClr val="D9482B"/>
          </a:solidFill>
          <a:ln w="12700">
            <a:solidFill>
              <a:srgbClr val="D9482B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18" name="Text 16"/>
          <p:cNvSpPr txBox="1"/>
          <p:nvPr/>
        </p:nvSpPr>
        <p:spPr>
          <a:xfrm>
            <a:off x="731520" y="4087368"/>
            <a:ext cx="438912" cy="43891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8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?</a:t>
            </a:r>
            <a:endParaRPr lang="en-US" sz="1800" dirty="0"/>
          </a:p>
        </p:txBody>
      </p:sp>
      <p:sp>
        <p:nvSpPr>
          <p:cNvPr id="19" name="Text 17"/>
          <p:cNvSpPr txBox="1"/>
          <p:nvPr/>
        </p:nvSpPr>
        <p:spPr>
          <a:xfrm>
            <a:off x="1325880" y="4069080"/>
            <a:ext cx="4480560" cy="68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buNone/>
            </a:pPr>
            <a:r>
              <a:rPr lang="en-US" sz="1800" b="1" dirty="0">
                <a:solidFill>
                  <a:srgbClr val="14213D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“In β⁺ decay, is an antineutrino emitted?”</a:t>
            </a:r>
            <a:endParaRPr lang="en-US" sz="1800" dirty="0"/>
          </a:p>
        </p:txBody>
      </p:sp>
      <p:sp>
        <p:nvSpPr>
          <p:cNvPr id="20" name="Text 18"/>
          <p:cNvSpPr txBox="1"/>
          <p:nvPr/>
        </p:nvSpPr>
        <p:spPr>
          <a:xfrm>
            <a:off x="1325880" y="4800600"/>
            <a:ext cx="4480560" cy="11887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buNone/>
            </a:pPr>
            <a:r>
              <a:rPr lang="en-US" sz="1550" dirty="0">
                <a:solidFill>
                  <a:srgbClr val="1E2A44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No — a neutrino (νₑ) is emitted with the positron. The antineutrino goes with the electron in β⁻ decay.</a:t>
            </a:r>
            <a:endParaRPr lang="en-US" sz="1550" dirty="0"/>
          </a:p>
        </p:txBody>
      </p:sp>
      <p:sp>
        <p:nvSpPr>
          <p:cNvPr id="21" name="Shape 19"/>
          <p:cNvSpPr/>
          <p:nvPr/>
        </p:nvSpPr>
        <p:spPr>
          <a:xfrm>
            <a:off x="6190488" y="3886200"/>
            <a:ext cx="5449824" cy="2194560"/>
          </a:xfrm>
          <a:prstGeom prst="roundRect">
            <a:avLst>
              <a:gd name="adj" fmla="val 5000"/>
            </a:avLst>
          </a:prstGeom>
          <a:solidFill>
            <a:srgbClr val="FCEBE6"/>
          </a:solidFill>
          <a:ln w="12700">
            <a:solidFill>
              <a:srgbClr val="FCEBE6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22" name="Shape 20"/>
          <p:cNvSpPr/>
          <p:nvPr/>
        </p:nvSpPr>
        <p:spPr>
          <a:xfrm>
            <a:off x="6373368" y="4087368"/>
            <a:ext cx="438912" cy="438912"/>
          </a:xfrm>
          <a:prstGeom prst="ellipse">
            <a:avLst/>
          </a:prstGeom>
          <a:solidFill>
            <a:srgbClr val="D9482B"/>
          </a:solidFill>
          <a:ln w="12700">
            <a:solidFill>
              <a:srgbClr val="D9482B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23" name="Text 21"/>
          <p:cNvSpPr txBox="1"/>
          <p:nvPr/>
        </p:nvSpPr>
        <p:spPr>
          <a:xfrm>
            <a:off x="6373368" y="4087368"/>
            <a:ext cx="438912" cy="43891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8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?</a:t>
            </a:r>
            <a:endParaRPr lang="en-US" sz="1800" dirty="0"/>
          </a:p>
        </p:txBody>
      </p:sp>
      <p:sp>
        <p:nvSpPr>
          <p:cNvPr id="24" name="Text 22"/>
          <p:cNvSpPr txBox="1"/>
          <p:nvPr/>
        </p:nvSpPr>
        <p:spPr>
          <a:xfrm>
            <a:off x="6967728" y="4069080"/>
            <a:ext cx="4480560" cy="68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buNone/>
            </a:pPr>
            <a:r>
              <a:rPr lang="en-US" sz="1800" b="1" dirty="0">
                <a:solidFill>
                  <a:srgbClr val="14213D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“Is a positron just a proton?”</a:t>
            </a:r>
            <a:endParaRPr lang="en-US" sz="1800" dirty="0"/>
          </a:p>
        </p:txBody>
      </p:sp>
      <p:sp>
        <p:nvSpPr>
          <p:cNvPr id="25" name="Text 23"/>
          <p:cNvSpPr txBox="1"/>
          <p:nvPr/>
        </p:nvSpPr>
        <p:spPr>
          <a:xfrm>
            <a:off x="6967728" y="4800600"/>
            <a:ext cx="4480560" cy="11887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buNone/>
            </a:pPr>
            <a:r>
              <a:rPr lang="en-US" sz="1550" dirty="0">
                <a:solidFill>
                  <a:srgbClr val="1E2A44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No. A positron is the antielectron: electron mass (≈ 0.0005 u) with charge +e.</a:t>
            </a:r>
            <a:endParaRPr lang="en-US" sz="1550" dirty="0"/>
          </a:p>
        </p:txBody>
      </p:sp>
    </p:spTree>
  </p:cSld>
  <p:clrMapOvr>
    <a:masterClrMapping/>
  </p:clrMapOvr>
</p:sld>
</file>

<file path=ppt/slides/slide5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4"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548640" y="347472"/>
            <a:ext cx="109728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200" b="1" kern="0" spc="300" dirty="0">
                <a:solidFill>
                  <a:srgbClr val="1591BD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COMMAND WORDS AND MARK-SCHEME HABITS</a:t>
            </a:r>
            <a:endParaRPr lang="en-US" sz="1200" dirty="0"/>
          </a:p>
        </p:txBody>
      </p:sp>
      <p:sp>
        <p:nvSpPr>
          <p:cNvPr id="3" name="Text 1"/>
          <p:cNvSpPr txBox="1"/>
          <p:nvPr/>
        </p:nvSpPr>
        <p:spPr>
          <a:xfrm>
            <a:off x="548640" y="621792"/>
            <a:ext cx="11064240" cy="685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3200" b="1" dirty="0">
                <a:solidFill>
                  <a:srgbClr val="14213D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Exam technique for particle physics</a:t>
            </a:r>
            <a:endParaRPr lang="en-US" sz="3200" dirty="0"/>
          </a:p>
        </p:txBody>
      </p:sp>
      <p:sp>
        <p:nvSpPr>
          <p:cNvPr id="4" name="Text 2"/>
          <p:cNvSpPr txBox="1"/>
          <p:nvPr/>
        </p:nvSpPr>
        <p:spPr>
          <a:xfrm>
            <a:off x="548640" y="6400800"/>
            <a:ext cx="73152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000" dirty="0">
                <a:solidFill>
                  <a:srgbClr val="6B748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Topic 11 · Particle physics   |   Cambridge International AS Level Physics 9702</a:t>
            </a:r>
            <a:endParaRPr lang="en-US" sz="1000" dirty="0"/>
          </a:p>
        </p:txBody>
      </p:sp>
      <p:sp>
        <p:nvSpPr>
          <p:cNvPr id="5" name="Text 3"/>
          <p:cNvSpPr txBox="1"/>
          <p:nvPr/>
        </p:nvSpPr>
        <p:spPr>
          <a:xfrm>
            <a:off x="10728655" y="6400800"/>
            <a:ext cx="9144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r">
              <a:buNone/>
            </a:pPr>
            <a:r>
              <a:rPr lang="en-US" sz="1000" dirty="0">
                <a:solidFill>
                  <a:srgbClr val="6B748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54</a:t>
            </a:r>
            <a:endParaRPr lang="en-US" sz="1000" dirty="0"/>
          </a:p>
        </p:txBody>
      </p:sp>
      <p:sp>
        <p:nvSpPr>
          <p:cNvPr id="6" name="Shape 4"/>
          <p:cNvSpPr/>
          <p:nvPr/>
        </p:nvSpPr>
        <p:spPr>
          <a:xfrm>
            <a:off x="548640" y="1554480"/>
            <a:ext cx="5449824" cy="1389888"/>
          </a:xfrm>
          <a:prstGeom prst="roundRect">
            <a:avLst>
              <a:gd name="adj" fmla="val 7895"/>
            </a:avLst>
          </a:prstGeom>
          <a:solidFill>
            <a:srgbClr val="EEF3F9"/>
          </a:solidFill>
          <a:ln w="12700">
            <a:solidFill>
              <a:srgbClr val="EEF3F9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7" name="Text 5"/>
          <p:cNvSpPr txBox="1"/>
          <p:nvPr/>
        </p:nvSpPr>
        <p:spPr>
          <a:xfrm>
            <a:off x="822960" y="1682496"/>
            <a:ext cx="493776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800" b="1" dirty="0">
                <a:solidFill>
                  <a:srgbClr val="1591BD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Rutherford</a:t>
            </a:r>
            <a:endParaRPr lang="en-US" sz="1800" dirty="0"/>
          </a:p>
        </p:txBody>
      </p:sp>
      <p:sp>
        <p:nvSpPr>
          <p:cNvPr id="8" name="Text 6"/>
          <p:cNvSpPr txBox="1"/>
          <p:nvPr/>
        </p:nvSpPr>
        <p:spPr>
          <a:xfrm>
            <a:off x="822960" y="2066544"/>
            <a:ext cx="4937760" cy="8229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buNone/>
            </a:pPr>
            <a:r>
              <a:rPr lang="en-US" sz="1550" dirty="0">
                <a:solidFill>
                  <a:srgbClr val="1E2A44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link each RESULT to its CONCLUSION; say ‘most’, ‘small proportion’, ‘&gt; 90°’</a:t>
            </a:r>
            <a:endParaRPr lang="en-US" sz="1550" dirty="0"/>
          </a:p>
        </p:txBody>
      </p:sp>
      <p:sp>
        <p:nvSpPr>
          <p:cNvPr id="9" name="Shape 7"/>
          <p:cNvSpPr/>
          <p:nvPr/>
        </p:nvSpPr>
        <p:spPr>
          <a:xfrm>
            <a:off x="6190488" y="1554480"/>
            <a:ext cx="5449824" cy="1389888"/>
          </a:xfrm>
          <a:prstGeom prst="roundRect">
            <a:avLst>
              <a:gd name="adj" fmla="val 7895"/>
            </a:avLst>
          </a:prstGeom>
          <a:solidFill>
            <a:srgbClr val="FFF4DC"/>
          </a:solidFill>
          <a:ln w="12700">
            <a:solidFill>
              <a:srgbClr val="FFF4DC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10" name="Text 8"/>
          <p:cNvSpPr txBox="1"/>
          <p:nvPr/>
        </p:nvSpPr>
        <p:spPr>
          <a:xfrm>
            <a:off x="6464808" y="1682496"/>
            <a:ext cx="493776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800" b="1" dirty="0">
                <a:solidFill>
                  <a:srgbClr val="D98200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Equations</a:t>
            </a:r>
            <a:endParaRPr lang="en-US" sz="1800" dirty="0"/>
          </a:p>
        </p:txBody>
      </p:sp>
      <p:sp>
        <p:nvSpPr>
          <p:cNvPr id="11" name="Text 9"/>
          <p:cNvSpPr txBox="1"/>
          <p:nvPr/>
        </p:nvSpPr>
        <p:spPr>
          <a:xfrm>
            <a:off x="6464808" y="2066544"/>
            <a:ext cx="4937760" cy="8229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buNone/>
            </a:pPr>
            <a:r>
              <a:rPr lang="en-US" sz="1550" dirty="0">
                <a:solidFill>
                  <a:srgbClr val="1E2A44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balance A (top) and Z (bottom) separately; include ν or ν̄ in β decay</a:t>
            </a:r>
            <a:endParaRPr lang="en-US" sz="1550" dirty="0"/>
          </a:p>
        </p:txBody>
      </p:sp>
      <p:sp>
        <p:nvSpPr>
          <p:cNvPr id="12" name="Shape 10"/>
          <p:cNvSpPr/>
          <p:nvPr/>
        </p:nvSpPr>
        <p:spPr>
          <a:xfrm>
            <a:off x="548640" y="3090672"/>
            <a:ext cx="5449824" cy="1389888"/>
          </a:xfrm>
          <a:prstGeom prst="roundRect">
            <a:avLst>
              <a:gd name="adj" fmla="val 7895"/>
            </a:avLst>
          </a:prstGeom>
          <a:solidFill>
            <a:srgbClr val="EEF3F9"/>
          </a:solidFill>
          <a:ln w="12700">
            <a:solidFill>
              <a:srgbClr val="EEF3F9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13" name="Text 11"/>
          <p:cNvSpPr txBox="1"/>
          <p:nvPr/>
        </p:nvSpPr>
        <p:spPr>
          <a:xfrm>
            <a:off x="822960" y="3218688"/>
            <a:ext cx="493776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800" b="1" dirty="0">
                <a:solidFill>
                  <a:srgbClr val="1591BD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β decay</a:t>
            </a:r>
            <a:endParaRPr lang="en-US" sz="1800" dirty="0"/>
          </a:p>
        </p:txBody>
      </p:sp>
      <p:sp>
        <p:nvSpPr>
          <p:cNvPr id="14" name="Text 12"/>
          <p:cNvSpPr txBox="1"/>
          <p:nvPr/>
        </p:nvSpPr>
        <p:spPr>
          <a:xfrm>
            <a:off x="822960" y="3602736"/>
            <a:ext cx="4937760" cy="8229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buNone/>
            </a:pPr>
            <a:r>
              <a:rPr lang="en-US" sz="1550" dirty="0">
                <a:solidFill>
                  <a:srgbClr val="1E2A44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β⁻: n → p (d → u) + e⁻ + ν̄;  β⁺: p → n (u → d) + e⁺ + ν</a:t>
            </a:r>
            <a:endParaRPr lang="en-US" sz="1550" dirty="0"/>
          </a:p>
        </p:txBody>
      </p:sp>
      <p:sp>
        <p:nvSpPr>
          <p:cNvPr id="15" name="Shape 13"/>
          <p:cNvSpPr/>
          <p:nvPr/>
        </p:nvSpPr>
        <p:spPr>
          <a:xfrm>
            <a:off x="6190488" y="3090672"/>
            <a:ext cx="5449824" cy="1389888"/>
          </a:xfrm>
          <a:prstGeom prst="roundRect">
            <a:avLst>
              <a:gd name="adj" fmla="val 7895"/>
            </a:avLst>
          </a:prstGeom>
          <a:solidFill>
            <a:srgbClr val="FFF4DC"/>
          </a:solidFill>
          <a:ln w="12700">
            <a:solidFill>
              <a:srgbClr val="FFF4DC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16" name="Text 14"/>
          <p:cNvSpPr txBox="1"/>
          <p:nvPr/>
        </p:nvSpPr>
        <p:spPr>
          <a:xfrm>
            <a:off x="6464808" y="3218688"/>
            <a:ext cx="493776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800" b="1" dirty="0">
                <a:solidFill>
                  <a:srgbClr val="D98200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Quark charges</a:t>
            </a:r>
            <a:endParaRPr lang="en-US" sz="1800" dirty="0"/>
          </a:p>
        </p:txBody>
      </p:sp>
      <p:sp>
        <p:nvSpPr>
          <p:cNvPr id="17" name="Text 15"/>
          <p:cNvSpPr txBox="1"/>
          <p:nvPr/>
        </p:nvSpPr>
        <p:spPr>
          <a:xfrm>
            <a:off x="6464808" y="3602736"/>
            <a:ext cx="4937760" cy="8229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buNone/>
            </a:pPr>
            <a:r>
              <a:rPr lang="en-US" sz="1550" dirty="0">
                <a:solidFill>
                  <a:srgbClr val="1E2A44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u, c, t = +⅔; d, s, b = −⅓; antiquarks opposite; total must be an integer</a:t>
            </a:r>
            <a:endParaRPr lang="en-US" sz="1550" dirty="0"/>
          </a:p>
        </p:txBody>
      </p:sp>
      <p:sp>
        <p:nvSpPr>
          <p:cNvPr id="18" name="Shape 16"/>
          <p:cNvSpPr/>
          <p:nvPr/>
        </p:nvSpPr>
        <p:spPr>
          <a:xfrm>
            <a:off x="548640" y="4626864"/>
            <a:ext cx="5449824" cy="1389888"/>
          </a:xfrm>
          <a:prstGeom prst="roundRect">
            <a:avLst>
              <a:gd name="adj" fmla="val 7895"/>
            </a:avLst>
          </a:prstGeom>
          <a:solidFill>
            <a:srgbClr val="EEF3F9"/>
          </a:solidFill>
          <a:ln w="12700">
            <a:solidFill>
              <a:srgbClr val="EEF3F9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19" name="Text 17"/>
          <p:cNvSpPr txBox="1"/>
          <p:nvPr/>
        </p:nvSpPr>
        <p:spPr>
          <a:xfrm>
            <a:off x="822960" y="4754880"/>
            <a:ext cx="493776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800" b="1" dirty="0">
                <a:solidFill>
                  <a:srgbClr val="1591BD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Antiparticles</a:t>
            </a:r>
            <a:endParaRPr lang="en-US" sz="1800" dirty="0"/>
          </a:p>
        </p:txBody>
      </p:sp>
      <p:sp>
        <p:nvSpPr>
          <p:cNvPr id="20" name="Text 18"/>
          <p:cNvSpPr txBox="1"/>
          <p:nvPr/>
        </p:nvSpPr>
        <p:spPr>
          <a:xfrm>
            <a:off x="822960" y="5138928"/>
            <a:ext cx="4937760" cy="8229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buNone/>
            </a:pPr>
            <a:r>
              <a:rPr lang="en-US" sz="1550" dirty="0">
                <a:solidFill>
                  <a:srgbClr val="1E2A44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same mass, opposite charge — the positron is the antielectron</a:t>
            </a:r>
            <a:endParaRPr lang="en-US" sz="1550" dirty="0"/>
          </a:p>
        </p:txBody>
      </p:sp>
      <p:sp>
        <p:nvSpPr>
          <p:cNvPr id="21" name="Shape 19"/>
          <p:cNvSpPr/>
          <p:nvPr/>
        </p:nvSpPr>
        <p:spPr>
          <a:xfrm>
            <a:off x="6190488" y="4626864"/>
            <a:ext cx="5449824" cy="1389888"/>
          </a:xfrm>
          <a:prstGeom prst="roundRect">
            <a:avLst>
              <a:gd name="adj" fmla="val 7895"/>
            </a:avLst>
          </a:prstGeom>
          <a:solidFill>
            <a:srgbClr val="FFF4DC"/>
          </a:solidFill>
          <a:ln w="12700">
            <a:solidFill>
              <a:srgbClr val="FFF4DC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22" name="Text 20"/>
          <p:cNvSpPr txBox="1"/>
          <p:nvPr/>
        </p:nvSpPr>
        <p:spPr>
          <a:xfrm>
            <a:off x="6464808" y="4754880"/>
            <a:ext cx="493776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800" b="1" dirty="0">
                <a:solidFill>
                  <a:srgbClr val="D98200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u</a:t>
            </a:r>
            <a:endParaRPr lang="en-US" sz="1800" dirty="0"/>
          </a:p>
        </p:txBody>
      </p:sp>
      <p:sp>
        <p:nvSpPr>
          <p:cNvPr id="23" name="Text 21"/>
          <p:cNvSpPr txBox="1"/>
          <p:nvPr/>
        </p:nvSpPr>
        <p:spPr>
          <a:xfrm>
            <a:off x="6464808" y="5138928"/>
            <a:ext cx="4937760" cy="8229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buNone/>
            </a:pPr>
            <a:r>
              <a:rPr lang="en-US" sz="1550" dirty="0">
                <a:solidFill>
                  <a:srgbClr val="1E2A44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1 u = 1.66 × 10⁻²⁷ kg; mass in u ≈ nucleon number</a:t>
            </a:r>
            <a:endParaRPr lang="en-US" sz="1550" dirty="0"/>
          </a:p>
        </p:txBody>
      </p:sp>
    </p:spTree>
  </p:cSld>
  <p:clrMapOvr>
    <a:masterClrMapping/>
  </p:clrMapOvr>
</p:sld>
</file>

<file path=ppt/slides/slide5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5">
    <p:bg>
      <p:bgPr>
        <a:solidFill>
          <a:srgbClr val="11183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548640" y="457200"/>
            <a:ext cx="91440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450" b="1" kern="0" spc="300" dirty="0">
                <a:solidFill>
                  <a:srgbClr val="37C9E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KEY IDEAS TO TAKE AWAY</a:t>
            </a:r>
            <a:endParaRPr lang="en-US" sz="1450" dirty="0"/>
          </a:p>
        </p:txBody>
      </p:sp>
      <p:sp>
        <p:nvSpPr>
          <p:cNvPr id="3" name="Text 1"/>
          <p:cNvSpPr txBox="1"/>
          <p:nvPr/>
        </p:nvSpPr>
        <p:spPr>
          <a:xfrm>
            <a:off x="548640" y="777240"/>
            <a:ext cx="10972800" cy="7315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3600" b="1" dirty="0">
                <a:solidFill>
                  <a:srgbClr val="FFFFFF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Particle physics in one slide</a:t>
            </a:r>
            <a:endParaRPr lang="en-US" sz="3600" dirty="0"/>
          </a:p>
        </p:txBody>
      </p:sp>
      <p:sp>
        <p:nvSpPr>
          <p:cNvPr id="4" name="Shape 2"/>
          <p:cNvSpPr/>
          <p:nvPr/>
        </p:nvSpPr>
        <p:spPr>
          <a:xfrm>
            <a:off x="548640" y="1783080"/>
            <a:ext cx="2624328" cy="1188720"/>
          </a:xfrm>
          <a:prstGeom prst="roundRect">
            <a:avLst>
              <a:gd name="adj" fmla="val 9231"/>
            </a:avLst>
          </a:prstGeom>
          <a:solidFill>
            <a:srgbClr val="1E2856"/>
          </a:solidFill>
          <a:ln w="12700">
            <a:solidFill>
              <a:srgbClr val="2E3A74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5" name="Text 3"/>
          <p:cNvSpPr txBox="1"/>
          <p:nvPr/>
        </p:nvSpPr>
        <p:spPr>
          <a:xfrm>
            <a:off x="548640" y="1783080"/>
            <a:ext cx="2624328" cy="11887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2000" b="1" i="1" dirty="0">
                <a:solidFill>
                  <a:srgbClr val="37C9EF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N = A − Z</a:t>
            </a:r>
            <a:endParaRPr lang="en-US" sz="2000" dirty="0"/>
          </a:p>
        </p:txBody>
      </p:sp>
      <p:sp>
        <p:nvSpPr>
          <p:cNvPr id="6" name="Shape 4"/>
          <p:cNvSpPr/>
          <p:nvPr/>
        </p:nvSpPr>
        <p:spPr>
          <a:xfrm>
            <a:off x="3355848" y="1783080"/>
            <a:ext cx="2624328" cy="1188720"/>
          </a:xfrm>
          <a:prstGeom prst="roundRect">
            <a:avLst>
              <a:gd name="adj" fmla="val 9231"/>
            </a:avLst>
          </a:prstGeom>
          <a:solidFill>
            <a:srgbClr val="1E2856"/>
          </a:solidFill>
          <a:ln w="12700">
            <a:solidFill>
              <a:srgbClr val="2E3A74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7" name="Text 5"/>
          <p:cNvSpPr txBox="1"/>
          <p:nvPr/>
        </p:nvSpPr>
        <p:spPr>
          <a:xfrm>
            <a:off x="3355848" y="1783080"/>
            <a:ext cx="2624328" cy="11887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2000" b="1" i="1" dirty="0">
                <a:solidFill>
                  <a:srgbClr val="F5B12B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1 u = 1.66 × 10⁻²⁷ kg</a:t>
            </a:r>
            <a:endParaRPr lang="en-US" sz="2000" dirty="0"/>
          </a:p>
        </p:txBody>
      </p:sp>
      <p:sp>
        <p:nvSpPr>
          <p:cNvPr id="8" name="Shape 6"/>
          <p:cNvSpPr/>
          <p:nvPr/>
        </p:nvSpPr>
        <p:spPr>
          <a:xfrm>
            <a:off x="6163056" y="1783080"/>
            <a:ext cx="2624328" cy="1188720"/>
          </a:xfrm>
          <a:prstGeom prst="roundRect">
            <a:avLst>
              <a:gd name="adj" fmla="val 9231"/>
            </a:avLst>
          </a:prstGeom>
          <a:solidFill>
            <a:srgbClr val="1E2856"/>
          </a:solidFill>
          <a:ln w="12700">
            <a:solidFill>
              <a:srgbClr val="2E3A74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9" name="Text 7"/>
          <p:cNvSpPr txBox="1"/>
          <p:nvPr/>
        </p:nvSpPr>
        <p:spPr>
          <a:xfrm>
            <a:off x="6163056" y="1783080"/>
            <a:ext cx="2624328" cy="11887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2000" b="1" i="1" dirty="0">
                <a:solidFill>
                  <a:srgbClr val="37C9EF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d → u + e⁻ + ν̄</a:t>
            </a:r>
            <a:endParaRPr lang="en-US" sz="2000" dirty="0"/>
          </a:p>
        </p:txBody>
      </p:sp>
      <p:sp>
        <p:nvSpPr>
          <p:cNvPr id="10" name="Shape 8"/>
          <p:cNvSpPr/>
          <p:nvPr/>
        </p:nvSpPr>
        <p:spPr>
          <a:xfrm>
            <a:off x="8970264" y="1783080"/>
            <a:ext cx="2624328" cy="1188720"/>
          </a:xfrm>
          <a:prstGeom prst="roundRect">
            <a:avLst>
              <a:gd name="adj" fmla="val 9231"/>
            </a:avLst>
          </a:prstGeom>
          <a:solidFill>
            <a:srgbClr val="1E2856"/>
          </a:solidFill>
          <a:ln w="12700">
            <a:solidFill>
              <a:srgbClr val="2E3A74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11" name="Text 9"/>
          <p:cNvSpPr txBox="1"/>
          <p:nvPr/>
        </p:nvSpPr>
        <p:spPr>
          <a:xfrm>
            <a:off x="8970264" y="1783080"/>
            <a:ext cx="2624328" cy="11887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2000" b="1" i="1" dirty="0">
                <a:solidFill>
                  <a:srgbClr val="F5B12B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u → d + e⁺ + ν</a:t>
            </a:r>
            <a:endParaRPr lang="en-US" sz="2000" dirty="0"/>
          </a:p>
        </p:txBody>
      </p:sp>
      <p:sp>
        <p:nvSpPr>
          <p:cNvPr id="12" name="Text 10"/>
          <p:cNvSpPr txBox="1"/>
          <p:nvPr/>
        </p:nvSpPr>
        <p:spPr>
          <a:xfrm>
            <a:off x="548640" y="3291840"/>
            <a:ext cx="2011680" cy="7315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2000" b="1" dirty="0">
                <a:solidFill>
                  <a:srgbClr val="F5B12B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Nucleus</a:t>
            </a:r>
            <a:endParaRPr lang="en-US" sz="2000" dirty="0"/>
          </a:p>
        </p:txBody>
      </p:sp>
      <p:sp>
        <p:nvSpPr>
          <p:cNvPr id="13" name="Text 11"/>
          <p:cNvSpPr txBox="1"/>
          <p:nvPr/>
        </p:nvSpPr>
        <p:spPr>
          <a:xfrm>
            <a:off x="2651760" y="3291840"/>
            <a:ext cx="8961120" cy="7315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750" dirty="0">
                <a:solidFill>
                  <a:srgbClr val="DDE3F3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tiny (10⁻¹⁴ m), dense, positive · A and Z conserved in every nuclear equation</a:t>
            </a:r>
            <a:endParaRPr lang="en-US" sz="1750" dirty="0"/>
          </a:p>
        </p:txBody>
      </p:sp>
      <p:sp>
        <p:nvSpPr>
          <p:cNvPr id="14" name="Text 12"/>
          <p:cNvSpPr txBox="1"/>
          <p:nvPr/>
        </p:nvSpPr>
        <p:spPr>
          <a:xfrm>
            <a:off x="548640" y="4251960"/>
            <a:ext cx="2011680" cy="7315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2000" b="1" dirty="0">
                <a:solidFill>
                  <a:srgbClr val="F5B12B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Radiation</a:t>
            </a:r>
            <a:endParaRPr lang="en-US" sz="2000" dirty="0"/>
          </a:p>
        </p:txBody>
      </p:sp>
      <p:sp>
        <p:nvSpPr>
          <p:cNvPr id="15" name="Text 13"/>
          <p:cNvSpPr txBox="1"/>
          <p:nvPr/>
        </p:nvSpPr>
        <p:spPr>
          <a:xfrm>
            <a:off x="2651760" y="4251960"/>
            <a:ext cx="8961120" cy="7315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750" dirty="0">
                <a:solidFill>
                  <a:srgbClr val="DDE3F3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α: ⁴₂He, +2e · β⁻: e⁻ · β⁺: e⁺ · γ: photon · α discrete, β continuous (neutrinos)</a:t>
            </a:r>
            <a:endParaRPr lang="en-US" sz="1750" dirty="0"/>
          </a:p>
        </p:txBody>
      </p:sp>
      <p:sp>
        <p:nvSpPr>
          <p:cNvPr id="16" name="Text 14"/>
          <p:cNvSpPr txBox="1"/>
          <p:nvPr/>
        </p:nvSpPr>
        <p:spPr>
          <a:xfrm>
            <a:off x="548640" y="5212080"/>
            <a:ext cx="2011680" cy="7315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2000" b="1" dirty="0">
                <a:solidFill>
                  <a:srgbClr val="F5B12B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Particles</a:t>
            </a:r>
            <a:endParaRPr lang="en-US" sz="2000" dirty="0"/>
          </a:p>
        </p:txBody>
      </p:sp>
      <p:sp>
        <p:nvSpPr>
          <p:cNvPr id="17" name="Text 15"/>
          <p:cNvSpPr txBox="1"/>
          <p:nvPr/>
        </p:nvSpPr>
        <p:spPr>
          <a:xfrm>
            <a:off x="2651760" y="5212080"/>
            <a:ext cx="8961120" cy="7315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750" dirty="0">
                <a:solidFill>
                  <a:srgbClr val="DDE3F3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quarks (6 flavours) and leptons are fundamental · baryons qqq · mesons q q̄</a:t>
            </a:r>
            <a:endParaRPr lang="en-US" sz="1750" dirty="0"/>
          </a:p>
        </p:txBody>
      </p:sp>
      <p:sp>
        <p:nvSpPr>
          <p:cNvPr id="18" name="Text 16"/>
          <p:cNvSpPr txBox="1"/>
          <p:nvPr/>
        </p:nvSpPr>
        <p:spPr>
          <a:xfrm>
            <a:off x="548640" y="6400800"/>
            <a:ext cx="73152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000" dirty="0">
                <a:solidFill>
                  <a:srgbClr val="8C96B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Topic 11 · Particle physics   |   Cambridge International AS Level Physics 9702</a:t>
            </a:r>
            <a:endParaRPr lang="en-US" sz="1000" dirty="0"/>
          </a:p>
        </p:txBody>
      </p:sp>
      <p:sp>
        <p:nvSpPr>
          <p:cNvPr id="19" name="Text 17"/>
          <p:cNvSpPr txBox="1"/>
          <p:nvPr/>
        </p:nvSpPr>
        <p:spPr>
          <a:xfrm>
            <a:off x="10728655" y="6400800"/>
            <a:ext cx="9144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r">
              <a:buNone/>
            </a:pPr>
            <a:r>
              <a:rPr lang="en-US" sz="1000" dirty="0">
                <a:solidFill>
                  <a:srgbClr val="8C96B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55</a:t>
            </a:r>
            <a:endParaRPr lang="en-US" sz="10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17</TotalTime>
  <Words>5735</Words>
  <Application>Microsoft Office PowerPoint</Application>
  <PresentationFormat>Widescreen</PresentationFormat>
  <Paragraphs>766</Paragraphs>
  <Slides>55</Slides>
  <Notes>55</Notes>
  <HiddenSlides>0</HiddenSlides>
  <MMClips>0</MMClips>
  <ScaleCrop>false</ScaleCrop>
  <HeadingPairs>
    <vt:vector size="6" baseType="variant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55</vt:i4>
      </vt:variant>
    </vt:vector>
  </HeadingPairs>
  <TitlesOfParts>
    <vt:vector size="59" baseType="lpstr">
      <vt:lpstr>Arial</vt:lpstr>
      <vt:lpstr>Calibri</vt:lpstr>
      <vt:lpstr>Cambria</vt:lpstr>
      <vt:lpstr>Office Theme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Topic 11 Particle Physics – Cambridge AS Physics 9702</dc:title>
  <dc:subject>PptxGenJS Presentation</dc:subject>
  <dc:creator>PptxGenJS</dc:creator>
  <cp:lastModifiedBy>WASEEM AHMAD</cp:lastModifiedBy>
  <cp:revision>2</cp:revision>
  <dcterms:created xsi:type="dcterms:W3CDTF">2026-09-25T18:18:42Z</dcterms:created>
  <dcterms:modified xsi:type="dcterms:W3CDTF">2026-09-26T06:54:33Z</dcterms:modified>
</cp:coreProperties>
</file>