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74" d="100"/>
          <a:sy n="74" d="100"/>
        </p:scale>
        <p:origin x="352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20108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nine learning outcomes of syllabus section 2.1 (9702, 2025–2027). Amber cards are the application outcomes that dominate Paper 1 and Paper 2 questions.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Q1 is a favourite trap: students confuse (u + v) with (v − u). Q4 distractor B (3.2 s) is the time to the top only.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Q6 exposes the 'average of the speeds' misconception. Q7 distractor D is u² instead of 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Q12 is a powerful doubt-clearer: ask students why B is wrong before revealing.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Common error in (a)(ii): using g = 10 or u = 0. Stress the given 3 s.f. requirement.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Doubt to address: the 20 m s⁻¹ is horizontal only — the vertical initial velocity is zero.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classic doubt: objects released from moving vehicles carry the vehicle's velocity.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xamspath.co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118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914400"/>
            <a:ext cx="6583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kern="0" spc="300" dirty="0">
                <a:solidFill>
                  <a:srgbClr val="37C9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CAMBRIDGE AS &amp; A LEVEL · PHYSICS 9702 · TOPIC 2</a:t>
            </a:r>
            <a:endParaRPr lang="en-US" sz="14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71600"/>
            <a:ext cx="65836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5400" b="1" dirty="0">
                <a:solidFill>
                  <a:srgbClr val="37C9E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Kinematics</a:t>
            </a:r>
            <a:endParaRPr lang="en-US" sz="5400" dirty="0"/>
          </a:p>
          <a:p>
            <a:pPr marL="0" indent="0">
              <a:buNone/>
            </a:pPr>
            <a:r>
              <a:rPr lang="en-US" sz="5400" b="1" dirty="0">
                <a:solidFill>
                  <a:srgbClr val="F5B1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Equations of Motion</a:t>
            </a:r>
            <a:endParaRPr lang="en-US" sz="5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3886200"/>
            <a:ext cx="6400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B9C2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Motion graphs · SUVAT · free fall · projectiles · past paper practice</a:t>
            </a:r>
            <a:endParaRPr lang="en-US" sz="18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4389120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Syllabus 2.1  |  Exams 2025 – 2027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548640" y="4892040"/>
            <a:ext cx="6583680" cy="1463040"/>
          </a:xfrm>
          <a:prstGeom prst="roundRect">
            <a:avLst>
              <a:gd name="adj" fmla="val 7500"/>
            </a:avLst>
          </a:prstGeom>
          <a:solidFill>
            <a:srgbClr val="1E2856"/>
          </a:solidFill>
          <a:ln w="12700">
            <a:solidFill>
              <a:srgbClr val="2E3A7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777240" y="5138928"/>
            <a:ext cx="960120" cy="960120"/>
          </a:xfrm>
          <a:prstGeom prst="ellipse">
            <a:avLst/>
          </a:prstGeom>
          <a:solidFill>
            <a:srgbClr val="F5B12B"/>
          </a:solidFill>
          <a:ln w="12700">
            <a:solidFill>
              <a:srgbClr val="F5B1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777240" y="5138928"/>
            <a:ext cx="9601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11183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WA</a:t>
            </a:r>
            <a:endParaRPr lang="en-US" sz="2600" dirty="0"/>
          </a:p>
        </p:txBody>
      </p:sp>
      <p:sp>
        <p:nvSpPr>
          <p:cNvPr id="9" name="Text 7"/>
          <p:cNvSpPr txBox="1"/>
          <p:nvPr/>
        </p:nvSpPr>
        <p:spPr>
          <a:xfrm>
            <a:off x="1920240" y="5001768"/>
            <a:ext cx="5120640" cy="1261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200"/>
              </a:spcAft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Waseem Ahmad</a:t>
            </a:r>
            <a:endParaRPr lang="en-US" sz="22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450" b="1" dirty="0">
                <a:solidFill>
                  <a:srgbClr val="37C9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Head of Science &amp; IB Physics Lead Teacher</a:t>
            </a:r>
            <a:endParaRPr lang="en-US" sz="22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450" dirty="0">
                <a:solidFill>
                  <a:srgbClr val="DDE3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Presidential School, Jizzakh  ·  Cambridge Examiner</a:t>
            </a:r>
            <a:endParaRPr lang="en-US" sz="22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450" dirty="0">
                <a:solidFill>
                  <a:srgbClr val="DDE3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Author, Orange Publication  ·  </a:t>
            </a:r>
            <a:r>
              <a:rPr lang="en-US" sz="1450" b="1" u="sng" dirty="0">
                <a:solidFill>
                  <a:srgbClr val="F5B12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www.examspath.com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7360920" y="1097280"/>
            <a:ext cx="4297680" cy="4663440"/>
          </a:xfrm>
          <a:prstGeom prst="roundRect">
            <a:avLst>
              <a:gd name="adj" fmla="val 255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1" name="Image 0" descr="figs/projectil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98080" y="1575807"/>
            <a:ext cx="4023360" cy="1603265"/>
          </a:xfrm>
          <a:prstGeom prst="rect">
            <a:avLst/>
          </a:prstGeom>
        </p:spPr>
      </p:pic>
      <p:pic>
        <p:nvPicPr>
          <p:cNvPr id="12" name="Image 1" descr="figs/we_tange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26828" y="3520440"/>
            <a:ext cx="2965864" cy="214884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SYLLABUS 2.1 · EQUATIONS OF MOTION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the syllabus asks you to do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2 · Kinematics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3566160" cy="1417320"/>
          </a:xfrm>
          <a:prstGeom prst="roundRect">
            <a:avLst>
              <a:gd name="adj" fmla="val 7742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731520" y="1755648"/>
            <a:ext cx="457200" cy="457200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731520" y="175564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1325880" y="1773936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2.1.1</a:t>
            </a:r>
            <a:endParaRPr lang="en-US" sz="1100" dirty="0"/>
          </a:p>
        </p:txBody>
      </p:sp>
      <p:sp>
        <p:nvSpPr>
          <p:cNvPr id="10" name="Text 8"/>
          <p:cNvSpPr txBox="1"/>
          <p:nvPr/>
        </p:nvSpPr>
        <p:spPr>
          <a:xfrm>
            <a:off x="1325880" y="2029968"/>
            <a:ext cx="26517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Define and use distance, displacement, speed, velocity and acceleration</a:t>
            </a:r>
            <a:endParaRPr lang="en-US" sz="1550" dirty="0"/>
          </a:p>
        </p:txBody>
      </p:sp>
      <p:sp>
        <p:nvSpPr>
          <p:cNvPr id="11" name="Shape 9"/>
          <p:cNvSpPr/>
          <p:nvPr/>
        </p:nvSpPr>
        <p:spPr>
          <a:xfrm>
            <a:off x="4297680" y="1554480"/>
            <a:ext cx="3566160" cy="1417320"/>
          </a:xfrm>
          <a:prstGeom prst="roundRect">
            <a:avLst>
              <a:gd name="adj" fmla="val 7742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4480560" y="1755648"/>
            <a:ext cx="457200" cy="457200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4480560" y="175564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5074920" y="1773936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2.1.2</a:t>
            </a:r>
            <a:endParaRPr lang="en-US" sz="1100" dirty="0"/>
          </a:p>
        </p:txBody>
      </p:sp>
      <p:sp>
        <p:nvSpPr>
          <p:cNvPr id="15" name="Text 13"/>
          <p:cNvSpPr txBox="1"/>
          <p:nvPr/>
        </p:nvSpPr>
        <p:spPr>
          <a:xfrm>
            <a:off x="5074920" y="2029968"/>
            <a:ext cx="26517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graphical methods to represent motion</a:t>
            </a:r>
            <a:endParaRPr lang="en-US" sz="1550" dirty="0"/>
          </a:p>
        </p:txBody>
      </p:sp>
      <p:sp>
        <p:nvSpPr>
          <p:cNvPr id="16" name="Shape 14"/>
          <p:cNvSpPr/>
          <p:nvPr/>
        </p:nvSpPr>
        <p:spPr>
          <a:xfrm>
            <a:off x="8046720" y="1554480"/>
            <a:ext cx="3566160" cy="1417320"/>
          </a:xfrm>
          <a:prstGeom prst="roundRect">
            <a:avLst>
              <a:gd name="adj" fmla="val 7742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8229600" y="1755648"/>
            <a:ext cx="457200" cy="457200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 txBox="1"/>
          <p:nvPr/>
        </p:nvSpPr>
        <p:spPr>
          <a:xfrm>
            <a:off x="8229600" y="175564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8823960" y="1773936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2.1.3</a:t>
            </a:r>
            <a:endParaRPr lang="en-US" sz="1100" dirty="0"/>
          </a:p>
        </p:txBody>
      </p:sp>
      <p:sp>
        <p:nvSpPr>
          <p:cNvPr id="20" name="Text 18"/>
          <p:cNvSpPr txBox="1"/>
          <p:nvPr/>
        </p:nvSpPr>
        <p:spPr>
          <a:xfrm>
            <a:off x="8823960" y="2029968"/>
            <a:ext cx="26517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Displacement = area under a velocity–time graph</a:t>
            </a:r>
            <a:endParaRPr lang="en-US" sz="1550" dirty="0"/>
          </a:p>
        </p:txBody>
      </p:sp>
      <p:sp>
        <p:nvSpPr>
          <p:cNvPr id="21" name="Shape 19"/>
          <p:cNvSpPr/>
          <p:nvPr/>
        </p:nvSpPr>
        <p:spPr>
          <a:xfrm>
            <a:off x="548640" y="3172968"/>
            <a:ext cx="3566160" cy="1417320"/>
          </a:xfrm>
          <a:prstGeom prst="roundRect">
            <a:avLst>
              <a:gd name="adj" fmla="val 7742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731520" y="3374136"/>
            <a:ext cx="457200" cy="457200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 txBox="1"/>
          <p:nvPr/>
        </p:nvSpPr>
        <p:spPr>
          <a:xfrm>
            <a:off x="731520" y="337413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800" dirty="0"/>
          </a:p>
        </p:txBody>
      </p:sp>
      <p:sp>
        <p:nvSpPr>
          <p:cNvPr id="24" name="Text 22"/>
          <p:cNvSpPr txBox="1"/>
          <p:nvPr/>
        </p:nvSpPr>
        <p:spPr>
          <a:xfrm>
            <a:off x="1325880" y="3392424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2.1.4</a:t>
            </a:r>
            <a:endParaRPr lang="en-US" sz="1100" dirty="0"/>
          </a:p>
        </p:txBody>
      </p:sp>
      <p:sp>
        <p:nvSpPr>
          <p:cNvPr id="25" name="Text 23"/>
          <p:cNvSpPr txBox="1"/>
          <p:nvPr/>
        </p:nvSpPr>
        <p:spPr>
          <a:xfrm>
            <a:off x="1325880" y="3648456"/>
            <a:ext cx="26517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Velocity = gradient of a displacement–time graph</a:t>
            </a:r>
            <a:endParaRPr lang="en-US" sz="1550" dirty="0"/>
          </a:p>
        </p:txBody>
      </p:sp>
      <p:sp>
        <p:nvSpPr>
          <p:cNvPr id="26" name="Shape 24"/>
          <p:cNvSpPr/>
          <p:nvPr/>
        </p:nvSpPr>
        <p:spPr>
          <a:xfrm>
            <a:off x="4297680" y="3172968"/>
            <a:ext cx="3566160" cy="1417320"/>
          </a:xfrm>
          <a:prstGeom prst="roundRect">
            <a:avLst>
              <a:gd name="adj" fmla="val 7742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Shape 25"/>
          <p:cNvSpPr/>
          <p:nvPr/>
        </p:nvSpPr>
        <p:spPr>
          <a:xfrm>
            <a:off x="4480560" y="3374136"/>
            <a:ext cx="457200" cy="457200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26"/>
          <p:cNvSpPr txBox="1"/>
          <p:nvPr/>
        </p:nvSpPr>
        <p:spPr>
          <a:xfrm>
            <a:off x="4480560" y="337413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800" dirty="0"/>
          </a:p>
        </p:txBody>
      </p:sp>
      <p:sp>
        <p:nvSpPr>
          <p:cNvPr id="29" name="Text 27"/>
          <p:cNvSpPr txBox="1"/>
          <p:nvPr/>
        </p:nvSpPr>
        <p:spPr>
          <a:xfrm>
            <a:off x="5074920" y="3392424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2.1.5</a:t>
            </a:r>
            <a:endParaRPr lang="en-US" sz="1100" dirty="0"/>
          </a:p>
        </p:txBody>
      </p:sp>
      <p:sp>
        <p:nvSpPr>
          <p:cNvPr id="30" name="Text 28"/>
          <p:cNvSpPr txBox="1"/>
          <p:nvPr/>
        </p:nvSpPr>
        <p:spPr>
          <a:xfrm>
            <a:off x="5074920" y="3648456"/>
            <a:ext cx="26517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Acceleration = gradient of a velocity–time graph</a:t>
            </a:r>
            <a:endParaRPr lang="en-US" sz="1550" dirty="0"/>
          </a:p>
        </p:txBody>
      </p:sp>
      <p:sp>
        <p:nvSpPr>
          <p:cNvPr id="31" name="Shape 29"/>
          <p:cNvSpPr/>
          <p:nvPr/>
        </p:nvSpPr>
        <p:spPr>
          <a:xfrm>
            <a:off x="8046720" y="3172968"/>
            <a:ext cx="3566160" cy="1417320"/>
          </a:xfrm>
          <a:prstGeom prst="roundRect">
            <a:avLst>
              <a:gd name="adj" fmla="val 7742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Shape 30"/>
          <p:cNvSpPr/>
          <p:nvPr/>
        </p:nvSpPr>
        <p:spPr>
          <a:xfrm>
            <a:off x="8229600" y="3374136"/>
            <a:ext cx="457200" cy="457200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Text 31"/>
          <p:cNvSpPr txBox="1"/>
          <p:nvPr/>
        </p:nvSpPr>
        <p:spPr>
          <a:xfrm>
            <a:off x="8229600" y="337413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800" dirty="0"/>
          </a:p>
        </p:txBody>
      </p:sp>
      <p:sp>
        <p:nvSpPr>
          <p:cNvPr id="34" name="Text 32"/>
          <p:cNvSpPr txBox="1"/>
          <p:nvPr/>
        </p:nvSpPr>
        <p:spPr>
          <a:xfrm>
            <a:off x="8823960" y="3392424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2.1.6</a:t>
            </a:r>
            <a:endParaRPr lang="en-US" sz="1100" dirty="0"/>
          </a:p>
        </p:txBody>
      </p:sp>
      <p:sp>
        <p:nvSpPr>
          <p:cNvPr id="35" name="Text 33"/>
          <p:cNvSpPr txBox="1"/>
          <p:nvPr/>
        </p:nvSpPr>
        <p:spPr>
          <a:xfrm>
            <a:off x="8823960" y="3648456"/>
            <a:ext cx="26517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Derive the equations of uniformly accelerated motion</a:t>
            </a:r>
            <a:endParaRPr lang="en-US" sz="1550" dirty="0"/>
          </a:p>
        </p:txBody>
      </p:sp>
      <p:sp>
        <p:nvSpPr>
          <p:cNvPr id="36" name="Shape 34"/>
          <p:cNvSpPr/>
          <p:nvPr/>
        </p:nvSpPr>
        <p:spPr>
          <a:xfrm>
            <a:off x="548640" y="4791456"/>
            <a:ext cx="3566160" cy="1417320"/>
          </a:xfrm>
          <a:prstGeom prst="roundRect">
            <a:avLst>
              <a:gd name="adj" fmla="val 7742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7" name="Shape 35"/>
          <p:cNvSpPr/>
          <p:nvPr/>
        </p:nvSpPr>
        <p:spPr>
          <a:xfrm>
            <a:off x="731520" y="4992624"/>
            <a:ext cx="457200" cy="457200"/>
          </a:xfrm>
          <a:prstGeom prst="ellipse">
            <a:avLst/>
          </a:prstGeom>
          <a:solidFill>
            <a:srgbClr val="D98200"/>
          </a:solidFill>
          <a:ln w="12700">
            <a:solidFill>
              <a:srgbClr val="D982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8" name="Text 36"/>
          <p:cNvSpPr txBox="1"/>
          <p:nvPr/>
        </p:nvSpPr>
        <p:spPr>
          <a:xfrm>
            <a:off x="731520" y="499262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800" dirty="0"/>
          </a:p>
        </p:txBody>
      </p:sp>
      <p:sp>
        <p:nvSpPr>
          <p:cNvPr id="39" name="Text 37"/>
          <p:cNvSpPr txBox="1"/>
          <p:nvPr/>
        </p:nvSpPr>
        <p:spPr>
          <a:xfrm>
            <a:off x="1325880" y="5010912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2.1.7</a:t>
            </a:r>
            <a:endParaRPr lang="en-US" sz="1100" dirty="0"/>
          </a:p>
        </p:txBody>
      </p:sp>
      <p:sp>
        <p:nvSpPr>
          <p:cNvPr id="40" name="Text 38"/>
          <p:cNvSpPr txBox="1"/>
          <p:nvPr/>
        </p:nvSpPr>
        <p:spPr>
          <a:xfrm>
            <a:off x="1325880" y="5266944"/>
            <a:ext cx="26517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Solve problems with SUVAT, including free fall without air resistance</a:t>
            </a:r>
            <a:endParaRPr lang="en-US" sz="1550" dirty="0"/>
          </a:p>
        </p:txBody>
      </p:sp>
      <p:sp>
        <p:nvSpPr>
          <p:cNvPr id="41" name="Shape 39"/>
          <p:cNvSpPr/>
          <p:nvPr/>
        </p:nvSpPr>
        <p:spPr>
          <a:xfrm>
            <a:off x="4297680" y="4791456"/>
            <a:ext cx="3566160" cy="1417320"/>
          </a:xfrm>
          <a:prstGeom prst="roundRect">
            <a:avLst>
              <a:gd name="adj" fmla="val 7742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2" name="Shape 40"/>
          <p:cNvSpPr/>
          <p:nvPr/>
        </p:nvSpPr>
        <p:spPr>
          <a:xfrm>
            <a:off x="4480560" y="4992624"/>
            <a:ext cx="457200" cy="457200"/>
          </a:xfrm>
          <a:prstGeom prst="ellipse">
            <a:avLst/>
          </a:prstGeom>
          <a:solidFill>
            <a:srgbClr val="D98200"/>
          </a:solidFill>
          <a:ln w="12700">
            <a:solidFill>
              <a:srgbClr val="D982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3" name="Text 41"/>
          <p:cNvSpPr txBox="1"/>
          <p:nvPr/>
        </p:nvSpPr>
        <p:spPr>
          <a:xfrm>
            <a:off x="4480560" y="499262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800" dirty="0"/>
          </a:p>
        </p:txBody>
      </p:sp>
      <p:sp>
        <p:nvSpPr>
          <p:cNvPr id="44" name="Text 42"/>
          <p:cNvSpPr txBox="1"/>
          <p:nvPr/>
        </p:nvSpPr>
        <p:spPr>
          <a:xfrm>
            <a:off x="5074920" y="5010912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2.1.8</a:t>
            </a:r>
            <a:endParaRPr lang="en-US" sz="1100" dirty="0"/>
          </a:p>
        </p:txBody>
      </p:sp>
      <p:sp>
        <p:nvSpPr>
          <p:cNvPr id="45" name="Text 43"/>
          <p:cNvSpPr txBox="1"/>
          <p:nvPr/>
        </p:nvSpPr>
        <p:spPr>
          <a:xfrm>
            <a:off x="5074920" y="5266944"/>
            <a:ext cx="26517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Describe an experiment to determine g using a falling object</a:t>
            </a:r>
            <a:endParaRPr lang="en-US" sz="1550" dirty="0"/>
          </a:p>
        </p:txBody>
      </p:sp>
      <p:sp>
        <p:nvSpPr>
          <p:cNvPr id="46" name="Shape 44"/>
          <p:cNvSpPr/>
          <p:nvPr/>
        </p:nvSpPr>
        <p:spPr>
          <a:xfrm>
            <a:off x="8046720" y="4791456"/>
            <a:ext cx="3566160" cy="1417320"/>
          </a:xfrm>
          <a:prstGeom prst="roundRect">
            <a:avLst>
              <a:gd name="adj" fmla="val 7742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7" name="Shape 45"/>
          <p:cNvSpPr/>
          <p:nvPr/>
        </p:nvSpPr>
        <p:spPr>
          <a:xfrm>
            <a:off x="8229600" y="4992624"/>
            <a:ext cx="457200" cy="457200"/>
          </a:xfrm>
          <a:prstGeom prst="ellipse">
            <a:avLst/>
          </a:prstGeom>
          <a:solidFill>
            <a:srgbClr val="D98200"/>
          </a:solidFill>
          <a:ln w="12700">
            <a:solidFill>
              <a:srgbClr val="D982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8" name="Text 46"/>
          <p:cNvSpPr txBox="1"/>
          <p:nvPr/>
        </p:nvSpPr>
        <p:spPr>
          <a:xfrm>
            <a:off x="8229600" y="499262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800" dirty="0"/>
          </a:p>
        </p:txBody>
      </p:sp>
      <p:sp>
        <p:nvSpPr>
          <p:cNvPr id="49" name="Text 47"/>
          <p:cNvSpPr txBox="1"/>
          <p:nvPr/>
        </p:nvSpPr>
        <p:spPr>
          <a:xfrm>
            <a:off x="8823960" y="5010912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2.1.9</a:t>
            </a:r>
            <a:endParaRPr lang="en-US" sz="1100" dirty="0"/>
          </a:p>
        </p:txBody>
      </p:sp>
      <p:sp>
        <p:nvSpPr>
          <p:cNvPr id="50" name="Text 48"/>
          <p:cNvSpPr txBox="1"/>
          <p:nvPr/>
        </p:nvSpPr>
        <p:spPr>
          <a:xfrm>
            <a:off x="8823960" y="5266944"/>
            <a:ext cx="26517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Uniform velocity in one direction with uniform acceleration perpendicular to it</a:t>
            </a:r>
            <a:endParaRPr lang="en-US" sz="15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2 · KINEMATICS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Lesson roadmap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2 · Kinematics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691640"/>
            <a:ext cx="3566160" cy="1965960"/>
          </a:xfrm>
          <a:prstGeom prst="roundRect">
            <a:avLst>
              <a:gd name="adj" fmla="val 5581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822960" y="1920240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1591B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40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2651760"/>
            <a:ext cx="3108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Describing motion</a:t>
            </a:r>
            <a:endParaRPr lang="en-US" sz="2000" dirty="0"/>
          </a:p>
        </p:txBody>
      </p:sp>
      <p:sp>
        <p:nvSpPr>
          <p:cNvPr id="9" name="Text 7"/>
          <p:cNvSpPr txBox="1"/>
          <p:nvPr/>
        </p:nvSpPr>
        <p:spPr>
          <a:xfrm>
            <a:off x="822960" y="3063240"/>
            <a:ext cx="3108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Scalars, vectors and the key definitions</a:t>
            </a:r>
            <a:endParaRPr lang="en-US" sz="1550" dirty="0"/>
          </a:p>
        </p:txBody>
      </p:sp>
      <p:sp>
        <p:nvSpPr>
          <p:cNvPr id="10" name="Shape 8"/>
          <p:cNvSpPr/>
          <p:nvPr/>
        </p:nvSpPr>
        <p:spPr>
          <a:xfrm>
            <a:off x="4297680" y="1691640"/>
            <a:ext cx="3566160" cy="1965960"/>
          </a:xfrm>
          <a:prstGeom prst="roundRect">
            <a:avLst>
              <a:gd name="adj" fmla="val 5581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 txBox="1"/>
          <p:nvPr/>
        </p:nvSpPr>
        <p:spPr>
          <a:xfrm>
            <a:off x="4572000" y="1920240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4000" dirty="0"/>
          </a:p>
        </p:txBody>
      </p:sp>
      <p:sp>
        <p:nvSpPr>
          <p:cNvPr id="12" name="Text 10"/>
          <p:cNvSpPr txBox="1"/>
          <p:nvPr/>
        </p:nvSpPr>
        <p:spPr>
          <a:xfrm>
            <a:off x="4572000" y="2651760"/>
            <a:ext cx="3108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Motion graphs</a:t>
            </a:r>
            <a:endParaRPr lang="en-US" sz="2000" dirty="0"/>
          </a:p>
        </p:txBody>
      </p:sp>
      <p:sp>
        <p:nvSpPr>
          <p:cNvPr id="13" name="Text 11"/>
          <p:cNvSpPr txBox="1"/>
          <p:nvPr/>
        </p:nvSpPr>
        <p:spPr>
          <a:xfrm>
            <a:off x="4572000" y="3063240"/>
            <a:ext cx="3108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Gradients, areas and tangents</a:t>
            </a:r>
            <a:endParaRPr lang="en-US" sz="1550" dirty="0"/>
          </a:p>
        </p:txBody>
      </p:sp>
      <p:sp>
        <p:nvSpPr>
          <p:cNvPr id="14" name="Shape 12"/>
          <p:cNvSpPr/>
          <p:nvPr/>
        </p:nvSpPr>
        <p:spPr>
          <a:xfrm>
            <a:off x="8046720" y="1691640"/>
            <a:ext cx="3566160" cy="1965960"/>
          </a:xfrm>
          <a:prstGeom prst="roundRect">
            <a:avLst>
              <a:gd name="adj" fmla="val 5581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 txBox="1"/>
          <p:nvPr/>
        </p:nvSpPr>
        <p:spPr>
          <a:xfrm>
            <a:off x="8321040" y="1920240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1591B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03</a:t>
            </a:r>
            <a:endParaRPr lang="en-US" sz="4000" dirty="0"/>
          </a:p>
        </p:txBody>
      </p:sp>
      <p:sp>
        <p:nvSpPr>
          <p:cNvPr id="16" name="Text 14"/>
          <p:cNvSpPr txBox="1"/>
          <p:nvPr/>
        </p:nvSpPr>
        <p:spPr>
          <a:xfrm>
            <a:off x="8321040" y="2651760"/>
            <a:ext cx="3108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Equations of motion</a:t>
            </a:r>
            <a:endParaRPr lang="en-US" sz="2000" dirty="0"/>
          </a:p>
        </p:txBody>
      </p:sp>
      <p:sp>
        <p:nvSpPr>
          <p:cNvPr id="17" name="Text 15"/>
          <p:cNvSpPr txBox="1"/>
          <p:nvPr/>
        </p:nvSpPr>
        <p:spPr>
          <a:xfrm>
            <a:off x="8321040" y="3063240"/>
            <a:ext cx="3108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Deriving and using SUVAT</a:t>
            </a:r>
            <a:endParaRPr lang="en-US" sz="1550" dirty="0"/>
          </a:p>
        </p:txBody>
      </p:sp>
      <p:sp>
        <p:nvSpPr>
          <p:cNvPr id="18" name="Shape 16"/>
          <p:cNvSpPr/>
          <p:nvPr/>
        </p:nvSpPr>
        <p:spPr>
          <a:xfrm>
            <a:off x="548640" y="3931920"/>
            <a:ext cx="3566160" cy="1965960"/>
          </a:xfrm>
          <a:prstGeom prst="roundRect">
            <a:avLst>
              <a:gd name="adj" fmla="val 5581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 txBox="1"/>
          <p:nvPr/>
        </p:nvSpPr>
        <p:spPr>
          <a:xfrm>
            <a:off x="822960" y="4160520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04</a:t>
            </a:r>
            <a:endParaRPr lang="en-US" sz="4000" dirty="0"/>
          </a:p>
        </p:txBody>
      </p:sp>
      <p:sp>
        <p:nvSpPr>
          <p:cNvPr id="20" name="Text 18"/>
          <p:cNvSpPr txBox="1"/>
          <p:nvPr/>
        </p:nvSpPr>
        <p:spPr>
          <a:xfrm>
            <a:off x="822960" y="4892040"/>
            <a:ext cx="3108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Free fall</a:t>
            </a:r>
            <a:endParaRPr lang="en-US" sz="2000" dirty="0"/>
          </a:p>
        </p:txBody>
      </p:sp>
      <p:sp>
        <p:nvSpPr>
          <p:cNvPr id="21" name="Text 19"/>
          <p:cNvSpPr txBox="1"/>
          <p:nvPr/>
        </p:nvSpPr>
        <p:spPr>
          <a:xfrm>
            <a:off x="822960" y="5303520"/>
            <a:ext cx="3108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 and the falling-ball experiment</a:t>
            </a:r>
            <a:endParaRPr lang="en-US" sz="1550" dirty="0"/>
          </a:p>
        </p:txBody>
      </p:sp>
      <p:sp>
        <p:nvSpPr>
          <p:cNvPr id="22" name="Shape 20"/>
          <p:cNvSpPr/>
          <p:nvPr/>
        </p:nvSpPr>
        <p:spPr>
          <a:xfrm>
            <a:off x="4297680" y="3931920"/>
            <a:ext cx="3566160" cy="1965960"/>
          </a:xfrm>
          <a:prstGeom prst="roundRect">
            <a:avLst>
              <a:gd name="adj" fmla="val 5581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 txBox="1"/>
          <p:nvPr/>
        </p:nvSpPr>
        <p:spPr>
          <a:xfrm>
            <a:off x="4572000" y="4160520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1591B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05</a:t>
            </a:r>
            <a:endParaRPr lang="en-US" sz="4000" dirty="0"/>
          </a:p>
        </p:txBody>
      </p:sp>
      <p:sp>
        <p:nvSpPr>
          <p:cNvPr id="24" name="Text 22"/>
          <p:cNvSpPr txBox="1"/>
          <p:nvPr/>
        </p:nvSpPr>
        <p:spPr>
          <a:xfrm>
            <a:off x="4572000" y="4892040"/>
            <a:ext cx="3108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Projectile motion</a:t>
            </a:r>
            <a:endParaRPr lang="en-US" sz="2000" dirty="0"/>
          </a:p>
        </p:txBody>
      </p:sp>
      <p:sp>
        <p:nvSpPr>
          <p:cNvPr id="25" name="Text 23"/>
          <p:cNvSpPr txBox="1"/>
          <p:nvPr/>
        </p:nvSpPr>
        <p:spPr>
          <a:xfrm>
            <a:off x="4572000" y="5303520"/>
            <a:ext cx="3108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Independent horizontal and vertical motion</a:t>
            </a:r>
            <a:endParaRPr lang="en-US" sz="1550" dirty="0"/>
          </a:p>
        </p:txBody>
      </p:sp>
      <p:sp>
        <p:nvSpPr>
          <p:cNvPr id="26" name="Shape 24"/>
          <p:cNvSpPr/>
          <p:nvPr/>
        </p:nvSpPr>
        <p:spPr>
          <a:xfrm>
            <a:off x="8046720" y="3931920"/>
            <a:ext cx="3566160" cy="1965960"/>
          </a:xfrm>
          <a:prstGeom prst="roundRect">
            <a:avLst>
              <a:gd name="adj" fmla="val 5581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 txBox="1"/>
          <p:nvPr/>
        </p:nvSpPr>
        <p:spPr>
          <a:xfrm>
            <a:off x="8321040" y="4160520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06</a:t>
            </a:r>
            <a:endParaRPr lang="en-US" sz="4000" dirty="0"/>
          </a:p>
        </p:txBody>
      </p:sp>
      <p:sp>
        <p:nvSpPr>
          <p:cNvPr id="28" name="Text 26"/>
          <p:cNvSpPr txBox="1"/>
          <p:nvPr/>
        </p:nvSpPr>
        <p:spPr>
          <a:xfrm>
            <a:off x="8321040" y="4892040"/>
            <a:ext cx="3108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Practice &amp; doubts</a:t>
            </a:r>
            <a:endParaRPr lang="en-US" sz="2000" dirty="0"/>
          </a:p>
        </p:txBody>
      </p:sp>
      <p:sp>
        <p:nvSpPr>
          <p:cNvPr id="29" name="Text 27"/>
          <p:cNvSpPr txBox="1"/>
          <p:nvPr/>
        </p:nvSpPr>
        <p:spPr>
          <a:xfrm>
            <a:off x="8321040" y="5303520"/>
            <a:ext cx="3108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Past paper MCQs, structured questions, misconceptions</a:t>
            </a:r>
            <a:endParaRPr lang="en-US" sz="15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118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463040"/>
            <a:ext cx="36576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0" b="1" dirty="0">
                <a:solidFill>
                  <a:srgbClr val="F5B1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11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320040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Describing motion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416052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B9C2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Scalars and vectors · speed, velocity and acceleration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14300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kern="0" spc="300" dirty="0">
                <a:solidFill>
                  <a:srgbClr val="37C9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LEARNING OUTCOME 2.1.1</a:t>
            </a:r>
            <a:endParaRPr lang="en-US" sz="145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2 · Kinematics   |   Cambridge International AS Level Physics 9702</a:t>
            </a:r>
            <a:endParaRPr lang="en-US" sz="1000" dirty="0"/>
          </a:p>
        </p:txBody>
      </p:sp>
      <p:sp>
        <p:nvSpPr>
          <p:cNvPr id="7" name="Text 5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2.1.1 · DISTANCE AND DISPLACEMENT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Scalars vs vectors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2 · Kinematics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2743200" cy="4526280"/>
          </a:xfrm>
          <a:prstGeom prst="roundRect">
            <a:avLst>
              <a:gd name="adj" fmla="val 4000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3474720" y="1554480"/>
            <a:ext cx="2743200" cy="4526280"/>
          </a:xfrm>
          <a:prstGeom prst="roundRect">
            <a:avLst>
              <a:gd name="adj" fmla="val 4000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777240" y="173736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kern="0" spc="300" dirty="0">
                <a:solidFill>
                  <a:srgbClr val="D98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SCALAR</a:t>
            </a:r>
            <a:endParaRPr lang="en-US" sz="1550" dirty="0"/>
          </a:p>
        </p:txBody>
      </p:sp>
      <p:sp>
        <p:nvSpPr>
          <p:cNvPr id="9" name="Text 7"/>
          <p:cNvSpPr txBox="1"/>
          <p:nvPr/>
        </p:nvSpPr>
        <p:spPr>
          <a:xfrm>
            <a:off x="777240" y="2084832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i="1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magnitude only</a:t>
            </a:r>
            <a:endParaRPr lang="en-US" sz="1450" dirty="0"/>
          </a:p>
        </p:txBody>
      </p:sp>
      <p:sp>
        <p:nvSpPr>
          <p:cNvPr id="10" name="Text 8"/>
          <p:cNvSpPr txBox="1"/>
          <p:nvPr/>
        </p:nvSpPr>
        <p:spPr>
          <a:xfrm>
            <a:off x="777240" y="2606040"/>
            <a:ext cx="23774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Distance</a:t>
            </a:r>
            <a:endParaRPr lang="en-US" sz="1700" dirty="0"/>
          </a:p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length of path travelled</a:t>
            </a:r>
            <a:endParaRPr lang="en-US" sz="1700" dirty="0"/>
          </a:p>
          <a:p>
            <a:pPr marL="0" indent="0">
              <a:buNone/>
            </a:pPr>
            <a:endParaRPr lang="en-US" sz="1700" dirty="0"/>
          </a:p>
          <a:p>
            <a:pPr marL="0" indent="0"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Speed</a:t>
            </a:r>
            <a:endParaRPr lang="en-US" sz="1700" dirty="0"/>
          </a:p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distance travelled per unit time</a:t>
            </a:r>
            <a:endParaRPr lang="en-US" sz="1700" dirty="0"/>
          </a:p>
        </p:txBody>
      </p:sp>
      <p:sp>
        <p:nvSpPr>
          <p:cNvPr id="11" name="Text 9"/>
          <p:cNvSpPr txBox="1"/>
          <p:nvPr/>
        </p:nvSpPr>
        <p:spPr>
          <a:xfrm>
            <a:off x="3703320" y="173736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VECTOR</a:t>
            </a:r>
            <a:endParaRPr lang="en-US" sz="1550" dirty="0"/>
          </a:p>
        </p:txBody>
      </p:sp>
      <p:sp>
        <p:nvSpPr>
          <p:cNvPr id="12" name="Text 10"/>
          <p:cNvSpPr txBox="1"/>
          <p:nvPr/>
        </p:nvSpPr>
        <p:spPr>
          <a:xfrm>
            <a:off x="3703320" y="2084832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i="1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magnitude and direction</a:t>
            </a:r>
            <a:endParaRPr lang="en-US" sz="1450" dirty="0"/>
          </a:p>
        </p:txBody>
      </p:sp>
      <p:sp>
        <p:nvSpPr>
          <p:cNvPr id="13" name="Text 11"/>
          <p:cNvSpPr txBox="1"/>
          <p:nvPr/>
        </p:nvSpPr>
        <p:spPr>
          <a:xfrm>
            <a:off x="3703320" y="2606040"/>
            <a:ext cx="2377440" cy="3383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Displacement</a:t>
            </a:r>
            <a:endParaRPr lang="en-US" sz="1700" dirty="0"/>
          </a:p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distance in a specified direction from a fixed point</a:t>
            </a:r>
            <a:endParaRPr lang="en-US" sz="1700" dirty="0"/>
          </a:p>
          <a:p>
            <a:pPr marL="0" indent="0">
              <a:buNone/>
            </a:pPr>
            <a:endParaRPr lang="en-US" sz="1700" dirty="0"/>
          </a:p>
          <a:p>
            <a:pPr marL="0" indent="0"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Velocity</a:t>
            </a:r>
            <a:endParaRPr lang="en-US" sz="1700" dirty="0"/>
          </a:p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rate of change of displacement</a:t>
            </a:r>
            <a:endParaRPr lang="en-US" sz="1700" dirty="0"/>
          </a:p>
          <a:p>
            <a:pPr marL="0" indent="0">
              <a:buNone/>
            </a:pPr>
            <a:endParaRPr lang="en-US" sz="1700" dirty="0"/>
          </a:p>
          <a:p>
            <a:pPr marL="0" indent="0"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Acceleration</a:t>
            </a:r>
            <a:endParaRPr lang="en-US" sz="1700" dirty="0"/>
          </a:p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rate of change of velocity</a:t>
            </a:r>
            <a:endParaRPr lang="en-US" sz="1700" dirty="0"/>
          </a:p>
        </p:txBody>
      </p:sp>
      <p:pic>
        <p:nvPicPr>
          <p:cNvPr id="14" name="Image 0" descr="figs/dist_dis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4237" y="1645920"/>
            <a:ext cx="4956645" cy="3108960"/>
          </a:xfrm>
          <a:prstGeom prst="rect">
            <a:avLst/>
          </a:prstGeom>
        </p:spPr>
      </p:pic>
      <p:sp>
        <p:nvSpPr>
          <p:cNvPr id="15" name="Shape 12"/>
          <p:cNvSpPr/>
          <p:nvPr/>
        </p:nvSpPr>
        <p:spPr>
          <a:xfrm>
            <a:off x="6492240" y="4892040"/>
            <a:ext cx="5148072" cy="1188720"/>
          </a:xfrm>
          <a:prstGeom prst="roundRect">
            <a:avLst>
              <a:gd name="adj" fmla="val 9231"/>
            </a:avLst>
          </a:prstGeom>
          <a:solidFill>
            <a:srgbClr val="FCEBE6"/>
          </a:solidFill>
          <a:ln w="12700">
            <a:solidFill>
              <a:srgbClr val="FCEB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3"/>
          <p:cNvSpPr txBox="1"/>
          <p:nvPr/>
        </p:nvSpPr>
        <p:spPr>
          <a:xfrm>
            <a:off x="6720840" y="5029200"/>
            <a:ext cx="47548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runner completes one lap of a 400 m track: distance = 400 m, but displacement = 0. Average speed ≠ 0, average velocity = 0.</a:t>
            </a:r>
            <a:endParaRPr lang="en-US" sz="15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2.1.1 · VELOCITY AND ACCELERATION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Key definitions you must write word-perfect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2 · Kinematics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600200"/>
            <a:ext cx="3520440" cy="1920240"/>
          </a:xfrm>
          <a:prstGeom prst="roundRect">
            <a:avLst>
              <a:gd name="adj" fmla="val 5714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731520" y="1737360"/>
            <a:ext cx="3154680" cy="10561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i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 = Δs / Δt</a:t>
            </a:r>
            <a:endParaRPr lang="en-US" sz="2600" dirty="0"/>
          </a:p>
        </p:txBody>
      </p:sp>
      <p:sp>
        <p:nvSpPr>
          <p:cNvPr id="8" name="Text 6"/>
          <p:cNvSpPr txBox="1"/>
          <p:nvPr/>
        </p:nvSpPr>
        <p:spPr>
          <a:xfrm>
            <a:off x="731520" y="2790749"/>
            <a:ext cx="3154680" cy="6336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5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velocity · unit m s⁻¹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4334256" y="1600200"/>
            <a:ext cx="3520440" cy="1920240"/>
          </a:xfrm>
          <a:prstGeom prst="roundRect">
            <a:avLst>
              <a:gd name="adj" fmla="val 5714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4517136" y="1737360"/>
            <a:ext cx="3154680" cy="10561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i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= Δv / Δt</a:t>
            </a:r>
            <a:endParaRPr lang="en-US" sz="2600" dirty="0"/>
          </a:p>
        </p:txBody>
      </p:sp>
      <p:sp>
        <p:nvSpPr>
          <p:cNvPr id="11" name="Text 9"/>
          <p:cNvSpPr txBox="1"/>
          <p:nvPr/>
        </p:nvSpPr>
        <p:spPr>
          <a:xfrm>
            <a:off x="4517136" y="2790749"/>
            <a:ext cx="3154680" cy="6336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5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acceleration · unit m s⁻²</a:t>
            </a:r>
            <a:endParaRPr lang="en-US" sz="1450" dirty="0"/>
          </a:p>
        </p:txBody>
      </p:sp>
      <p:sp>
        <p:nvSpPr>
          <p:cNvPr id="12" name="Shape 10"/>
          <p:cNvSpPr/>
          <p:nvPr/>
        </p:nvSpPr>
        <p:spPr>
          <a:xfrm>
            <a:off x="8119872" y="1600200"/>
            <a:ext cx="3520440" cy="1920240"/>
          </a:xfrm>
          <a:prstGeom prst="roundRect">
            <a:avLst>
              <a:gd name="adj" fmla="val 5714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8302752" y="1737360"/>
            <a:ext cx="3154680" cy="10561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i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speed = d / t</a:t>
            </a:r>
            <a:endParaRPr lang="en-US" sz="2600" dirty="0"/>
          </a:p>
        </p:txBody>
      </p:sp>
      <p:sp>
        <p:nvSpPr>
          <p:cNvPr id="14" name="Text 12"/>
          <p:cNvSpPr txBox="1"/>
          <p:nvPr/>
        </p:nvSpPr>
        <p:spPr>
          <a:xfrm>
            <a:off x="8302752" y="2790749"/>
            <a:ext cx="3154680" cy="6336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5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average speed = total distance ÷ total time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548640" y="3794760"/>
            <a:ext cx="5486400" cy="2286000"/>
          </a:xfrm>
          <a:prstGeom prst="roundRect">
            <a:avLst>
              <a:gd name="adj" fmla="val 4800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 txBox="1"/>
          <p:nvPr/>
        </p:nvSpPr>
        <p:spPr>
          <a:xfrm>
            <a:off x="822960" y="393192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Exam-ready wording</a:t>
            </a:r>
            <a:endParaRPr lang="en-US" sz="1800" dirty="0"/>
          </a:p>
        </p:txBody>
      </p:sp>
      <p:sp>
        <p:nvSpPr>
          <p:cNvPr id="17" name="Text 15"/>
          <p:cNvSpPr txBox="1"/>
          <p:nvPr/>
        </p:nvSpPr>
        <p:spPr>
          <a:xfrm>
            <a:off x="822960" y="4389120"/>
            <a:ext cx="50292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Velocity: the rate of change of displacement</a:t>
            </a:r>
            <a:endParaRPr lang="en-US" sz="15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Acceleration: the rate of change of velocity</a:t>
            </a:r>
            <a:endParaRPr lang="en-US" sz="15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Avoid “speed in a direction” unless the question allows it — Cambridge rewards “rate of change”</a:t>
            </a:r>
            <a:endParaRPr lang="en-US" sz="1550" dirty="0"/>
          </a:p>
        </p:txBody>
      </p:sp>
      <p:sp>
        <p:nvSpPr>
          <p:cNvPr id="18" name="Shape 16"/>
          <p:cNvSpPr/>
          <p:nvPr/>
        </p:nvSpPr>
        <p:spPr>
          <a:xfrm>
            <a:off x="6263640" y="3794760"/>
            <a:ext cx="5376672" cy="2286000"/>
          </a:xfrm>
          <a:prstGeom prst="roundRect">
            <a:avLst>
              <a:gd name="adj" fmla="val 4800"/>
            </a:avLst>
          </a:prstGeom>
          <a:solidFill>
            <a:srgbClr val="FCEBE6"/>
          </a:solidFill>
          <a:ln w="12700">
            <a:solidFill>
              <a:srgbClr val="FCEB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 txBox="1"/>
          <p:nvPr/>
        </p:nvSpPr>
        <p:spPr>
          <a:xfrm>
            <a:off x="6537960" y="393192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948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Δ symbol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6537960" y="4389120"/>
            <a:ext cx="49377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 means “change in”: final − initial</a:t>
            </a:r>
            <a:endParaRPr lang="en-US" sz="15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Δs = change in displacement, Δt = time interval, Δv = change in velocity</a:t>
            </a:r>
            <a:endParaRPr lang="en-US" sz="15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negative a with positive v means the object is slowing down</a:t>
            </a:r>
            <a:endParaRPr lang="en-US" sz="15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118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463040"/>
            <a:ext cx="36576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0" b="1" dirty="0">
                <a:solidFill>
                  <a:srgbClr val="F5B1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11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320040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Motion graphs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416052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B9C2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Gradients give rates · areas give accumulated change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14300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kern="0" spc="300" dirty="0">
                <a:solidFill>
                  <a:srgbClr val="37C9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LEARNING OUTCOMES 2.1.2 – 2.1.5</a:t>
            </a:r>
            <a:endParaRPr lang="en-US" sz="145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2 · Kinematics   |   Cambridge International AS Level Physics 9702</a:t>
            </a:r>
            <a:endParaRPr lang="en-US" sz="1000" dirty="0"/>
          </a:p>
        </p:txBody>
      </p:sp>
      <p:sp>
        <p:nvSpPr>
          <p:cNvPr id="7" name="Text 5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2.1.4 · GRADIENT = VELOCITY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Displacement–time graphs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2 · Kinematics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000" dirty="0"/>
          </a:p>
        </p:txBody>
      </p:sp>
      <p:pic>
        <p:nvPicPr>
          <p:cNvPr id="6" name="Image 0" descr="figs/st_panel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9385" y="1463040"/>
            <a:ext cx="9922749" cy="283464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548640" y="4526280"/>
            <a:ext cx="3566160" cy="1554480"/>
          </a:xfrm>
          <a:prstGeom prst="roundRect">
            <a:avLst>
              <a:gd name="adj" fmla="val 7059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777240" y="4663440"/>
            <a:ext cx="3108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591B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Gradient = velocity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77240" y="5102352"/>
            <a:ext cx="3154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 = Δs / Δt at any instant</a:t>
            </a:r>
            <a:endParaRPr lang="en-US" sz="1550" dirty="0"/>
          </a:p>
        </p:txBody>
      </p:sp>
      <p:sp>
        <p:nvSpPr>
          <p:cNvPr id="10" name="Shape 7"/>
          <p:cNvSpPr/>
          <p:nvPr/>
        </p:nvSpPr>
        <p:spPr>
          <a:xfrm>
            <a:off x="4297680" y="4526280"/>
            <a:ext cx="3566160" cy="1554480"/>
          </a:xfrm>
          <a:prstGeom prst="roundRect">
            <a:avLst>
              <a:gd name="adj" fmla="val 7059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 txBox="1"/>
          <p:nvPr/>
        </p:nvSpPr>
        <p:spPr>
          <a:xfrm>
            <a:off x="4526280" y="4663440"/>
            <a:ext cx="3108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Straight line</a:t>
            </a:r>
            <a:endParaRPr lang="en-US" sz="1800" dirty="0"/>
          </a:p>
        </p:txBody>
      </p:sp>
      <p:sp>
        <p:nvSpPr>
          <p:cNvPr id="12" name="Text 9"/>
          <p:cNvSpPr txBox="1"/>
          <p:nvPr/>
        </p:nvSpPr>
        <p:spPr>
          <a:xfrm>
            <a:off x="4526280" y="5102352"/>
            <a:ext cx="3154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constant velocity; horizontal line = stationary</a:t>
            </a:r>
            <a:endParaRPr lang="en-US" sz="1550" dirty="0"/>
          </a:p>
        </p:txBody>
      </p:sp>
      <p:sp>
        <p:nvSpPr>
          <p:cNvPr id="13" name="Shape 10"/>
          <p:cNvSpPr/>
          <p:nvPr/>
        </p:nvSpPr>
        <p:spPr>
          <a:xfrm>
            <a:off x="8046720" y="4526280"/>
            <a:ext cx="3566160" cy="1554480"/>
          </a:xfrm>
          <a:prstGeom prst="roundRect">
            <a:avLst>
              <a:gd name="adj" fmla="val 7059"/>
            </a:avLst>
          </a:prstGeom>
          <a:solidFill>
            <a:srgbClr val="FCEBE6"/>
          </a:solidFill>
          <a:ln w="12700">
            <a:solidFill>
              <a:srgbClr val="FCEB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 txBox="1"/>
          <p:nvPr/>
        </p:nvSpPr>
        <p:spPr>
          <a:xfrm>
            <a:off x="8275320" y="4663440"/>
            <a:ext cx="3108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948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Curve</a:t>
            </a:r>
            <a:endParaRPr lang="en-US" sz="1800" dirty="0"/>
          </a:p>
        </p:txBody>
      </p:sp>
      <p:sp>
        <p:nvSpPr>
          <p:cNvPr id="15" name="Text 12"/>
          <p:cNvSpPr txBox="1"/>
          <p:nvPr/>
        </p:nvSpPr>
        <p:spPr>
          <a:xfrm>
            <a:off x="8275320" y="5102352"/>
            <a:ext cx="3154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velocity is changing — draw a tangent to find instantaneous velocity</a:t>
            </a:r>
            <a:endParaRPr lang="en-US" sz="15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2.1.3 &amp; 2.1.5 · GRADIENT = ACCELERATION, AREA = DISPLACEMENT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Velocity–time graphs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2 · Kinematics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000" dirty="0"/>
          </a:p>
        </p:txBody>
      </p:sp>
      <p:pic>
        <p:nvPicPr>
          <p:cNvPr id="6" name="Image 0" descr="figs/vt_panel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9385" y="1463040"/>
            <a:ext cx="9922749" cy="283464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548640" y="4526280"/>
            <a:ext cx="3566160" cy="1554480"/>
          </a:xfrm>
          <a:prstGeom prst="roundRect">
            <a:avLst>
              <a:gd name="adj" fmla="val 7059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777240" y="4663440"/>
            <a:ext cx="3200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591B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Gradient = acceleration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77240" y="5102352"/>
            <a:ext cx="3154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= Δv / Δt; straight line = uniform acceleration</a:t>
            </a:r>
            <a:endParaRPr lang="en-US" sz="1550" dirty="0"/>
          </a:p>
        </p:txBody>
      </p:sp>
      <p:sp>
        <p:nvSpPr>
          <p:cNvPr id="10" name="Shape 7"/>
          <p:cNvSpPr/>
          <p:nvPr/>
        </p:nvSpPr>
        <p:spPr>
          <a:xfrm>
            <a:off x="4297680" y="4526280"/>
            <a:ext cx="3566160" cy="1554480"/>
          </a:xfrm>
          <a:prstGeom prst="roundRect">
            <a:avLst>
              <a:gd name="adj" fmla="val 7059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 txBox="1"/>
          <p:nvPr/>
        </p:nvSpPr>
        <p:spPr>
          <a:xfrm>
            <a:off x="4526280" y="4663440"/>
            <a:ext cx="3200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Area = displacement</a:t>
            </a:r>
            <a:endParaRPr lang="en-US" sz="1800" dirty="0"/>
          </a:p>
        </p:txBody>
      </p:sp>
      <p:sp>
        <p:nvSpPr>
          <p:cNvPr id="12" name="Text 9"/>
          <p:cNvSpPr txBox="1"/>
          <p:nvPr/>
        </p:nvSpPr>
        <p:spPr>
          <a:xfrm>
            <a:off x="4526280" y="5102352"/>
            <a:ext cx="3154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shaded area under the line between two times</a:t>
            </a:r>
            <a:endParaRPr lang="en-US" sz="1550" dirty="0"/>
          </a:p>
        </p:txBody>
      </p:sp>
      <p:sp>
        <p:nvSpPr>
          <p:cNvPr id="13" name="Shape 10"/>
          <p:cNvSpPr/>
          <p:nvPr/>
        </p:nvSpPr>
        <p:spPr>
          <a:xfrm>
            <a:off x="8046720" y="4526280"/>
            <a:ext cx="3566160" cy="1554480"/>
          </a:xfrm>
          <a:prstGeom prst="roundRect">
            <a:avLst>
              <a:gd name="adj" fmla="val 7059"/>
            </a:avLst>
          </a:prstGeom>
          <a:solidFill>
            <a:srgbClr val="FCEBE6"/>
          </a:solidFill>
          <a:ln w="12700">
            <a:solidFill>
              <a:srgbClr val="FCEB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 txBox="1"/>
          <p:nvPr/>
        </p:nvSpPr>
        <p:spPr>
          <a:xfrm>
            <a:off x="8275320" y="4663440"/>
            <a:ext cx="3200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948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Below the t-axis</a:t>
            </a:r>
            <a:endParaRPr lang="en-US" sz="1800" dirty="0"/>
          </a:p>
        </p:txBody>
      </p:sp>
      <p:sp>
        <p:nvSpPr>
          <p:cNvPr id="15" name="Text 12"/>
          <p:cNvSpPr txBox="1"/>
          <p:nvPr/>
        </p:nvSpPr>
        <p:spPr>
          <a:xfrm>
            <a:off x="8275320" y="5102352"/>
            <a:ext cx="3154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velocity negative: object moves the opposite way; area counts as negative displacement</a:t>
            </a:r>
            <a:endParaRPr lang="en-US" sz="15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2.1.2 · AREA = CHANGE IN VELOCITY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Acceleration–time graphs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2 · Kinematics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000" dirty="0"/>
          </a:p>
        </p:txBody>
      </p:sp>
      <p:pic>
        <p:nvPicPr>
          <p:cNvPr id="6" name="Image 0" descr="figs/at_panel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463040"/>
            <a:ext cx="7259693" cy="2743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8183880" y="1554480"/>
            <a:ext cx="3456432" cy="4526280"/>
          </a:xfrm>
          <a:prstGeom prst="roundRect">
            <a:avLst>
              <a:gd name="adj" fmla="val 3175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8412480" y="1737360"/>
            <a:ext cx="3108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Reading an a–t graph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8412480" y="2240280"/>
            <a:ext cx="3063240" cy="3749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Area under the graph = change in velocity Δv</a:t>
            </a:r>
            <a:endParaRPr lang="en-US" sz="15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Horizontal line = uniform acceleration (SUVAT allowed)</a:t>
            </a:r>
            <a:endParaRPr lang="en-US" sz="15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= 0 means constant velocity, not necessarily at rest</a:t>
            </a:r>
            <a:endParaRPr lang="en-US" sz="15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Gradient of an a–t graph is not needed at AS</a:t>
            </a:r>
            <a:endParaRPr lang="en-US" sz="1550" dirty="0"/>
          </a:p>
        </p:txBody>
      </p:sp>
      <p:sp>
        <p:nvSpPr>
          <p:cNvPr id="10" name="Shape 7"/>
          <p:cNvSpPr/>
          <p:nvPr/>
        </p:nvSpPr>
        <p:spPr>
          <a:xfrm>
            <a:off x="548640" y="4434840"/>
            <a:ext cx="7406640" cy="1645920"/>
          </a:xfrm>
          <a:prstGeom prst="roundRect">
            <a:avLst>
              <a:gd name="adj" fmla="val 6667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 txBox="1"/>
          <p:nvPr/>
        </p:nvSpPr>
        <p:spPr>
          <a:xfrm>
            <a:off x="822960" y="45720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Quick check</a:t>
            </a:r>
            <a:endParaRPr lang="en-US" sz="1800" dirty="0"/>
          </a:p>
        </p:txBody>
      </p:sp>
      <p:sp>
        <p:nvSpPr>
          <p:cNvPr id="12" name="Text 9"/>
          <p:cNvSpPr txBox="1"/>
          <p:nvPr/>
        </p:nvSpPr>
        <p:spPr>
          <a:xfrm>
            <a:off x="822960" y="4956048"/>
            <a:ext cx="68580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car has a constant acceleration of 2.0 m s⁻² for 6.0 s. The area of the a–t graph = 2.0 × 6.0 = 12 m s⁻¹, so its velocity increases by 12 m s⁻¹.</a:t>
            </a:r>
            <a:endParaRPr lang="en-US" sz="1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2.1.2 – 2.1.5 · ONE MAP TO REMEMBER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the three graphs connect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2 · Kinematics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2697480"/>
            <a:ext cx="3200400" cy="1371600"/>
          </a:xfrm>
          <a:prstGeom prst="roundRect">
            <a:avLst>
              <a:gd name="adj" fmla="val 8000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548640" y="2697480"/>
            <a:ext cx="32004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1591B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displacement–time</a:t>
            </a:r>
            <a:endParaRPr lang="en-US" sz="2100" dirty="0"/>
          </a:p>
        </p:txBody>
      </p:sp>
      <p:sp>
        <p:nvSpPr>
          <p:cNvPr id="8" name="Shape 6"/>
          <p:cNvSpPr/>
          <p:nvPr/>
        </p:nvSpPr>
        <p:spPr>
          <a:xfrm>
            <a:off x="4498848" y="2697480"/>
            <a:ext cx="3200400" cy="1371600"/>
          </a:xfrm>
          <a:prstGeom prst="roundRect">
            <a:avLst>
              <a:gd name="adj" fmla="val 8000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 txBox="1"/>
          <p:nvPr/>
        </p:nvSpPr>
        <p:spPr>
          <a:xfrm>
            <a:off x="4498848" y="2697480"/>
            <a:ext cx="32004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velocity–time</a:t>
            </a:r>
            <a:endParaRPr lang="en-US" sz="2100" dirty="0"/>
          </a:p>
        </p:txBody>
      </p:sp>
      <p:sp>
        <p:nvSpPr>
          <p:cNvPr id="10" name="Shape 8"/>
          <p:cNvSpPr/>
          <p:nvPr/>
        </p:nvSpPr>
        <p:spPr>
          <a:xfrm>
            <a:off x="8439912" y="2697480"/>
            <a:ext cx="3200400" cy="1371600"/>
          </a:xfrm>
          <a:prstGeom prst="roundRect">
            <a:avLst>
              <a:gd name="adj" fmla="val 8000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 txBox="1"/>
          <p:nvPr/>
        </p:nvSpPr>
        <p:spPr>
          <a:xfrm>
            <a:off x="8439912" y="2697480"/>
            <a:ext cx="32004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acceleration–time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2697480" y="2331720"/>
            <a:ext cx="2852928" cy="0"/>
          </a:xfrm>
          <a:prstGeom prst="line">
            <a:avLst/>
          </a:prstGeom>
          <a:noFill/>
          <a:ln w="38100">
            <a:solidFill>
              <a:srgbClr val="1591BD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2697480" y="1828800"/>
            <a:ext cx="285292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gradient</a:t>
            </a:r>
            <a:endParaRPr lang="en-US" sz="1900" dirty="0"/>
          </a:p>
        </p:txBody>
      </p:sp>
      <p:sp>
        <p:nvSpPr>
          <p:cNvPr id="14" name="Shape 12"/>
          <p:cNvSpPr/>
          <p:nvPr/>
        </p:nvSpPr>
        <p:spPr>
          <a:xfrm>
            <a:off x="2697480" y="4434840"/>
            <a:ext cx="2852928" cy="0"/>
          </a:xfrm>
          <a:prstGeom prst="line">
            <a:avLst/>
          </a:prstGeom>
          <a:noFill/>
          <a:ln w="38100">
            <a:solidFill>
              <a:srgbClr val="D98200"/>
            </a:solidFill>
            <a:prstDash val="solid"/>
            <a:head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 txBox="1"/>
          <p:nvPr/>
        </p:nvSpPr>
        <p:spPr>
          <a:xfrm>
            <a:off x="2697480" y="4526280"/>
            <a:ext cx="285292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D98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area</a:t>
            </a:r>
            <a:endParaRPr lang="en-US" sz="1900" dirty="0"/>
          </a:p>
        </p:txBody>
      </p:sp>
      <p:sp>
        <p:nvSpPr>
          <p:cNvPr id="16" name="Shape 14"/>
          <p:cNvSpPr/>
          <p:nvPr/>
        </p:nvSpPr>
        <p:spPr>
          <a:xfrm>
            <a:off x="6647688" y="2331720"/>
            <a:ext cx="2843784" cy="0"/>
          </a:xfrm>
          <a:prstGeom prst="line">
            <a:avLst/>
          </a:prstGeom>
          <a:noFill/>
          <a:ln w="38100">
            <a:solidFill>
              <a:srgbClr val="1591BD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 txBox="1"/>
          <p:nvPr/>
        </p:nvSpPr>
        <p:spPr>
          <a:xfrm>
            <a:off x="6647688" y="1828800"/>
            <a:ext cx="284378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gradient</a:t>
            </a:r>
            <a:endParaRPr lang="en-US" sz="1900" dirty="0"/>
          </a:p>
        </p:txBody>
      </p:sp>
      <p:sp>
        <p:nvSpPr>
          <p:cNvPr id="18" name="Shape 16"/>
          <p:cNvSpPr/>
          <p:nvPr/>
        </p:nvSpPr>
        <p:spPr>
          <a:xfrm>
            <a:off x="6647688" y="4434840"/>
            <a:ext cx="2843784" cy="0"/>
          </a:xfrm>
          <a:prstGeom prst="line">
            <a:avLst/>
          </a:prstGeom>
          <a:noFill/>
          <a:ln w="38100">
            <a:solidFill>
              <a:srgbClr val="D98200"/>
            </a:solidFill>
            <a:prstDash val="solid"/>
            <a:head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 txBox="1"/>
          <p:nvPr/>
        </p:nvSpPr>
        <p:spPr>
          <a:xfrm>
            <a:off x="6647688" y="4526280"/>
            <a:ext cx="284378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D98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area</a:t>
            </a:r>
            <a:endParaRPr lang="en-US" sz="1900" dirty="0"/>
          </a:p>
        </p:txBody>
      </p:sp>
      <p:sp>
        <p:nvSpPr>
          <p:cNvPr id="20" name="Shape 18"/>
          <p:cNvSpPr/>
          <p:nvPr/>
        </p:nvSpPr>
        <p:spPr>
          <a:xfrm>
            <a:off x="548640" y="5257800"/>
            <a:ext cx="11091672" cy="868680"/>
          </a:xfrm>
          <a:prstGeom prst="roundRect">
            <a:avLst>
              <a:gd name="adj" fmla="val 12632"/>
            </a:avLst>
          </a:prstGeom>
          <a:solidFill>
            <a:srgbClr val="FCEBE6"/>
          </a:solidFill>
          <a:ln w="12700">
            <a:solidFill>
              <a:srgbClr val="FCEB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 txBox="1"/>
          <p:nvPr/>
        </p:nvSpPr>
        <p:spPr>
          <a:xfrm>
            <a:off x="822960" y="5422392"/>
            <a:ext cx="10607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D948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Moving right → take the gradient (rate of change).   Moving left → find the area (accumulated change).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2.1.3 · DISPLACEMENT FROM A VELOCITY–TIME GRAPH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Worked example 1 · Area under a v–t graph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2 · Kinematics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000" dirty="0"/>
          </a:p>
        </p:txBody>
      </p:sp>
      <p:pic>
        <p:nvPicPr>
          <p:cNvPr id="6" name="Image 0" descr="figs/we_are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738137"/>
            <a:ext cx="5486400" cy="4113247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6309360" y="1554480"/>
            <a:ext cx="5330952" cy="1325880"/>
          </a:xfrm>
          <a:prstGeom prst="roundRect">
            <a:avLst>
              <a:gd name="adj" fmla="val 8276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6537960" y="1673352"/>
            <a:ext cx="4937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v–t graph of a vehicle with uniform acceleration is shown. Calculate the displacement of the vehicle at 40 s.</a:t>
            </a:r>
            <a:endParaRPr lang="en-US" sz="1700" dirty="0"/>
          </a:p>
        </p:txBody>
      </p:sp>
      <p:sp>
        <p:nvSpPr>
          <p:cNvPr id="9" name="Shape 6"/>
          <p:cNvSpPr/>
          <p:nvPr/>
        </p:nvSpPr>
        <p:spPr>
          <a:xfrm>
            <a:off x="6309360" y="3108960"/>
            <a:ext cx="384048" cy="384048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 txBox="1"/>
          <p:nvPr/>
        </p:nvSpPr>
        <p:spPr>
          <a:xfrm>
            <a:off x="6309360" y="310896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50" dirty="0"/>
          </a:p>
        </p:txBody>
      </p:sp>
      <p:sp>
        <p:nvSpPr>
          <p:cNvPr id="11" name="Text 8"/>
          <p:cNvSpPr txBox="1"/>
          <p:nvPr/>
        </p:nvSpPr>
        <p:spPr>
          <a:xfrm>
            <a:off x="6858000" y="3090672"/>
            <a:ext cx="475488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Convert units: 100 km h⁻¹ = 100 000 m ÷ 3600 s = 27.8 m s⁻¹</a:t>
            </a:r>
            <a:endParaRPr lang="en-US" sz="1700" dirty="0"/>
          </a:p>
        </p:txBody>
      </p:sp>
      <p:sp>
        <p:nvSpPr>
          <p:cNvPr id="12" name="Shape 9"/>
          <p:cNvSpPr/>
          <p:nvPr/>
        </p:nvSpPr>
        <p:spPr>
          <a:xfrm>
            <a:off x="6309360" y="3803904"/>
            <a:ext cx="384048" cy="384048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 txBox="1"/>
          <p:nvPr/>
        </p:nvSpPr>
        <p:spPr>
          <a:xfrm>
            <a:off x="6309360" y="380390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50" dirty="0"/>
          </a:p>
        </p:txBody>
      </p:sp>
      <p:sp>
        <p:nvSpPr>
          <p:cNvPr id="14" name="Text 11"/>
          <p:cNvSpPr txBox="1"/>
          <p:nvPr/>
        </p:nvSpPr>
        <p:spPr>
          <a:xfrm>
            <a:off x="6858000" y="3785616"/>
            <a:ext cx="475488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Area of triangle = ½ × base × height</a:t>
            </a:r>
            <a:endParaRPr lang="en-US" sz="1700" dirty="0"/>
          </a:p>
        </p:txBody>
      </p:sp>
      <p:sp>
        <p:nvSpPr>
          <p:cNvPr id="15" name="Shape 12"/>
          <p:cNvSpPr/>
          <p:nvPr/>
        </p:nvSpPr>
        <p:spPr>
          <a:xfrm>
            <a:off x="6309360" y="4498848"/>
            <a:ext cx="384048" cy="384048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3"/>
          <p:cNvSpPr txBox="1"/>
          <p:nvPr/>
        </p:nvSpPr>
        <p:spPr>
          <a:xfrm>
            <a:off x="6309360" y="449884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50" dirty="0"/>
          </a:p>
        </p:txBody>
      </p:sp>
      <p:sp>
        <p:nvSpPr>
          <p:cNvPr id="17" name="Text 14"/>
          <p:cNvSpPr txBox="1"/>
          <p:nvPr/>
        </p:nvSpPr>
        <p:spPr>
          <a:xfrm>
            <a:off x="6858000" y="4480560"/>
            <a:ext cx="475488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 = ½ × 40 s × 27.8 m s⁻¹</a:t>
            </a:r>
            <a:endParaRPr lang="en-US" sz="1700" dirty="0"/>
          </a:p>
        </p:txBody>
      </p:sp>
      <p:sp>
        <p:nvSpPr>
          <p:cNvPr id="18" name="Shape 15"/>
          <p:cNvSpPr/>
          <p:nvPr/>
        </p:nvSpPr>
        <p:spPr>
          <a:xfrm>
            <a:off x="6309360" y="5193792"/>
            <a:ext cx="384048" cy="384048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6"/>
          <p:cNvSpPr txBox="1"/>
          <p:nvPr/>
        </p:nvSpPr>
        <p:spPr>
          <a:xfrm>
            <a:off x="6309360" y="519379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50" dirty="0"/>
          </a:p>
        </p:txBody>
      </p:sp>
      <p:sp>
        <p:nvSpPr>
          <p:cNvPr id="20" name="Text 17"/>
          <p:cNvSpPr txBox="1"/>
          <p:nvPr/>
        </p:nvSpPr>
        <p:spPr>
          <a:xfrm>
            <a:off x="6858000" y="5175504"/>
            <a:ext cx="475488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 = 556 m  (≈ 560 m or 0.56 km)</a:t>
            </a:r>
            <a:endParaRPr lang="en-US" sz="1700" dirty="0"/>
          </a:p>
        </p:txBody>
      </p:sp>
      <p:sp>
        <p:nvSpPr>
          <p:cNvPr id="21" name="Shape 18"/>
          <p:cNvSpPr/>
          <p:nvPr/>
        </p:nvSpPr>
        <p:spPr>
          <a:xfrm>
            <a:off x="6309360" y="5577840"/>
            <a:ext cx="5330952" cy="548640"/>
          </a:xfrm>
          <a:prstGeom prst="roundRect">
            <a:avLst>
              <a:gd name="adj" fmla="val 20000"/>
            </a:avLst>
          </a:prstGeom>
          <a:solidFill>
            <a:srgbClr val="FCEBE6"/>
          </a:solidFill>
          <a:ln w="12700">
            <a:solidFill>
              <a:srgbClr val="FCEB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19"/>
          <p:cNvSpPr txBox="1"/>
          <p:nvPr/>
        </p:nvSpPr>
        <p:spPr>
          <a:xfrm>
            <a:off x="6492240" y="5669280"/>
            <a:ext cx="5029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50" b="1" dirty="0">
                <a:solidFill>
                  <a:srgbClr val="D948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Trap: using 100 directly mixes km h⁻¹ with seconds.</a:t>
            </a:r>
            <a:endParaRPr lang="en-US" sz="14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2.1.5 · INSTANTANEOUS ACCELERATION FROM A TANGENT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Worked example 2 · Gradient of a curve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2 · Kinematics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000" dirty="0"/>
          </a:p>
        </p:txBody>
      </p:sp>
      <p:pic>
        <p:nvPicPr>
          <p:cNvPr id="6" name="Image 0" descr="figs/we_tang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740995"/>
            <a:ext cx="5669280" cy="410753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6309360" y="1554480"/>
            <a:ext cx="5330952" cy="1325880"/>
          </a:xfrm>
          <a:prstGeom prst="roundRect">
            <a:avLst>
              <a:gd name="adj" fmla="val 8276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6537960" y="1673352"/>
            <a:ext cx="4937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skydiver's velocity–time graph is shown. Use the graph to find her acceleration at t = 5.0 s.</a:t>
            </a:r>
            <a:endParaRPr lang="en-US" sz="1700" dirty="0"/>
          </a:p>
        </p:txBody>
      </p:sp>
      <p:sp>
        <p:nvSpPr>
          <p:cNvPr id="9" name="Shape 6"/>
          <p:cNvSpPr/>
          <p:nvPr/>
        </p:nvSpPr>
        <p:spPr>
          <a:xfrm>
            <a:off x="6309360" y="3108960"/>
            <a:ext cx="384048" cy="384048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 txBox="1"/>
          <p:nvPr/>
        </p:nvSpPr>
        <p:spPr>
          <a:xfrm>
            <a:off x="6309360" y="310896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50" dirty="0"/>
          </a:p>
        </p:txBody>
      </p:sp>
      <p:sp>
        <p:nvSpPr>
          <p:cNvPr id="11" name="Text 8"/>
          <p:cNvSpPr txBox="1"/>
          <p:nvPr/>
        </p:nvSpPr>
        <p:spPr>
          <a:xfrm>
            <a:off x="6858000" y="3090672"/>
            <a:ext cx="475488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Draw the tangent touching the curve at t = 5.0 s</a:t>
            </a:r>
            <a:endParaRPr lang="en-US" sz="1700" dirty="0"/>
          </a:p>
        </p:txBody>
      </p:sp>
      <p:sp>
        <p:nvSpPr>
          <p:cNvPr id="12" name="Shape 9"/>
          <p:cNvSpPr/>
          <p:nvPr/>
        </p:nvSpPr>
        <p:spPr>
          <a:xfrm>
            <a:off x="6309360" y="3803904"/>
            <a:ext cx="384048" cy="384048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 txBox="1"/>
          <p:nvPr/>
        </p:nvSpPr>
        <p:spPr>
          <a:xfrm>
            <a:off x="6309360" y="380390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50" dirty="0"/>
          </a:p>
        </p:txBody>
      </p:sp>
      <p:sp>
        <p:nvSpPr>
          <p:cNvPr id="14" name="Text 11"/>
          <p:cNvSpPr txBox="1"/>
          <p:nvPr/>
        </p:nvSpPr>
        <p:spPr>
          <a:xfrm>
            <a:off x="6858000" y="3785616"/>
            <a:ext cx="475488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Choose two points on the tangent far apart: (1.0, 20.3) and (9.5, 57.8)</a:t>
            </a:r>
            <a:endParaRPr lang="en-US" sz="1700" dirty="0"/>
          </a:p>
        </p:txBody>
      </p:sp>
      <p:sp>
        <p:nvSpPr>
          <p:cNvPr id="15" name="Shape 12"/>
          <p:cNvSpPr/>
          <p:nvPr/>
        </p:nvSpPr>
        <p:spPr>
          <a:xfrm>
            <a:off x="6309360" y="4498848"/>
            <a:ext cx="384048" cy="384048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3"/>
          <p:cNvSpPr txBox="1"/>
          <p:nvPr/>
        </p:nvSpPr>
        <p:spPr>
          <a:xfrm>
            <a:off x="6309360" y="449884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50" dirty="0"/>
          </a:p>
        </p:txBody>
      </p:sp>
      <p:sp>
        <p:nvSpPr>
          <p:cNvPr id="17" name="Text 14"/>
          <p:cNvSpPr txBox="1"/>
          <p:nvPr/>
        </p:nvSpPr>
        <p:spPr>
          <a:xfrm>
            <a:off x="6858000" y="4480560"/>
            <a:ext cx="475488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= Δv / Δt = (57.8 − 20.3) / (9.5 − 1.0)</a:t>
            </a:r>
            <a:endParaRPr lang="en-US" sz="1700" dirty="0"/>
          </a:p>
        </p:txBody>
      </p:sp>
      <p:sp>
        <p:nvSpPr>
          <p:cNvPr id="18" name="Shape 15"/>
          <p:cNvSpPr/>
          <p:nvPr/>
        </p:nvSpPr>
        <p:spPr>
          <a:xfrm>
            <a:off x="6309360" y="5193792"/>
            <a:ext cx="384048" cy="384048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6"/>
          <p:cNvSpPr txBox="1"/>
          <p:nvPr/>
        </p:nvSpPr>
        <p:spPr>
          <a:xfrm>
            <a:off x="6309360" y="519379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50" dirty="0"/>
          </a:p>
        </p:txBody>
      </p:sp>
      <p:sp>
        <p:nvSpPr>
          <p:cNvPr id="20" name="Text 17"/>
          <p:cNvSpPr txBox="1"/>
          <p:nvPr/>
        </p:nvSpPr>
        <p:spPr>
          <a:xfrm>
            <a:off x="6858000" y="5175504"/>
            <a:ext cx="475488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= 37.5 / 8.5 = 4.4 m s⁻² (2 s.f.)</a:t>
            </a:r>
            <a:endParaRPr lang="en-US" sz="1700" dirty="0"/>
          </a:p>
        </p:txBody>
      </p:sp>
      <p:sp>
        <p:nvSpPr>
          <p:cNvPr id="21" name="Shape 18"/>
          <p:cNvSpPr/>
          <p:nvPr/>
        </p:nvSpPr>
        <p:spPr>
          <a:xfrm>
            <a:off x="6309360" y="5577840"/>
            <a:ext cx="5330952" cy="548640"/>
          </a:xfrm>
          <a:prstGeom prst="roundRect">
            <a:avLst>
              <a:gd name="adj" fmla="val 20000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19"/>
          <p:cNvSpPr txBox="1"/>
          <p:nvPr/>
        </p:nvSpPr>
        <p:spPr>
          <a:xfrm>
            <a:off x="6492240" y="5669280"/>
            <a:ext cx="5029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50" b="1" dirty="0">
                <a:solidFill>
                  <a:srgbClr val="238A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Pick tangent points more than half the line apart.</a:t>
            </a:r>
            <a:endParaRPr lang="en-US" sz="14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2.1.2 · INTERPRETING REAL MOTION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Graphs of a bouncing ball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2 · Kinematics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000" dirty="0"/>
          </a:p>
        </p:txBody>
      </p:sp>
      <p:pic>
        <p:nvPicPr>
          <p:cNvPr id="6" name="Image 0" descr="figs/bounc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417320"/>
            <a:ext cx="5534680" cy="475488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6583680" y="1554480"/>
            <a:ext cx="5056632" cy="4526280"/>
          </a:xfrm>
          <a:prstGeom prst="roundRect">
            <a:avLst>
              <a:gd name="adj" fmla="val 2424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6812280" y="1737360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each feature means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6812280" y="2240280"/>
            <a:ext cx="4663440" cy="3749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Sloping lines are parallel: gradient = −g = −9.81 m s⁻² both going up and coming down</a:t>
            </a:r>
            <a:endParaRPr lang="en-US" sz="15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Near-vertical jumps: velocity reverses direction during the very short impact</a:t>
            </a:r>
            <a:endParaRPr lang="en-US" sz="15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 = 0 on the v–t graph ↔ maximum height (peak) on the s–t graph</a:t>
            </a:r>
            <a:endParaRPr lang="en-US" sz="15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Area of each triangle on the v–t graph = height travelled</a:t>
            </a:r>
            <a:endParaRPr lang="en-US" sz="15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Energy lost at each bounce → smaller rebound velocity and lower peaks (real ball)</a:t>
            </a:r>
            <a:endParaRPr lang="en-US" sz="15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118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463040"/>
            <a:ext cx="36576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0" b="1" dirty="0">
                <a:solidFill>
                  <a:srgbClr val="F5B1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03</a:t>
            </a:r>
            <a:endParaRPr lang="en-US" sz="11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320040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Equations of motion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416052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B9C2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Deriving and applying SUVAT for uniform acceleration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14300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kern="0" spc="300" dirty="0">
                <a:solidFill>
                  <a:srgbClr val="37C9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LEARNING OUTCOMES 2.1.6 – 2.1.7</a:t>
            </a:r>
            <a:endParaRPr lang="en-US" sz="145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2 · Kinematics   |   Cambridge International AS Level Physics 9702</a:t>
            </a:r>
            <a:endParaRPr lang="en-US" sz="1000" dirty="0"/>
          </a:p>
        </p:txBody>
      </p:sp>
      <p:sp>
        <p:nvSpPr>
          <p:cNvPr id="7" name="Text 5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2.1.6 · CONSTANT ACCELERATION IN A STRAIGHT LINE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five SUVAT quantities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2 · Kinematics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960120" y="1645920"/>
            <a:ext cx="1371600" cy="1371600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960120" y="1645920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8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</a:t>
            </a:r>
            <a:endParaRPr lang="en-US" sz="480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315468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displacement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640080" y="3520440"/>
            <a:ext cx="2011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</a:t>
            </a:r>
            <a:endParaRPr lang="en-US" sz="1550" dirty="0"/>
          </a:p>
        </p:txBody>
      </p:sp>
      <p:sp>
        <p:nvSpPr>
          <p:cNvPr id="10" name="Shape 8"/>
          <p:cNvSpPr/>
          <p:nvPr/>
        </p:nvSpPr>
        <p:spPr>
          <a:xfrm>
            <a:off x="3200400" y="1645920"/>
            <a:ext cx="1371600" cy="1371600"/>
          </a:xfrm>
          <a:prstGeom prst="ellipse">
            <a:avLst/>
          </a:prstGeom>
          <a:solidFill>
            <a:srgbClr val="D98200"/>
          </a:solidFill>
          <a:ln w="12700">
            <a:solidFill>
              <a:srgbClr val="D982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 txBox="1"/>
          <p:nvPr/>
        </p:nvSpPr>
        <p:spPr>
          <a:xfrm>
            <a:off x="3200400" y="1645920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8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endParaRPr lang="en-US" sz="4800" dirty="0"/>
          </a:p>
        </p:txBody>
      </p:sp>
      <p:sp>
        <p:nvSpPr>
          <p:cNvPr id="12" name="Text 10"/>
          <p:cNvSpPr txBox="1"/>
          <p:nvPr/>
        </p:nvSpPr>
        <p:spPr>
          <a:xfrm>
            <a:off x="2880360" y="315468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initial velocity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2880360" y="3520440"/>
            <a:ext cx="2011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 s⁻¹</a:t>
            </a:r>
            <a:endParaRPr lang="en-US" sz="1550" dirty="0"/>
          </a:p>
        </p:txBody>
      </p:sp>
      <p:sp>
        <p:nvSpPr>
          <p:cNvPr id="14" name="Shape 12"/>
          <p:cNvSpPr/>
          <p:nvPr/>
        </p:nvSpPr>
        <p:spPr>
          <a:xfrm>
            <a:off x="5440680" y="1645920"/>
            <a:ext cx="1371600" cy="1371600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 txBox="1"/>
          <p:nvPr/>
        </p:nvSpPr>
        <p:spPr>
          <a:xfrm>
            <a:off x="5440680" y="1645920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8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</a:t>
            </a:r>
            <a:endParaRPr lang="en-US" sz="4800" dirty="0"/>
          </a:p>
        </p:txBody>
      </p:sp>
      <p:sp>
        <p:nvSpPr>
          <p:cNvPr id="16" name="Text 14"/>
          <p:cNvSpPr txBox="1"/>
          <p:nvPr/>
        </p:nvSpPr>
        <p:spPr>
          <a:xfrm>
            <a:off x="5120640" y="315468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final velocity</a:t>
            </a:r>
            <a:endParaRPr lang="en-US" sz="1800" dirty="0"/>
          </a:p>
        </p:txBody>
      </p:sp>
      <p:sp>
        <p:nvSpPr>
          <p:cNvPr id="17" name="Text 15"/>
          <p:cNvSpPr txBox="1"/>
          <p:nvPr/>
        </p:nvSpPr>
        <p:spPr>
          <a:xfrm>
            <a:off x="5120640" y="3520440"/>
            <a:ext cx="2011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 s⁻¹</a:t>
            </a:r>
            <a:endParaRPr lang="en-US" sz="1550" dirty="0"/>
          </a:p>
        </p:txBody>
      </p:sp>
      <p:sp>
        <p:nvSpPr>
          <p:cNvPr id="18" name="Shape 16"/>
          <p:cNvSpPr/>
          <p:nvPr/>
        </p:nvSpPr>
        <p:spPr>
          <a:xfrm>
            <a:off x="7680960" y="1645920"/>
            <a:ext cx="1371600" cy="1371600"/>
          </a:xfrm>
          <a:prstGeom prst="ellipse">
            <a:avLst/>
          </a:prstGeom>
          <a:solidFill>
            <a:srgbClr val="D98200"/>
          </a:solidFill>
          <a:ln w="12700">
            <a:solidFill>
              <a:srgbClr val="D982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 txBox="1"/>
          <p:nvPr/>
        </p:nvSpPr>
        <p:spPr>
          <a:xfrm>
            <a:off x="7680960" y="1645920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8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endParaRPr lang="en-US" sz="4800" dirty="0"/>
          </a:p>
        </p:txBody>
      </p:sp>
      <p:sp>
        <p:nvSpPr>
          <p:cNvPr id="20" name="Text 18"/>
          <p:cNvSpPr txBox="1"/>
          <p:nvPr/>
        </p:nvSpPr>
        <p:spPr>
          <a:xfrm>
            <a:off x="7360920" y="315468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acceleration</a:t>
            </a:r>
            <a:endParaRPr lang="en-US" sz="1800" dirty="0"/>
          </a:p>
        </p:txBody>
      </p:sp>
      <p:sp>
        <p:nvSpPr>
          <p:cNvPr id="21" name="Text 19"/>
          <p:cNvSpPr txBox="1"/>
          <p:nvPr/>
        </p:nvSpPr>
        <p:spPr>
          <a:xfrm>
            <a:off x="7360920" y="3520440"/>
            <a:ext cx="2011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 s⁻²</a:t>
            </a:r>
            <a:endParaRPr lang="en-US" sz="1550" dirty="0"/>
          </a:p>
        </p:txBody>
      </p:sp>
      <p:sp>
        <p:nvSpPr>
          <p:cNvPr id="22" name="Shape 20"/>
          <p:cNvSpPr/>
          <p:nvPr/>
        </p:nvSpPr>
        <p:spPr>
          <a:xfrm>
            <a:off x="9921240" y="1645920"/>
            <a:ext cx="1371600" cy="1371600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 txBox="1"/>
          <p:nvPr/>
        </p:nvSpPr>
        <p:spPr>
          <a:xfrm>
            <a:off x="9921240" y="1645920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8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endParaRPr lang="en-US" sz="4800" dirty="0"/>
          </a:p>
        </p:txBody>
      </p:sp>
      <p:sp>
        <p:nvSpPr>
          <p:cNvPr id="24" name="Text 22"/>
          <p:cNvSpPr txBox="1"/>
          <p:nvPr/>
        </p:nvSpPr>
        <p:spPr>
          <a:xfrm>
            <a:off x="9601200" y="315468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time interval</a:t>
            </a:r>
            <a:endParaRPr lang="en-US" sz="1800" dirty="0"/>
          </a:p>
        </p:txBody>
      </p:sp>
      <p:sp>
        <p:nvSpPr>
          <p:cNvPr id="25" name="Text 23"/>
          <p:cNvSpPr txBox="1"/>
          <p:nvPr/>
        </p:nvSpPr>
        <p:spPr>
          <a:xfrm>
            <a:off x="9601200" y="3520440"/>
            <a:ext cx="2011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</a:t>
            </a:r>
            <a:endParaRPr lang="en-US" sz="1550" dirty="0"/>
          </a:p>
        </p:txBody>
      </p:sp>
      <p:sp>
        <p:nvSpPr>
          <p:cNvPr id="26" name="Shape 24"/>
          <p:cNvSpPr/>
          <p:nvPr/>
        </p:nvSpPr>
        <p:spPr>
          <a:xfrm>
            <a:off x="548640" y="4206240"/>
            <a:ext cx="5486400" cy="1874520"/>
          </a:xfrm>
          <a:prstGeom prst="roundRect">
            <a:avLst>
              <a:gd name="adj" fmla="val 5854"/>
            </a:avLst>
          </a:prstGeom>
          <a:solidFill>
            <a:srgbClr val="FCEBE6"/>
          </a:solidFill>
          <a:ln w="12700">
            <a:solidFill>
              <a:srgbClr val="FCEB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 txBox="1"/>
          <p:nvPr/>
        </p:nvSpPr>
        <p:spPr>
          <a:xfrm>
            <a:off x="822960" y="434340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948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Only valid when…</a:t>
            </a:r>
            <a:endParaRPr lang="en-US" sz="1800" dirty="0"/>
          </a:p>
        </p:txBody>
      </p:sp>
      <p:sp>
        <p:nvSpPr>
          <p:cNvPr id="28" name="Text 26"/>
          <p:cNvSpPr txBox="1"/>
          <p:nvPr/>
        </p:nvSpPr>
        <p:spPr>
          <a:xfrm>
            <a:off x="822960" y="4800600"/>
            <a:ext cx="50292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acceleration is constant (uniform)</a:t>
            </a:r>
            <a:endParaRPr lang="en-US" sz="17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motion is along a straight line (or treated one component at a time)</a:t>
            </a:r>
            <a:endParaRPr lang="en-US" sz="1700" dirty="0"/>
          </a:p>
        </p:txBody>
      </p:sp>
      <p:sp>
        <p:nvSpPr>
          <p:cNvPr id="29" name="Shape 27"/>
          <p:cNvSpPr/>
          <p:nvPr/>
        </p:nvSpPr>
        <p:spPr>
          <a:xfrm>
            <a:off x="6263640" y="4206240"/>
            <a:ext cx="5376672" cy="1874520"/>
          </a:xfrm>
          <a:prstGeom prst="roundRect">
            <a:avLst>
              <a:gd name="adj" fmla="val 5854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 txBox="1"/>
          <p:nvPr/>
        </p:nvSpPr>
        <p:spPr>
          <a:xfrm>
            <a:off x="6537960" y="434340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591B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Sign convention</a:t>
            </a:r>
            <a:endParaRPr lang="en-US" sz="1800" dirty="0"/>
          </a:p>
        </p:txBody>
      </p:sp>
      <p:sp>
        <p:nvSpPr>
          <p:cNvPr id="31" name="Text 29"/>
          <p:cNvSpPr txBox="1"/>
          <p:nvPr/>
        </p:nvSpPr>
        <p:spPr>
          <a:xfrm>
            <a:off x="6537960" y="4800600"/>
            <a:ext cx="49377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s, u, v and a are vectors: choose one direction as positive</a:t>
            </a:r>
            <a:endParaRPr lang="en-US" sz="17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 is a scalar and is always positive</a:t>
            </a:r>
            <a:endParaRPr lang="en-US" sz="1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2.1.6 · FROM THE DEFINITIONS AND THE V–T GRAPH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Deriving v = u + at and s = ½(u + v)t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2 · Kinematics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1000" dirty="0"/>
          </a:p>
        </p:txBody>
      </p:sp>
      <p:pic>
        <p:nvPicPr>
          <p:cNvPr id="6" name="Image 0" descr="figs/deriv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643653"/>
            <a:ext cx="5486400" cy="4302213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6263640" y="1554480"/>
            <a:ext cx="5376672" cy="2103120"/>
          </a:xfrm>
          <a:prstGeom prst="roundRect">
            <a:avLst>
              <a:gd name="adj" fmla="val 5217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6492240" y="1691640"/>
            <a:ext cx="502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1591B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① From the definition of acceleration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6492240" y="2148840"/>
            <a:ext cx="4937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i="1" dirty="0">
                <a:solidFill>
                  <a:srgbClr val="1E2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= (v − u) / t</a:t>
            </a:r>
            <a:endParaRPr lang="en-US" sz="1700" dirty="0"/>
          </a:p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multiply by t and rearrange:</a:t>
            </a:r>
            <a:endParaRPr lang="en-US" sz="1700" dirty="0"/>
          </a:p>
          <a:p>
            <a:pPr marL="0" indent="0">
              <a:buNone/>
            </a:pPr>
            <a:r>
              <a:rPr lang="en-US" sz="2200" b="1" i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 = u + at</a:t>
            </a:r>
            <a:endParaRPr lang="en-US" sz="1700" dirty="0"/>
          </a:p>
        </p:txBody>
      </p:sp>
      <p:sp>
        <p:nvSpPr>
          <p:cNvPr id="10" name="Shape 7"/>
          <p:cNvSpPr/>
          <p:nvPr/>
        </p:nvSpPr>
        <p:spPr>
          <a:xfrm>
            <a:off x="6263640" y="3886200"/>
            <a:ext cx="5376672" cy="2194560"/>
          </a:xfrm>
          <a:prstGeom prst="roundRect">
            <a:avLst>
              <a:gd name="adj" fmla="val 5000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 txBox="1"/>
          <p:nvPr/>
        </p:nvSpPr>
        <p:spPr>
          <a:xfrm>
            <a:off x="6492240" y="4023360"/>
            <a:ext cx="502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② Area under the v–t graph (trapezium)</a:t>
            </a:r>
            <a:endParaRPr lang="en-US" sz="1900" dirty="0"/>
          </a:p>
        </p:txBody>
      </p:sp>
      <p:sp>
        <p:nvSpPr>
          <p:cNvPr id="12" name="Text 9"/>
          <p:cNvSpPr txBox="1"/>
          <p:nvPr/>
        </p:nvSpPr>
        <p:spPr>
          <a:xfrm>
            <a:off x="6492240" y="4480560"/>
            <a:ext cx="49377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displacement = average velocity × time</a:t>
            </a:r>
            <a:endParaRPr lang="en-US" sz="1700" dirty="0"/>
          </a:p>
          <a:p>
            <a:pPr marL="0" indent="0">
              <a:buNone/>
            </a:pPr>
            <a:r>
              <a:rPr lang="en-US" sz="2200" b="1" i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 = (u + v) t / 2</a:t>
            </a:r>
            <a:endParaRPr lang="en-US" sz="1700" dirty="0"/>
          </a:p>
          <a:p>
            <a:pPr marL="0" indent="0">
              <a:buNone/>
            </a:pPr>
            <a:r>
              <a:rPr lang="en-US" sz="145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valid because the graph is a straight line (uniform a)</a:t>
            </a:r>
            <a:endParaRPr lang="en-US" sz="1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2.1.6 · COMBINING EQUATIONS ① AND ②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Deriving s = ut + ½at² and v² = u² + 2as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2 · Kinematics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5440680" cy="4526280"/>
          </a:xfrm>
          <a:prstGeom prst="roundRect">
            <a:avLst>
              <a:gd name="adj" fmla="val 2424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6199632" y="1554480"/>
            <a:ext cx="5440680" cy="4526280"/>
          </a:xfrm>
          <a:prstGeom prst="roundRect">
            <a:avLst>
              <a:gd name="adj" fmla="val 2424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822960" y="1737360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591B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③  Eliminate v</a:t>
            </a:r>
            <a:endParaRPr lang="en-US" sz="2000" dirty="0"/>
          </a:p>
        </p:txBody>
      </p:sp>
      <p:sp>
        <p:nvSpPr>
          <p:cNvPr id="9" name="Text 7"/>
          <p:cNvSpPr txBox="1"/>
          <p:nvPr/>
        </p:nvSpPr>
        <p:spPr>
          <a:xfrm>
            <a:off x="822960" y="2331720"/>
            <a:ext cx="493776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800"/>
              </a:spcAft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Substitute v = u + at into s = (u + v)t / 2</a:t>
            </a:r>
            <a:endParaRPr lang="en-US" sz="17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2000" i="1" dirty="0">
                <a:solidFill>
                  <a:srgbClr val="1E2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 = (u + u + at) t / 2</a:t>
            </a:r>
            <a:endParaRPr lang="en-US" sz="17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2000" i="1" dirty="0">
                <a:solidFill>
                  <a:srgbClr val="1E2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 = (2ut + at²) / 2</a:t>
            </a:r>
            <a:endParaRPr lang="en-US" sz="17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2600" b="1" i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 = ut + ½at²</a:t>
            </a:r>
            <a:endParaRPr lang="en-US" sz="17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45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Graph view: rectangle ut + triangle ½ × t × at</a:t>
            </a:r>
            <a:endParaRPr lang="en-US" sz="1700" dirty="0"/>
          </a:p>
        </p:txBody>
      </p:sp>
      <p:sp>
        <p:nvSpPr>
          <p:cNvPr id="10" name="Text 8"/>
          <p:cNvSpPr txBox="1"/>
          <p:nvPr/>
        </p:nvSpPr>
        <p:spPr>
          <a:xfrm>
            <a:off x="6473952" y="1737360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④  Eliminate t</a:t>
            </a:r>
            <a:endParaRPr lang="en-US" sz="2000" dirty="0"/>
          </a:p>
        </p:txBody>
      </p:sp>
      <p:sp>
        <p:nvSpPr>
          <p:cNvPr id="11" name="Text 9"/>
          <p:cNvSpPr txBox="1"/>
          <p:nvPr/>
        </p:nvSpPr>
        <p:spPr>
          <a:xfrm>
            <a:off x="6473952" y="2331720"/>
            <a:ext cx="493776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800"/>
              </a:spcAft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①: t = (v − u) / a; substitute into ②</a:t>
            </a:r>
            <a:endParaRPr lang="en-US" sz="17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2000" i="1" dirty="0">
                <a:solidFill>
                  <a:srgbClr val="1E2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 = (u + v)(v − u) / 2a</a:t>
            </a:r>
            <a:endParaRPr lang="en-US" sz="17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2000" i="1" dirty="0">
                <a:solidFill>
                  <a:srgbClr val="1E2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2as = v² − u²</a:t>
            </a:r>
            <a:endParaRPr lang="en-US" sz="17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2600" b="1" i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v² = u² + 2as</a:t>
            </a:r>
            <a:endParaRPr lang="en-US" sz="17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45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time needed — ideal for braking-distance problems</a:t>
            </a:r>
            <a:endParaRPr lang="en-US" sz="1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2.1.7 · CHOOSING THE RIGHT EQUATION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SUVAT toolkit: pick the equation by the missing quantity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2 · Kinematics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600200"/>
            <a:ext cx="2624328" cy="2103120"/>
          </a:xfrm>
          <a:prstGeom prst="roundRect">
            <a:avLst>
              <a:gd name="adj" fmla="val 5217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640080" y="1783080"/>
            <a:ext cx="244144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i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 = u + at</a:t>
            </a:r>
            <a:endParaRPr lang="en-US" sz="2400" dirty="0"/>
          </a:p>
        </p:txBody>
      </p:sp>
      <p:sp>
        <p:nvSpPr>
          <p:cNvPr id="8" name="Shape 6"/>
          <p:cNvSpPr/>
          <p:nvPr/>
        </p:nvSpPr>
        <p:spPr>
          <a:xfrm>
            <a:off x="1325880" y="3017520"/>
            <a:ext cx="1069848" cy="411480"/>
          </a:xfrm>
          <a:prstGeom prst="roundRect">
            <a:avLst>
              <a:gd name="adj" fmla="val 22222"/>
            </a:avLst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 txBox="1"/>
          <p:nvPr/>
        </p:nvSpPr>
        <p:spPr>
          <a:xfrm>
            <a:off x="1325880" y="3017520"/>
            <a:ext cx="106984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s</a:t>
            </a:r>
            <a:endParaRPr lang="en-US" sz="1550" dirty="0"/>
          </a:p>
        </p:txBody>
      </p:sp>
      <p:sp>
        <p:nvSpPr>
          <p:cNvPr id="10" name="Shape 8"/>
          <p:cNvSpPr/>
          <p:nvPr/>
        </p:nvSpPr>
        <p:spPr>
          <a:xfrm>
            <a:off x="3355848" y="1600200"/>
            <a:ext cx="2624328" cy="2103120"/>
          </a:xfrm>
          <a:prstGeom prst="roundRect">
            <a:avLst>
              <a:gd name="adj" fmla="val 5217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 txBox="1"/>
          <p:nvPr/>
        </p:nvSpPr>
        <p:spPr>
          <a:xfrm>
            <a:off x="3447288" y="1783080"/>
            <a:ext cx="244144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i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 = ½(u + v)t</a:t>
            </a:r>
            <a:endParaRPr lang="en-US" sz="2400" dirty="0"/>
          </a:p>
        </p:txBody>
      </p:sp>
      <p:sp>
        <p:nvSpPr>
          <p:cNvPr id="12" name="Shape 10"/>
          <p:cNvSpPr/>
          <p:nvPr/>
        </p:nvSpPr>
        <p:spPr>
          <a:xfrm>
            <a:off x="4133088" y="3017520"/>
            <a:ext cx="1069848" cy="411480"/>
          </a:xfrm>
          <a:prstGeom prst="roundRect">
            <a:avLst>
              <a:gd name="adj" fmla="val 22222"/>
            </a:avLst>
          </a:prstGeom>
          <a:solidFill>
            <a:srgbClr val="D98200"/>
          </a:solidFill>
          <a:ln w="12700">
            <a:solidFill>
              <a:srgbClr val="D982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4133088" y="3017520"/>
            <a:ext cx="106984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a</a:t>
            </a:r>
            <a:endParaRPr lang="en-US" sz="1550" dirty="0"/>
          </a:p>
        </p:txBody>
      </p:sp>
      <p:sp>
        <p:nvSpPr>
          <p:cNvPr id="14" name="Shape 12"/>
          <p:cNvSpPr/>
          <p:nvPr/>
        </p:nvSpPr>
        <p:spPr>
          <a:xfrm>
            <a:off x="6163056" y="1600200"/>
            <a:ext cx="2624328" cy="2103120"/>
          </a:xfrm>
          <a:prstGeom prst="roundRect">
            <a:avLst>
              <a:gd name="adj" fmla="val 5217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 txBox="1"/>
          <p:nvPr/>
        </p:nvSpPr>
        <p:spPr>
          <a:xfrm>
            <a:off x="6254496" y="1783080"/>
            <a:ext cx="244144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i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 = ut + ½at²</a:t>
            </a:r>
            <a:endParaRPr lang="en-US" sz="2400" dirty="0"/>
          </a:p>
        </p:txBody>
      </p:sp>
      <p:sp>
        <p:nvSpPr>
          <p:cNvPr id="16" name="Shape 14"/>
          <p:cNvSpPr/>
          <p:nvPr/>
        </p:nvSpPr>
        <p:spPr>
          <a:xfrm>
            <a:off x="6940296" y="3017520"/>
            <a:ext cx="1069848" cy="411480"/>
          </a:xfrm>
          <a:prstGeom prst="roundRect">
            <a:avLst>
              <a:gd name="adj" fmla="val 22222"/>
            </a:avLst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 txBox="1"/>
          <p:nvPr/>
        </p:nvSpPr>
        <p:spPr>
          <a:xfrm>
            <a:off x="6940296" y="3017520"/>
            <a:ext cx="106984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v</a:t>
            </a:r>
            <a:endParaRPr lang="en-US" sz="1550" dirty="0"/>
          </a:p>
        </p:txBody>
      </p:sp>
      <p:sp>
        <p:nvSpPr>
          <p:cNvPr id="18" name="Shape 16"/>
          <p:cNvSpPr/>
          <p:nvPr/>
        </p:nvSpPr>
        <p:spPr>
          <a:xfrm>
            <a:off x="8970264" y="1600200"/>
            <a:ext cx="2624328" cy="2103120"/>
          </a:xfrm>
          <a:prstGeom prst="roundRect">
            <a:avLst>
              <a:gd name="adj" fmla="val 5217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 txBox="1"/>
          <p:nvPr/>
        </p:nvSpPr>
        <p:spPr>
          <a:xfrm>
            <a:off x="9061704" y="1783080"/>
            <a:ext cx="244144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i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v² = u² + 2as</a:t>
            </a:r>
            <a:endParaRPr lang="en-US" sz="2400" dirty="0"/>
          </a:p>
        </p:txBody>
      </p:sp>
      <p:sp>
        <p:nvSpPr>
          <p:cNvPr id="20" name="Shape 18"/>
          <p:cNvSpPr/>
          <p:nvPr/>
        </p:nvSpPr>
        <p:spPr>
          <a:xfrm>
            <a:off x="9747504" y="3017520"/>
            <a:ext cx="1069848" cy="411480"/>
          </a:xfrm>
          <a:prstGeom prst="roundRect">
            <a:avLst>
              <a:gd name="adj" fmla="val 22222"/>
            </a:avLst>
          </a:prstGeom>
          <a:solidFill>
            <a:srgbClr val="D98200"/>
          </a:solidFill>
          <a:ln w="12700">
            <a:solidFill>
              <a:srgbClr val="D982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 txBox="1"/>
          <p:nvPr/>
        </p:nvSpPr>
        <p:spPr>
          <a:xfrm>
            <a:off x="9747504" y="3017520"/>
            <a:ext cx="106984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t</a:t>
            </a:r>
            <a:endParaRPr lang="en-US" sz="1550" dirty="0"/>
          </a:p>
        </p:txBody>
      </p:sp>
      <p:sp>
        <p:nvSpPr>
          <p:cNvPr id="22" name="Shape 20"/>
          <p:cNvSpPr/>
          <p:nvPr/>
        </p:nvSpPr>
        <p:spPr>
          <a:xfrm>
            <a:off x="548640" y="3977640"/>
            <a:ext cx="5486400" cy="2103120"/>
          </a:xfrm>
          <a:prstGeom prst="roundRect">
            <a:avLst>
              <a:gd name="adj" fmla="val 5217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 txBox="1"/>
          <p:nvPr/>
        </p:nvSpPr>
        <p:spPr>
          <a:xfrm>
            <a:off x="822960" y="41148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Method</a:t>
            </a:r>
            <a:endParaRPr lang="en-US" sz="1800" dirty="0"/>
          </a:p>
        </p:txBody>
      </p:sp>
      <p:sp>
        <p:nvSpPr>
          <p:cNvPr id="24" name="Text 22"/>
          <p:cNvSpPr txBox="1"/>
          <p:nvPr/>
        </p:nvSpPr>
        <p:spPr>
          <a:xfrm>
            <a:off x="822960" y="4572000"/>
            <a:ext cx="50292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List the three quantities you know and the one you want</a:t>
            </a:r>
            <a:endParaRPr lang="en-US" sz="17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fifth quantity is the one you don't need — choose the equation without it</a:t>
            </a:r>
            <a:endParaRPr lang="en-US" sz="1700" dirty="0"/>
          </a:p>
        </p:txBody>
      </p:sp>
      <p:sp>
        <p:nvSpPr>
          <p:cNvPr id="25" name="Shape 23"/>
          <p:cNvSpPr/>
          <p:nvPr/>
        </p:nvSpPr>
        <p:spPr>
          <a:xfrm>
            <a:off x="6263640" y="3977640"/>
            <a:ext cx="5376672" cy="2103120"/>
          </a:xfrm>
          <a:prstGeom prst="roundRect">
            <a:avLst>
              <a:gd name="adj" fmla="val 5217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 txBox="1"/>
          <p:nvPr/>
        </p:nvSpPr>
        <p:spPr>
          <a:xfrm>
            <a:off x="6537960" y="411480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 the data sheet</a:t>
            </a:r>
            <a:endParaRPr lang="en-US" sz="1800" dirty="0"/>
          </a:p>
        </p:txBody>
      </p:sp>
      <p:sp>
        <p:nvSpPr>
          <p:cNvPr id="27" name="Text 25"/>
          <p:cNvSpPr txBox="1"/>
          <p:nvPr/>
        </p:nvSpPr>
        <p:spPr>
          <a:xfrm>
            <a:off x="6537960" y="4572000"/>
            <a:ext cx="4937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 = ut + ½at² and v² = u² + 2as are printed on page 2 of Papers 1 and 2</a:t>
            </a:r>
            <a:endParaRPr lang="en-US" sz="17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 = u + at and s = ½(u + v)t must be recalled</a:t>
            </a:r>
            <a:endParaRPr lang="en-US" sz="1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2.1.7 · SOLVING WITH SUVAT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Worked example 3 · Train approaching two markers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2 · Kinematics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11091672" cy="1234440"/>
          </a:xfrm>
          <a:prstGeom prst="roundRect">
            <a:avLst>
              <a:gd name="adj" fmla="val 8889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822960" y="1673352"/>
            <a:ext cx="106070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train passes marker 1 at 50 m s⁻¹, then decelerates uniformly so that it passes marker 2 at no more than 10 m s⁻¹. The time between the markers must be no less than 20 s. How far from marker 2 should marker 1 be placed?</a:t>
            </a:r>
            <a:endParaRPr lang="en-US" sz="1700" dirty="0"/>
          </a:p>
        </p:txBody>
      </p:sp>
      <p:sp>
        <p:nvSpPr>
          <p:cNvPr id="19" name="Shape 17"/>
          <p:cNvSpPr/>
          <p:nvPr/>
        </p:nvSpPr>
        <p:spPr>
          <a:xfrm>
            <a:off x="6263640" y="3063240"/>
            <a:ext cx="384048" cy="384048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 txBox="1"/>
          <p:nvPr/>
        </p:nvSpPr>
        <p:spPr>
          <a:xfrm>
            <a:off x="6263640" y="306324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50" dirty="0"/>
          </a:p>
        </p:txBody>
      </p:sp>
      <p:sp>
        <p:nvSpPr>
          <p:cNvPr id="21" name="Text 19"/>
          <p:cNvSpPr txBox="1"/>
          <p:nvPr/>
        </p:nvSpPr>
        <p:spPr>
          <a:xfrm>
            <a:off x="6812280" y="3044952"/>
            <a:ext cx="48463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Known: u = 50 m s⁻¹, v = 10 m s⁻¹, t = 20 s; wanted: s</a:t>
            </a:r>
            <a:endParaRPr lang="en-US" sz="1700" dirty="0"/>
          </a:p>
        </p:txBody>
      </p:sp>
      <p:sp>
        <p:nvSpPr>
          <p:cNvPr id="22" name="Shape 20"/>
          <p:cNvSpPr/>
          <p:nvPr/>
        </p:nvSpPr>
        <p:spPr>
          <a:xfrm>
            <a:off x="6263640" y="3794760"/>
            <a:ext cx="384048" cy="384048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 txBox="1"/>
          <p:nvPr/>
        </p:nvSpPr>
        <p:spPr>
          <a:xfrm>
            <a:off x="6263640" y="379476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50" dirty="0"/>
          </a:p>
        </p:txBody>
      </p:sp>
      <p:sp>
        <p:nvSpPr>
          <p:cNvPr id="24" name="Text 22"/>
          <p:cNvSpPr txBox="1"/>
          <p:nvPr/>
        </p:nvSpPr>
        <p:spPr>
          <a:xfrm>
            <a:off x="6812280" y="3776472"/>
            <a:ext cx="48463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is not needed → use s = ½(u + v)t</a:t>
            </a:r>
            <a:endParaRPr lang="en-US" sz="1700" dirty="0"/>
          </a:p>
        </p:txBody>
      </p:sp>
      <p:sp>
        <p:nvSpPr>
          <p:cNvPr id="25" name="Shape 23"/>
          <p:cNvSpPr/>
          <p:nvPr/>
        </p:nvSpPr>
        <p:spPr>
          <a:xfrm>
            <a:off x="6263640" y="4526280"/>
            <a:ext cx="384048" cy="384048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 txBox="1"/>
          <p:nvPr/>
        </p:nvSpPr>
        <p:spPr>
          <a:xfrm>
            <a:off x="6263640" y="45262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50" dirty="0"/>
          </a:p>
        </p:txBody>
      </p:sp>
      <p:sp>
        <p:nvSpPr>
          <p:cNvPr id="27" name="Text 25"/>
          <p:cNvSpPr txBox="1"/>
          <p:nvPr/>
        </p:nvSpPr>
        <p:spPr>
          <a:xfrm>
            <a:off x="6812280" y="4507992"/>
            <a:ext cx="48463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 = ½ × (50 + 10) × 20</a:t>
            </a:r>
            <a:endParaRPr lang="en-US" sz="1700" dirty="0"/>
          </a:p>
        </p:txBody>
      </p:sp>
      <p:sp>
        <p:nvSpPr>
          <p:cNvPr id="28" name="Shape 26"/>
          <p:cNvSpPr/>
          <p:nvPr/>
        </p:nvSpPr>
        <p:spPr>
          <a:xfrm>
            <a:off x="6263640" y="5257800"/>
            <a:ext cx="384048" cy="384048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Text 27"/>
          <p:cNvSpPr txBox="1"/>
          <p:nvPr/>
        </p:nvSpPr>
        <p:spPr>
          <a:xfrm>
            <a:off x="6263640" y="52578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50" dirty="0"/>
          </a:p>
        </p:txBody>
      </p:sp>
      <p:sp>
        <p:nvSpPr>
          <p:cNvPr id="30" name="Text 28"/>
          <p:cNvSpPr txBox="1"/>
          <p:nvPr/>
        </p:nvSpPr>
        <p:spPr>
          <a:xfrm>
            <a:off x="6812280" y="5239512"/>
            <a:ext cx="48463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 = 600 m</a:t>
            </a:r>
            <a:endParaRPr lang="en-US" sz="1700" dirty="0"/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7F194020-F99C-0C27-2118-A57AA8E736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39" y="2935995"/>
            <a:ext cx="5208169" cy="2705853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1118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463040"/>
            <a:ext cx="36576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0" b="1" dirty="0">
                <a:solidFill>
                  <a:srgbClr val="F5B1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04</a:t>
            </a:r>
            <a:endParaRPr lang="en-US" sz="11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320040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Free fall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416052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B9C2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Acceleration of free fall g and how to measure it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14300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kern="0" spc="300" dirty="0">
                <a:solidFill>
                  <a:srgbClr val="37C9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LEARNING OUTCOMES 2.1.7 – 2.1.8</a:t>
            </a:r>
            <a:endParaRPr lang="en-US" sz="145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2 · Kinematics   |   Cambridge International AS Level Physics 9702</a:t>
            </a:r>
            <a:endParaRPr lang="en-US" sz="1000" dirty="0"/>
          </a:p>
        </p:txBody>
      </p:sp>
      <p:sp>
        <p:nvSpPr>
          <p:cNvPr id="7" name="Text 5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10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2.1.7 · FREE FALL WITHOUT AIR RESISTANCE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Motion in a uniform gravitational field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2 · Kinematics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4846320" cy="4526280"/>
          </a:xfrm>
          <a:prstGeom prst="roundRect">
            <a:avLst>
              <a:gd name="adj" fmla="val 2424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822960" y="1783080"/>
            <a:ext cx="4389120" cy="4206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b="1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 = 9.81 m s⁻² downwards (value on the data sheet)</a:t>
            </a:r>
            <a:endParaRPr lang="en-US" sz="17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objects fall with the same acceleration, whatever their mass, if air resistance is negligible</a:t>
            </a:r>
            <a:endParaRPr lang="en-US" sz="17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Taking up as positive: a = −9.81 m s⁻²</a:t>
            </a:r>
            <a:endParaRPr lang="en-US" sz="17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 maximum height v = 0 for an instant — but a is still g</a:t>
            </a:r>
            <a:endParaRPr lang="en-US" sz="17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Time up = time down (for the same level), and the object returns with the same speed</a:t>
            </a:r>
            <a:endParaRPr lang="en-US" sz="1700" dirty="0"/>
          </a:p>
        </p:txBody>
      </p:sp>
      <p:pic>
        <p:nvPicPr>
          <p:cNvPr id="8" name="Image 0" descr="figs/throwu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9280" y="1817577"/>
            <a:ext cx="5943600" cy="2399887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5669280" y="4663440"/>
            <a:ext cx="5971032" cy="1417320"/>
          </a:xfrm>
          <a:prstGeom prst="roundRect">
            <a:avLst>
              <a:gd name="adj" fmla="val 7742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 txBox="1"/>
          <p:nvPr/>
        </p:nvSpPr>
        <p:spPr>
          <a:xfrm>
            <a:off x="5897880" y="4800600"/>
            <a:ext cx="55778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D98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Ball thrown up at 9.81 m s⁻¹</a:t>
            </a:r>
            <a:endParaRPr lang="en-US" sz="1700" dirty="0"/>
          </a:p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time to top t = u/g = 1.0 s;  max height = u²/2g = 4.9 m;  back in hand after 2.0 s</a:t>
            </a:r>
            <a:endParaRPr lang="en-US" sz="17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2.1.8 · DESCRIBE AN EXPERIMENT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Experiment: determining g with a falling ball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2 · Kinematics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1000" dirty="0"/>
          </a:p>
        </p:txBody>
      </p:sp>
      <p:sp>
        <p:nvSpPr>
          <p:cNvPr id="7" name="Shape 4"/>
          <p:cNvSpPr/>
          <p:nvPr/>
        </p:nvSpPr>
        <p:spPr>
          <a:xfrm>
            <a:off x="5257800" y="1554480"/>
            <a:ext cx="6382512" cy="4526280"/>
          </a:xfrm>
          <a:prstGeom prst="roundRect">
            <a:avLst>
              <a:gd name="adj" fmla="val 2424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5486400" y="169164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Method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5486400" y="2194560"/>
            <a:ext cx="384048" cy="384048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 txBox="1"/>
          <p:nvPr/>
        </p:nvSpPr>
        <p:spPr>
          <a:xfrm>
            <a:off x="5486400" y="219456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50" dirty="0"/>
          </a:p>
        </p:txBody>
      </p:sp>
      <p:sp>
        <p:nvSpPr>
          <p:cNvPr id="11" name="Text 8"/>
          <p:cNvSpPr txBox="1"/>
          <p:nvPr/>
        </p:nvSpPr>
        <p:spPr>
          <a:xfrm>
            <a:off x="6035040" y="2176272"/>
            <a:ext cx="5394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Hold a steel ball with an electromagnet above a trapdoor</a:t>
            </a:r>
            <a:endParaRPr lang="en-US" sz="1700" dirty="0"/>
          </a:p>
        </p:txBody>
      </p:sp>
      <p:sp>
        <p:nvSpPr>
          <p:cNvPr id="12" name="Shape 9"/>
          <p:cNvSpPr/>
          <p:nvPr/>
        </p:nvSpPr>
        <p:spPr>
          <a:xfrm>
            <a:off x="5486400" y="2926080"/>
            <a:ext cx="384048" cy="384048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 txBox="1"/>
          <p:nvPr/>
        </p:nvSpPr>
        <p:spPr>
          <a:xfrm>
            <a:off x="5486400" y="29260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50" dirty="0"/>
          </a:p>
        </p:txBody>
      </p:sp>
      <p:sp>
        <p:nvSpPr>
          <p:cNvPr id="14" name="Text 11"/>
          <p:cNvSpPr txBox="1"/>
          <p:nvPr/>
        </p:nvSpPr>
        <p:spPr>
          <a:xfrm>
            <a:off x="6035040" y="2907792"/>
            <a:ext cx="5394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Switching off the magnet releases the ball and starts the timer</a:t>
            </a:r>
            <a:endParaRPr lang="en-US" sz="1700" dirty="0"/>
          </a:p>
        </p:txBody>
      </p:sp>
      <p:sp>
        <p:nvSpPr>
          <p:cNvPr id="15" name="Shape 12"/>
          <p:cNvSpPr/>
          <p:nvPr/>
        </p:nvSpPr>
        <p:spPr>
          <a:xfrm>
            <a:off x="5486400" y="3657600"/>
            <a:ext cx="384048" cy="384048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3"/>
          <p:cNvSpPr txBox="1"/>
          <p:nvPr/>
        </p:nvSpPr>
        <p:spPr>
          <a:xfrm>
            <a:off x="5486400" y="36576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50" dirty="0"/>
          </a:p>
        </p:txBody>
      </p:sp>
      <p:sp>
        <p:nvSpPr>
          <p:cNvPr id="17" name="Text 14"/>
          <p:cNvSpPr txBox="1"/>
          <p:nvPr/>
        </p:nvSpPr>
        <p:spPr>
          <a:xfrm>
            <a:off x="6035040" y="3639312"/>
            <a:ext cx="5394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ball opens the trapdoor, which stops the timer: time t</a:t>
            </a:r>
            <a:endParaRPr lang="en-US" sz="1700" dirty="0"/>
          </a:p>
        </p:txBody>
      </p:sp>
      <p:sp>
        <p:nvSpPr>
          <p:cNvPr id="18" name="Shape 15"/>
          <p:cNvSpPr/>
          <p:nvPr/>
        </p:nvSpPr>
        <p:spPr>
          <a:xfrm>
            <a:off x="5486400" y="4389120"/>
            <a:ext cx="384048" cy="384048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6"/>
          <p:cNvSpPr txBox="1"/>
          <p:nvPr/>
        </p:nvSpPr>
        <p:spPr>
          <a:xfrm>
            <a:off x="5486400" y="438912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50" dirty="0"/>
          </a:p>
        </p:txBody>
      </p:sp>
      <p:sp>
        <p:nvSpPr>
          <p:cNvPr id="20" name="Text 17"/>
          <p:cNvSpPr txBox="1"/>
          <p:nvPr/>
        </p:nvSpPr>
        <p:spPr>
          <a:xfrm>
            <a:off x="6035040" y="4370832"/>
            <a:ext cx="5394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Measure h (bottom of ball to trapdoor) with a metre rule</a:t>
            </a:r>
            <a:endParaRPr lang="en-US" sz="1700" dirty="0"/>
          </a:p>
        </p:txBody>
      </p:sp>
      <p:sp>
        <p:nvSpPr>
          <p:cNvPr id="21" name="Shape 18"/>
          <p:cNvSpPr/>
          <p:nvPr/>
        </p:nvSpPr>
        <p:spPr>
          <a:xfrm>
            <a:off x="5486400" y="5120640"/>
            <a:ext cx="384048" cy="384048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19"/>
          <p:cNvSpPr txBox="1"/>
          <p:nvPr/>
        </p:nvSpPr>
        <p:spPr>
          <a:xfrm>
            <a:off x="5486400" y="512064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550" dirty="0"/>
          </a:p>
        </p:txBody>
      </p:sp>
      <p:sp>
        <p:nvSpPr>
          <p:cNvPr id="23" name="Text 20"/>
          <p:cNvSpPr txBox="1"/>
          <p:nvPr/>
        </p:nvSpPr>
        <p:spPr>
          <a:xfrm>
            <a:off x="6035040" y="5102352"/>
            <a:ext cx="5394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Repeat for each h and average t; take 5–6 values of h between about 0.20 m and 1.00 m</a:t>
            </a:r>
            <a:endParaRPr lang="en-US" sz="1700" dirty="0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B027EF76-655E-A609-0C6F-EDF5570B5F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682" y="1453896"/>
            <a:ext cx="4219612" cy="4654296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2.1.8 · FROM THE GRAPH TO G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Analysis and sources of error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2 · Kinematics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1000" dirty="0"/>
          </a:p>
        </p:txBody>
      </p:sp>
      <p:pic>
        <p:nvPicPr>
          <p:cNvPr id="6" name="Image 0" descr="figs/h_t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467938"/>
            <a:ext cx="5120640" cy="3830685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548640" y="5394960"/>
            <a:ext cx="5120640" cy="731520"/>
          </a:xfrm>
          <a:prstGeom prst="roundRect">
            <a:avLst>
              <a:gd name="adj" fmla="val 15000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777240" y="5440680"/>
            <a:ext cx="4754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i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 = ½gt²  compares with  y = mx</a:t>
            </a:r>
            <a:endParaRPr lang="en-US" sz="1450" dirty="0"/>
          </a:p>
          <a:p>
            <a:pPr marL="0" indent="0">
              <a:buNone/>
            </a:pPr>
            <a:r>
              <a:rPr lang="en-US" sz="14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plot h against t²: gradient = g/2, so g = 2 × gradient</a:t>
            </a:r>
            <a:endParaRPr lang="en-US" sz="1450" dirty="0"/>
          </a:p>
        </p:txBody>
      </p:sp>
      <p:sp>
        <p:nvSpPr>
          <p:cNvPr id="9" name="Shape 6"/>
          <p:cNvSpPr/>
          <p:nvPr/>
        </p:nvSpPr>
        <p:spPr>
          <a:xfrm>
            <a:off x="5943600" y="1554480"/>
            <a:ext cx="5696712" cy="1371600"/>
          </a:xfrm>
          <a:prstGeom prst="roundRect">
            <a:avLst>
              <a:gd name="adj" fmla="val 8000"/>
            </a:avLst>
          </a:prstGeom>
          <a:solidFill>
            <a:srgbClr val="FCEBE6"/>
          </a:solidFill>
          <a:ln w="12700">
            <a:solidFill>
              <a:srgbClr val="FCEB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 txBox="1"/>
          <p:nvPr/>
        </p:nvSpPr>
        <p:spPr>
          <a:xfrm>
            <a:off x="6172200" y="1673352"/>
            <a:ext cx="502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D948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Systematic error</a:t>
            </a:r>
            <a:endParaRPr lang="en-US" sz="1900" dirty="0"/>
          </a:p>
        </p:txBody>
      </p:sp>
      <p:sp>
        <p:nvSpPr>
          <p:cNvPr id="11" name="Text 8"/>
          <p:cNvSpPr txBox="1"/>
          <p:nvPr/>
        </p:nvSpPr>
        <p:spPr>
          <a:xfrm>
            <a:off x="6172200" y="2057400"/>
            <a:ext cx="5303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Residual magnetism delays the release after the timer starts, so t is too large and g is too small</a:t>
            </a:r>
            <a:endParaRPr lang="en-US" sz="1550" dirty="0"/>
          </a:p>
        </p:txBody>
      </p:sp>
      <p:sp>
        <p:nvSpPr>
          <p:cNvPr id="12" name="Shape 9"/>
          <p:cNvSpPr/>
          <p:nvPr/>
        </p:nvSpPr>
        <p:spPr>
          <a:xfrm>
            <a:off x="5943600" y="3108960"/>
            <a:ext cx="5696712" cy="1371600"/>
          </a:xfrm>
          <a:prstGeom prst="roundRect">
            <a:avLst>
              <a:gd name="adj" fmla="val 8000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 txBox="1"/>
          <p:nvPr/>
        </p:nvSpPr>
        <p:spPr>
          <a:xfrm>
            <a:off x="6172200" y="3227832"/>
            <a:ext cx="502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Random error</a:t>
            </a:r>
            <a:endParaRPr lang="en-US" sz="1900" dirty="0"/>
          </a:p>
        </p:txBody>
      </p:sp>
      <p:sp>
        <p:nvSpPr>
          <p:cNvPr id="14" name="Text 11"/>
          <p:cNvSpPr txBox="1"/>
          <p:nvPr/>
        </p:nvSpPr>
        <p:spPr>
          <a:xfrm>
            <a:off x="6172200" y="3611880"/>
            <a:ext cx="5303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Parallax when reading h on the metre rule; variation in how the trapdoor opens</a:t>
            </a:r>
            <a:endParaRPr lang="en-US" sz="1550" dirty="0"/>
          </a:p>
        </p:txBody>
      </p:sp>
      <p:sp>
        <p:nvSpPr>
          <p:cNvPr id="15" name="Shape 12"/>
          <p:cNvSpPr/>
          <p:nvPr/>
        </p:nvSpPr>
        <p:spPr>
          <a:xfrm>
            <a:off x="5943600" y="4663440"/>
            <a:ext cx="5696712" cy="1371600"/>
          </a:xfrm>
          <a:prstGeom prst="roundRect">
            <a:avLst>
              <a:gd name="adj" fmla="val 8000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3"/>
          <p:cNvSpPr txBox="1"/>
          <p:nvPr/>
        </p:nvSpPr>
        <p:spPr>
          <a:xfrm>
            <a:off x="6172200" y="4782312"/>
            <a:ext cx="502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Improvements</a:t>
            </a:r>
            <a:endParaRPr lang="en-US" sz="1900" dirty="0"/>
          </a:p>
        </p:txBody>
      </p:sp>
      <p:sp>
        <p:nvSpPr>
          <p:cNvPr id="17" name="Text 14"/>
          <p:cNvSpPr txBox="1"/>
          <p:nvPr/>
        </p:nvSpPr>
        <p:spPr>
          <a:xfrm>
            <a:off x="6172200" y="5166360"/>
            <a:ext cx="5303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light gates and a data logger; repeat and average; read h at eye level with a set square</a:t>
            </a:r>
            <a:endParaRPr lang="en-US" sz="15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1118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463040"/>
            <a:ext cx="36576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0" b="1" dirty="0">
                <a:solidFill>
                  <a:srgbClr val="F5B1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05</a:t>
            </a:r>
            <a:endParaRPr lang="en-US" sz="11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320040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Projectile motion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416052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B9C2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Uniform velocity horizontally · uniform acceleration vertically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14300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kern="0" spc="300" dirty="0">
                <a:solidFill>
                  <a:srgbClr val="37C9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LEARNING OUTCOME 2.1.9</a:t>
            </a:r>
            <a:endParaRPr lang="en-US" sz="145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2 · Kinematics   |   Cambridge International AS Level Physics 9702</a:t>
            </a:r>
            <a:endParaRPr lang="en-US" sz="1000" dirty="0"/>
          </a:p>
        </p:txBody>
      </p:sp>
      <p:sp>
        <p:nvSpPr>
          <p:cNvPr id="7" name="Text 5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endParaRPr lang="en-US" sz="10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2.1.9 · HORIZONTAL AND VERTICAL COMPONENTS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Two independent motions, one shared time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2 · Kinematics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</a:t>
            </a:r>
            <a:endParaRPr lang="en-US" sz="1000" dirty="0"/>
          </a:p>
        </p:txBody>
      </p:sp>
      <p:sp>
        <p:nvSpPr>
          <p:cNvPr id="7" name="Shape 4"/>
          <p:cNvSpPr/>
          <p:nvPr/>
        </p:nvSpPr>
        <p:spPr>
          <a:xfrm>
            <a:off x="548640" y="4297680"/>
            <a:ext cx="3566160" cy="1783080"/>
          </a:xfrm>
          <a:prstGeom prst="roundRect">
            <a:avLst>
              <a:gd name="adj" fmla="val 6154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777240" y="4407408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591B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Horizontal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77240" y="4800600"/>
            <a:ext cx="320040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force (no air resistance) → aₓ = 0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uₓ = u cos θ stays constant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 = (u cos θ) t</a:t>
            </a:r>
            <a:endParaRPr lang="en-US" sz="1500" dirty="0"/>
          </a:p>
        </p:txBody>
      </p:sp>
      <p:sp>
        <p:nvSpPr>
          <p:cNvPr id="10" name="Shape 7"/>
          <p:cNvSpPr/>
          <p:nvPr/>
        </p:nvSpPr>
        <p:spPr>
          <a:xfrm>
            <a:off x="4297680" y="4297680"/>
            <a:ext cx="3566160" cy="1783080"/>
          </a:xfrm>
          <a:prstGeom prst="roundRect">
            <a:avLst>
              <a:gd name="adj" fmla="val 6154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 txBox="1"/>
          <p:nvPr/>
        </p:nvSpPr>
        <p:spPr>
          <a:xfrm>
            <a:off x="4526280" y="4407408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Vertical</a:t>
            </a:r>
            <a:endParaRPr lang="en-US" sz="1800" dirty="0"/>
          </a:p>
        </p:txBody>
      </p:sp>
      <p:sp>
        <p:nvSpPr>
          <p:cNvPr id="12" name="Text 9"/>
          <p:cNvSpPr txBox="1"/>
          <p:nvPr/>
        </p:nvSpPr>
        <p:spPr>
          <a:xfrm>
            <a:off x="4526280" y="4800600"/>
            <a:ext cx="320040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Weight acts → a = −g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uᵧ = u sin θ; vᵧ = u sin θ − gt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SUVAT with a = −9.81 m s⁻²</a:t>
            </a:r>
            <a:endParaRPr lang="en-US" sz="1500" dirty="0"/>
          </a:p>
        </p:txBody>
      </p:sp>
      <p:sp>
        <p:nvSpPr>
          <p:cNvPr id="13" name="Shape 10"/>
          <p:cNvSpPr/>
          <p:nvPr/>
        </p:nvSpPr>
        <p:spPr>
          <a:xfrm>
            <a:off x="8046720" y="4297680"/>
            <a:ext cx="3566160" cy="1783080"/>
          </a:xfrm>
          <a:prstGeom prst="roundRect">
            <a:avLst>
              <a:gd name="adj" fmla="val 6154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 txBox="1"/>
          <p:nvPr/>
        </p:nvSpPr>
        <p:spPr>
          <a:xfrm>
            <a:off x="8275320" y="4407408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link</a:t>
            </a:r>
            <a:endParaRPr lang="en-US" sz="1800" dirty="0"/>
          </a:p>
        </p:txBody>
      </p:sp>
      <p:sp>
        <p:nvSpPr>
          <p:cNvPr id="15" name="Text 12"/>
          <p:cNvSpPr txBox="1"/>
          <p:nvPr/>
        </p:nvSpPr>
        <p:spPr>
          <a:xfrm>
            <a:off x="8275320" y="4800600"/>
            <a:ext cx="320040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Time t is the same for both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Solve one direction for t, use it in the other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Resultant v = √(vₓ² + vᵧ²)</a:t>
            </a:r>
            <a:endParaRPr lang="en-US" sz="1500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3C8D9AD-7EE8-A3D1-610F-9E86A1E68C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4190" y="1335024"/>
            <a:ext cx="7111041" cy="2843699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2.1.9 · DERIVE THEM — DON'T JUST MEMORISE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Key results for launch at angle θ on level ground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2 · Kinematics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600200"/>
            <a:ext cx="3520440" cy="2011680"/>
          </a:xfrm>
          <a:prstGeom prst="roundRect">
            <a:avLst>
              <a:gd name="adj" fmla="val 5455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731520" y="1737360"/>
            <a:ext cx="3154680" cy="11064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i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 = 2u sin θ / g</a:t>
            </a:r>
            <a:endParaRPr lang="en-US" sz="2600" dirty="0"/>
          </a:p>
        </p:txBody>
      </p:sp>
      <p:sp>
        <p:nvSpPr>
          <p:cNvPr id="8" name="Text 6"/>
          <p:cNvSpPr txBox="1"/>
          <p:nvPr/>
        </p:nvSpPr>
        <p:spPr>
          <a:xfrm>
            <a:off x="731520" y="2847442"/>
            <a:ext cx="3154680" cy="663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5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time of flight: vertical displacement = 0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4334256" y="1600200"/>
            <a:ext cx="3520440" cy="2011680"/>
          </a:xfrm>
          <a:prstGeom prst="roundRect">
            <a:avLst>
              <a:gd name="adj" fmla="val 5455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4517136" y="1737360"/>
            <a:ext cx="3154680" cy="11064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i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 = u² sin²θ / 2g</a:t>
            </a:r>
            <a:endParaRPr lang="en-US" sz="2600" dirty="0"/>
          </a:p>
        </p:txBody>
      </p:sp>
      <p:sp>
        <p:nvSpPr>
          <p:cNvPr id="11" name="Text 9"/>
          <p:cNvSpPr txBox="1"/>
          <p:nvPr/>
        </p:nvSpPr>
        <p:spPr>
          <a:xfrm>
            <a:off x="4517136" y="2847442"/>
            <a:ext cx="3154680" cy="663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5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maximum height: vᵧ = 0 at the top</a:t>
            </a:r>
            <a:endParaRPr lang="en-US" sz="1450" dirty="0"/>
          </a:p>
        </p:txBody>
      </p:sp>
      <p:sp>
        <p:nvSpPr>
          <p:cNvPr id="12" name="Shape 10"/>
          <p:cNvSpPr/>
          <p:nvPr/>
        </p:nvSpPr>
        <p:spPr>
          <a:xfrm>
            <a:off x="8119872" y="1600200"/>
            <a:ext cx="3520440" cy="2011680"/>
          </a:xfrm>
          <a:prstGeom prst="roundRect">
            <a:avLst>
              <a:gd name="adj" fmla="val 5455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8302752" y="1737360"/>
            <a:ext cx="3154680" cy="11064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i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 = u² sin 2θ / g</a:t>
            </a:r>
            <a:endParaRPr lang="en-US" sz="2600" dirty="0"/>
          </a:p>
        </p:txBody>
      </p:sp>
      <p:sp>
        <p:nvSpPr>
          <p:cNvPr id="14" name="Text 12"/>
          <p:cNvSpPr txBox="1"/>
          <p:nvPr/>
        </p:nvSpPr>
        <p:spPr>
          <a:xfrm>
            <a:off x="8302752" y="2847442"/>
            <a:ext cx="3154680" cy="663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5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range = uₓ × T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548640" y="3886200"/>
            <a:ext cx="5486400" cy="2194560"/>
          </a:xfrm>
          <a:prstGeom prst="roundRect">
            <a:avLst>
              <a:gd name="adj" fmla="val 5000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 txBox="1"/>
          <p:nvPr/>
        </p:nvSpPr>
        <p:spPr>
          <a:xfrm>
            <a:off x="822960" y="402336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they come from</a:t>
            </a:r>
            <a:endParaRPr lang="en-US" sz="1800" dirty="0"/>
          </a:p>
        </p:txBody>
      </p:sp>
      <p:sp>
        <p:nvSpPr>
          <p:cNvPr id="17" name="Text 15"/>
          <p:cNvSpPr txBox="1"/>
          <p:nvPr/>
        </p:nvSpPr>
        <p:spPr>
          <a:xfrm>
            <a:off x="822960" y="4480560"/>
            <a:ext cx="50292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H: v² = u² + 2as with v = 0, u = u sin θ, a = −g</a:t>
            </a:r>
            <a:endParaRPr lang="en-US" sz="15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T: s = ut + ½at² with s = 0</a:t>
            </a:r>
            <a:endParaRPr lang="en-US" sz="15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R: (u cos θ) × T and 2 sin θ cos θ = sin 2θ</a:t>
            </a:r>
            <a:endParaRPr lang="en-US" sz="1550" dirty="0"/>
          </a:p>
        </p:txBody>
      </p:sp>
      <p:sp>
        <p:nvSpPr>
          <p:cNvPr id="18" name="Shape 16"/>
          <p:cNvSpPr/>
          <p:nvPr/>
        </p:nvSpPr>
        <p:spPr>
          <a:xfrm>
            <a:off x="6263640" y="3886200"/>
            <a:ext cx="5376672" cy="2194560"/>
          </a:xfrm>
          <a:prstGeom prst="roundRect">
            <a:avLst>
              <a:gd name="adj" fmla="val 5000"/>
            </a:avLst>
          </a:prstGeom>
          <a:solidFill>
            <a:srgbClr val="FCEBE6"/>
          </a:solidFill>
          <a:ln w="12700">
            <a:solidFill>
              <a:srgbClr val="FCEB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 txBox="1"/>
          <p:nvPr/>
        </p:nvSpPr>
        <p:spPr>
          <a:xfrm>
            <a:off x="6537960" y="402336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948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 careful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6537960" y="4480560"/>
            <a:ext cx="49377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These only apply when launch and landing heights are equal</a:t>
            </a:r>
            <a:endParaRPr lang="en-US" sz="15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Maximum range at 45° (no air resistance)</a:t>
            </a:r>
            <a:endParaRPr lang="en-US" sz="15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 air resistance: lower H, shorter R, asymmetric path</a:t>
            </a:r>
            <a:endParaRPr lang="en-US" sz="15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2.1.9 · MOTORCYCLE STUNT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Worked example 4 · Horizontal launch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2 · Kinematics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11091672" cy="868680"/>
          </a:xfrm>
          <a:prstGeom prst="roundRect">
            <a:avLst>
              <a:gd name="adj" fmla="val 12632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822960" y="1664208"/>
            <a:ext cx="10607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stunt rider moving horizontally takes off from a point 1.25 m above the ground and lands 10 m away. What was the speed at take-off?</a:t>
            </a:r>
            <a:endParaRPr lang="en-US" sz="1700" dirty="0"/>
          </a:p>
        </p:txBody>
      </p:sp>
      <p:sp>
        <p:nvSpPr>
          <p:cNvPr id="9" name="Shape 6"/>
          <p:cNvSpPr/>
          <p:nvPr/>
        </p:nvSpPr>
        <p:spPr>
          <a:xfrm>
            <a:off x="6263640" y="2834640"/>
            <a:ext cx="384048" cy="384048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 txBox="1"/>
          <p:nvPr/>
        </p:nvSpPr>
        <p:spPr>
          <a:xfrm>
            <a:off x="6263640" y="283464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50" dirty="0"/>
          </a:p>
        </p:txBody>
      </p:sp>
      <p:sp>
        <p:nvSpPr>
          <p:cNvPr id="11" name="Text 8"/>
          <p:cNvSpPr txBox="1"/>
          <p:nvPr/>
        </p:nvSpPr>
        <p:spPr>
          <a:xfrm>
            <a:off x="6812280" y="2816352"/>
            <a:ext cx="4846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Vertical first: u = 0, a = 9.81 m s⁻², s = 1.25 m</a:t>
            </a:r>
            <a:endParaRPr lang="en-US" sz="1700" dirty="0"/>
          </a:p>
        </p:txBody>
      </p:sp>
      <p:sp>
        <p:nvSpPr>
          <p:cNvPr id="12" name="Shape 9"/>
          <p:cNvSpPr/>
          <p:nvPr/>
        </p:nvSpPr>
        <p:spPr>
          <a:xfrm>
            <a:off x="6263640" y="3611880"/>
            <a:ext cx="384048" cy="384048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 txBox="1"/>
          <p:nvPr/>
        </p:nvSpPr>
        <p:spPr>
          <a:xfrm>
            <a:off x="6263640" y="36118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50" dirty="0"/>
          </a:p>
        </p:txBody>
      </p:sp>
      <p:sp>
        <p:nvSpPr>
          <p:cNvPr id="14" name="Text 11"/>
          <p:cNvSpPr txBox="1"/>
          <p:nvPr/>
        </p:nvSpPr>
        <p:spPr>
          <a:xfrm>
            <a:off x="6812280" y="3593592"/>
            <a:ext cx="4846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 = ½at²  →  t = √(2 × 1.25 / 9.81) = 0.505 s</a:t>
            </a:r>
            <a:endParaRPr lang="en-US" sz="1700" dirty="0"/>
          </a:p>
        </p:txBody>
      </p:sp>
      <p:sp>
        <p:nvSpPr>
          <p:cNvPr id="15" name="Shape 12"/>
          <p:cNvSpPr/>
          <p:nvPr/>
        </p:nvSpPr>
        <p:spPr>
          <a:xfrm>
            <a:off x="6263640" y="4389120"/>
            <a:ext cx="384048" cy="384048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3"/>
          <p:cNvSpPr txBox="1"/>
          <p:nvPr/>
        </p:nvSpPr>
        <p:spPr>
          <a:xfrm>
            <a:off x="6263640" y="438912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50" dirty="0"/>
          </a:p>
        </p:txBody>
      </p:sp>
      <p:sp>
        <p:nvSpPr>
          <p:cNvPr id="17" name="Text 14"/>
          <p:cNvSpPr txBox="1"/>
          <p:nvPr/>
        </p:nvSpPr>
        <p:spPr>
          <a:xfrm>
            <a:off x="6812280" y="4370832"/>
            <a:ext cx="4846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Horizontal: aₓ = 0, so speed = distance ÷ time</a:t>
            </a:r>
            <a:endParaRPr lang="en-US" sz="1700" dirty="0"/>
          </a:p>
        </p:txBody>
      </p:sp>
      <p:sp>
        <p:nvSpPr>
          <p:cNvPr id="18" name="Shape 15"/>
          <p:cNvSpPr/>
          <p:nvPr/>
        </p:nvSpPr>
        <p:spPr>
          <a:xfrm>
            <a:off x="6263640" y="5166360"/>
            <a:ext cx="384048" cy="384048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6"/>
          <p:cNvSpPr txBox="1"/>
          <p:nvPr/>
        </p:nvSpPr>
        <p:spPr>
          <a:xfrm>
            <a:off x="6263640" y="516636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50" dirty="0"/>
          </a:p>
        </p:txBody>
      </p:sp>
      <p:sp>
        <p:nvSpPr>
          <p:cNvPr id="20" name="Text 17"/>
          <p:cNvSpPr txBox="1"/>
          <p:nvPr/>
        </p:nvSpPr>
        <p:spPr>
          <a:xfrm>
            <a:off x="6812280" y="5148072"/>
            <a:ext cx="4846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 = 10 / 0.505 = 19.8 m s⁻¹ ≈ 20 m s⁻¹</a:t>
            </a:r>
            <a:endParaRPr lang="en-US" sz="1700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87B2B3EC-9F68-BB2F-0335-CBF1A8306E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062" y="2606040"/>
            <a:ext cx="5560299" cy="3089055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2.1.9 · MAXIMUM HEIGHT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Worked example 5 · Launch at an angle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2 · Kinematics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11091672" cy="868680"/>
          </a:xfrm>
          <a:prstGeom prst="roundRect">
            <a:avLst>
              <a:gd name="adj" fmla="val 12632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822960" y="1664208"/>
            <a:ext cx="10607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ball is thrown from P with an initial velocity of 12 m s⁻¹ at 50° to the horizontal. What is the maximum height reached at Q?</a:t>
            </a:r>
            <a:endParaRPr lang="en-US" sz="1700" dirty="0"/>
          </a:p>
        </p:txBody>
      </p:sp>
      <p:sp>
        <p:nvSpPr>
          <p:cNvPr id="9" name="Shape 6"/>
          <p:cNvSpPr/>
          <p:nvPr/>
        </p:nvSpPr>
        <p:spPr>
          <a:xfrm>
            <a:off x="6263640" y="2834640"/>
            <a:ext cx="384048" cy="384048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 txBox="1"/>
          <p:nvPr/>
        </p:nvSpPr>
        <p:spPr>
          <a:xfrm>
            <a:off x="6263640" y="283464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50" dirty="0"/>
          </a:p>
        </p:txBody>
      </p:sp>
      <p:sp>
        <p:nvSpPr>
          <p:cNvPr id="11" name="Text 8"/>
          <p:cNvSpPr txBox="1"/>
          <p:nvPr/>
        </p:nvSpPr>
        <p:spPr>
          <a:xfrm>
            <a:off x="6812280" y="2816352"/>
            <a:ext cx="4846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Vertical component: uᵧ = 12 sin 50° = 9.19 m s⁻¹</a:t>
            </a:r>
            <a:endParaRPr lang="en-US" sz="1700" dirty="0"/>
          </a:p>
        </p:txBody>
      </p:sp>
      <p:sp>
        <p:nvSpPr>
          <p:cNvPr id="12" name="Shape 9"/>
          <p:cNvSpPr/>
          <p:nvPr/>
        </p:nvSpPr>
        <p:spPr>
          <a:xfrm>
            <a:off x="6263640" y="3611880"/>
            <a:ext cx="384048" cy="384048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 txBox="1"/>
          <p:nvPr/>
        </p:nvSpPr>
        <p:spPr>
          <a:xfrm>
            <a:off x="6263640" y="36118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50" dirty="0"/>
          </a:p>
        </p:txBody>
      </p:sp>
      <p:sp>
        <p:nvSpPr>
          <p:cNvPr id="14" name="Text 11"/>
          <p:cNvSpPr txBox="1"/>
          <p:nvPr/>
        </p:nvSpPr>
        <p:spPr>
          <a:xfrm>
            <a:off x="6812280" y="3593592"/>
            <a:ext cx="4846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 Q: vᵧ = 0, a = −9.81 m s⁻²; t unknown → use v² = u² + 2as</a:t>
            </a:r>
            <a:endParaRPr lang="en-US" sz="1700" dirty="0"/>
          </a:p>
        </p:txBody>
      </p:sp>
      <p:sp>
        <p:nvSpPr>
          <p:cNvPr id="15" name="Shape 12"/>
          <p:cNvSpPr/>
          <p:nvPr/>
        </p:nvSpPr>
        <p:spPr>
          <a:xfrm>
            <a:off x="6263640" y="4389120"/>
            <a:ext cx="384048" cy="384048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3"/>
          <p:cNvSpPr txBox="1"/>
          <p:nvPr/>
        </p:nvSpPr>
        <p:spPr>
          <a:xfrm>
            <a:off x="6263640" y="438912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50" dirty="0"/>
          </a:p>
        </p:txBody>
      </p:sp>
      <p:sp>
        <p:nvSpPr>
          <p:cNvPr id="17" name="Text 14"/>
          <p:cNvSpPr txBox="1"/>
          <p:nvPr/>
        </p:nvSpPr>
        <p:spPr>
          <a:xfrm>
            <a:off x="6812280" y="4370832"/>
            <a:ext cx="4846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 = 9.19² − 2 × 9.81 × H</a:t>
            </a:r>
            <a:endParaRPr lang="en-US" sz="1700" dirty="0"/>
          </a:p>
        </p:txBody>
      </p:sp>
      <p:sp>
        <p:nvSpPr>
          <p:cNvPr id="18" name="Shape 15"/>
          <p:cNvSpPr/>
          <p:nvPr/>
        </p:nvSpPr>
        <p:spPr>
          <a:xfrm>
            <a:off x="6263640" y="5166360"/>
            <a:ext cx="384048" cy="384048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6"/>
          <p:cNvSpPr txBox="1"/>
          <p:nvPr/>
        </p:nvSpPr>
        <p:spPr>
          <a:xfrm>
            <a:off x="6263640" y="516636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50" dirty="0"/>
          </a:p>
        </p:txBody>
      </p:sp>
      <p:sp>
        <p:nvSpPr>
          <p:cNvPr id="20" name="Text 17"/>
          <p:cNvSpPr txBox="1"/>
          <p:nvPr/>
        </p:nvSpPr>
        <p:spPr>
          <a:xfrm>
            <a:off x="6812280" y="5148072"/>
            <a:ext cx="4846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 = 9.19² / 19.62 = 4.3 m</a:t>
            </a:r>
            <a:endParaRPr lang="en-US" sz="1700" dirty="0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EFE8D987-423A-CF54-CE57-6DA462DA8C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892" y="2578872"/>
            <a:ext cx="5380870" cy="2450063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1118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463040"/>
            <a:ext cx="36576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0" b="1" dirty="0">
                <a:solidFill>
                  <a:srgbClr val="F5B1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06</a:t>
            </a:r>
            <a:endParaRPr lang="en-US" sz="11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320040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Past paper practice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416052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B9C2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Paper 1 multiple choice · Paper 2 structured questions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14300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kern="0" spc="300" dirty="0">
                <a:solidFill>
                  <a:srgbClr val="37C9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EXAM-STYLE QUESTIONS</a:t>
            </a:r>
            <a:endParaRPr lang="en-US" sz="145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2 · Kinematics   |   Cambridge International AS Level Physics 9702</a:t>
            </a:r>
            <a:endParaRPr lang="en-US" sz="1000" dirty="0"/>
          </a:p>
        </p:txBody>
      </p:sp>
      <p:sp>
        <p:nvSpPr>
          <p:cNvPr id="7" name="Text 5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</a:t>
            </a:r>
            <a:endParaRPr lang="en-US" sz="10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PAPER 1 STYLE · MULTIPLE CHOICE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Practice set A · Equations of motion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2 · Kinematics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731520" y="1737360"/>
            <a:ext cx="438912" cy="438912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731520" y="173736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700" dirty="0"/>
          </a:p>
        </p:txBody>
      </p:sp>
      <p:sp>
        <p:nvSpPr>
          <p:cNvPr id="9" name="Text 7"/>
          <p:cNvSpPr txBox="1"/>
          <p:nvPr/>
        </p:nvSpPr>
        <p:spPr>
          <a:xfrm>
            <a:off x="1325880" y="1737360"/>
            <a:ext cx="44805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body with uniform acceleration increases its velocity from u to v in time t. Which expression would not give a correct value for the displacement during time t?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1179576" y="2711196"/>
            <a:ext cx="452628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ut + ½at²     B  vt − ½at²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(v + u)(v − u) / 2a     D  (v − u)t / 2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6190488" y="155448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6373368" y="1737360"/>
            <a:ext cx="438912" cy="438912"/>
          </a:xfrm>
          <a:prstGeom prst="ellipse">
            <a:avLst/>
          </a:prstGeom>
          <a:solidFill>
            <a:srgbClr val="D98200"/>
          </a:solidFill>
          <a:ln w="12700">
            <a:solidFill>
              <a:srgbClr val="D982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6373368" y="173736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700" dirty="0"/>
          </a:p>
        </p:txBody>
      </p:sp>
      <p:sp>
        <p:nvSpPr>
          <p:cNvPr id="14" name="Text 12"/>
          <p:cNvSpPr txBox="1"/>
          <p:nvPr/>
        </p:nvSpPr>
        <p:spPr>
          <a:xfrm>
            <a:off x="6967728" y="1737360"/>
            <a:ext cx="44805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sprinter runs a 100 m race in a straight line. He accelerates from the start at 2.5 m s⁻² to his maximum speed of 10 m s⁻¹, then keeps this speed to the finish. What time does he take?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6922008" y="2171182"/>
            <a:ext cx="4526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4 s     B  10 s     C  12 s     D  20 s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548640" y="388620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731520" y="4069080"/>
            <a:ext cx="438912" cy="438912"/>
          </a:xfrm>
          <a:prstGeom prst="ellipse">
            <a:avLst/>
          </a:prstGeom>
          <a:solidFill>
            <a:srgbClr val="D98200"/>
          </a:solidFill>
          <a:ln w="12700">
            <a:solidFill>
              <a:srgbClr val="D982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 txBox="1"/>
          <p:nvPr/>
        </p:nvSpPr>
        <p:spPr>
          <a:xfrm>
            <a:off x="731520" y="406908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700" dirty="0"/>
          </a:p>
        </p:txBody>
      </p:sp>
      <p:sp>
        <p:nvSpPr>
          <p:cNvPr id="19" name="Text 17"/>
          <p:cNvSpPr txBox="1"/>
          <p:nvPr/>
        </p:nvSpPr>
        <p:spPr>
          <a:xfrm>
            <a:off x="1325880" y="4069080"/>
            <a:ext cx="44805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ball-bearing is held by an electromagnet. When the current is switched off, a clock starts and the ball falls a distance h, then strikes a switch that stops the clock at time t. Which expression gives g?</a:t>
            </a:r>
            <a:endParaRPr lang="en-US" sz="1400" dirty="0"/>
          </a:p>
        </p:txBody>
      </p:sp>
      <p:sp>
        <p:nvSpPr>
          <p:cNvPr id="20" name="Text 18"/>
          <p:cNvSpPr txBox="1"/>
          <p:nvPr/>
        </p:nvSpPr>
        <p:spPr>
          <a:xfrm>
            <a:off x="1275588" y="5094932"/>
            <a:ext cx="452628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ht² / 2     B  h / 2t²     C  √(2h) / t     D  2h / t²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6190488" y="388620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6373368" y="4069080"/>
            <a:ext cx="438912" cy="438912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 txBox="1"/>
          <p:nvPr/>
        </p:nvSpPr>
        <p:spPr>
          <a:xfrm>
            <a:off x="6373368" y="406908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700" dirty="0"/>
          </a:p>
        </p:txBody>
      </p:sp>
      <p:sp>
        <p:nvSpPr>
          <p:cNvPr id="24" name="Text 22"/>
          <p:cNvSpPr txBox="1"/>
          <p:nvPr/>
        </p:nvSpPr>
        <p:spPr>
          <a:xfrm>
            <a:off x="6967728" y="4069080"/>
            <a:ext cx="44805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object is thrown vertically upwards on the Moon with velocity 5.2 m s⁻¹. The acceleration due to gravity on the Moon is 1.62 m s⁻². What is the time taken for it to return to its starting point?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6922008" y="5165238"/>
            <a:ext cx="4526280" cy="43546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2.5 s     B  3.2 s     C  4.5 s     D  6.4 s</a:t>
            </a:r>
            <a:endParaRPr lang="en-US" sz="14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ANSWERS AND KEY WORKING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Practice set A · Answers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2 · Kinematics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32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731520" y="1737360"/>
            <a:ext cx="438912" cy="438912"/>
          </a:xfrm>
          <a:prstGeom prst="ellipse">
            <a:avLst/>
          </a:prstGeom>
          <a:solidFill>
            <a:srgbClr val="238A7E"/>
          </a:solidFill>
          <a:ln w="12700">
            <a:solidFill>
              <a:srgbClr val="238A7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731520" y="173736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700" dirty="0"/>
          </a:p>
        </p:txBody>
      </p:sp>
      <p:sp>
        <p:nvSpPr>
          <p:cNvPr id="9" name="Text 7"/>
          <p:cNvSpPr txBox="1"/>
          <p:nvPr/>
        </p:nvSpPr>
        <p:spPr>
          <a:xfrm>
            <a:off x="1325880" y="1755648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Answer D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1325880" y="2240280"/>
            <a:ext cx="44805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Correct displacement is (u + v)t / 2. D uses (v − u) — that is ½ × Δv × t, not the area. A, B and C are all valid SUVAT forms.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6190488" y="155448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6373368" y="1737360"/>
            <a:ext cx="438912" cy="438912"/>
          </a:xfrm>
          <a:prstGeom prst="ellipse">
            <a:avLst/>
          </a:prstGeom>
          <a:solidFill>
            <a:srgbClr val="238A7E"/>
          </a:solidFill>
          <a:ln w="12700">
            <a:solidFill>
              <a:srgbClr val="238A7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6373368" y="173736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700" dirty="0"/>
          </a:p>
        </p:txBody>
      </p:sp>
      <p:sp>
        <p:nvSpPr>
          <p:cNvPr id="14" name="Text 12"/>
          <p:cNvSpPr txBox="1"/>
          <p:nvPr/>
        </p:nvSpPr>
        <p:spPr>
          <a:xfrm>
            <a:off x="6967728" y="1755648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Answer C</a:t>
            </a:r>
            <a:endParaRPr lang="en-US" sz="2000" dirty="0"/>
          </a:p>
        </p:txBody>
      </p:sp>
      <p:sp>
        <p:nvSpPr>
          <p:cNvPr id="15" name="Text 13"/>
          <p:cNvSpPr txBox="1"/>
          <p:nvPr/>
        </p:nvSpPr>
        <p:spPr>
          <a:xfrm>
            <a:off x="6967728" y="2240280"/>
            <a:ext cx="44805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Accelerating: t₁ = 10/2.5 = 4 s; s₁ = ½ × 2.5 × 4² = 20 m. Remaining 80 m at 10 m s⁻¹ takes 8 s. Total = 12 s.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548640" y="388620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731520" y="4069080"/>
            <a:ext cx="438912" cy="438912"/>
          </a:xfrm>
          <a:prstGeom prst="ellipse">
            <a:avLst/>
          </a:prstGeom>
          <a:solidFill>
            <a:srgbClr val="238A7E"/>
          </a:solidFill>
          <a:ln w="12700">
            <a:solidFill>
              <a:srgbClr val="238A7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 txBox="1"/>
          <p:nvPr/>
        </p:nvSpPr>
        <p:spPr>
          <a:xfrm>
            <a:off x="731520" y="406908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700" dirty="0"/>
          </a:p>
        </p:txBody>
      </p:sp>
      <p:sp>
        <p:nvSpPr>
          <p:cNvPr id="19" name="Text 17"/>
          <p:cNvSpPr txBox="1"/>
          <p:nvPr/>
        </p:nvSpPr>
        <p:spPr>
          <a:xfrm>
            <a:off x="1325880" y="4087368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Answer D</a:t>
            </a:r>
            <a:endParaRPr lang="en-US" sz="2000" dirty="0"/>
          </a:p>
        </p:txBody>
      </p:sp>
      <p:sp>
        <p:nvSpPr>
          <p:cNvPr id="20" name="Text 18"/>
          <p:cNvSpPr txBox="1"/>
          <p:nvPr/>
        </p:nvSpPr>
        <p:spPr>
          <a:xfrm>
            <a:off x="1325880" y="4572000"/>
            <a:ext cx="44805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 = 0, so h = ½gt² → g = 2h / t².</a:t>
            </a:r>
            <a:endParaRPr lang="en-US" sz="1500" dirty="0"/>
          </a:p>
        </p:txBody>
      </p:sp>
      <p:sp>
        <p:nvSpPr>
          <p:cNvPr id="21" name="Shape 19"/>
          <p:cNvSpPr/>
          <p:nvPr/>
        </p:nvSpPr>
        <p:spPr>
          <a:xfrm>
            <a:off x="6190488" y="388620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6373368" y="4069080"/>
            <a:ext cx="438912" cy="438912"/>
          </a:xfrm>
          <a:prstGeom prst="ellipse">
            <a:avLst/>
          </a:prstGeom>
          <a:solidFill>
            <a:srgbClr val="238A7E"/>
          </a:solidFill>
          <a:ln w="12700">
            <a:solidFill>
              <a:srgbClr val="238A7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 txBox="1"/>
          <p:nvPr/>
        </p:nvSpPr>
        <p:spPr>
          <a:xfrm>
            <a:off x="6373368" y="406908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700" dirty="0"/>
          </a:p>
        </p:txBody>
      </p:sp>
      <p:sp>
        <p:nvSpPr>
          <p:cNvPr id="24" name="Text 22"/>
          <p:cNvSpPr txBox="1"/>
          <p:nvPr/>
        </p:nvSpPr>
        <p:spPr>
          <a:xfrm>
            <a:off x="6967728" y="4087368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Answer D</a:t>
            </a:r>
            <a:endParaRPr lang="en-US" sz="2000" dirty="0"/>
          </a:p>
        </p:txBody>
      </p:sp>
      <p:sp>
        <p:nvSpPr>
          <p:cNvPr id="25" name="Text 23"/>
          <p:cNvSpPr txBox="1"/>
          <p:nvPr/>
        </p:nvSpPr>
        <p:spPr>
          <a:xfrm>
            <a:off x="6967728" y="4572000"/>
            <a:ext cx="44805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Symmetry: time up = u/g = 5.2/1.62 = 3.21 s. Total = 2 × 3.21 = 6.4 s (s = 0 in s = ut + ½at²).</a:t>
            </a:r>
            <a:endParaRPr lang="en-US" sz="15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PAPER 1 STYLE · MULTIPLE CHOICE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Practice set B · Speed and SUVAT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2 · Kinematics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33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731520" y="1737360"/>
            <a:ext cx="438912" cy="438912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731520" y="173736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700" dirty="0"/>
          </a:p>
        </p:txBody>
      </p:sp>
      <p:sp>
        <p:nvSpPr>
          <p:cNvPr id="9" name="Text 7"/>
          <p:cNvSpPr txBox="1"/>
          <p:nvPr/>
        </p:nvSpPr>
        <p:spPr>
          <a:xfrm>
            <a:off x="1325880" y="1737360"/>
            <a:ext cx="44805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experiment measures g. A body falls between two fixed points. Which measurement is not required to calculate g?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1325880" y="2770632"/>
            <a:ext cx="4526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distance fallen     B  initial velocity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mass of the body     D  time to fall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6190488" y="155448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6373368" y="1737360"/>
            <a:ext cx="438912" cy="438912"/>
          </a:xfrm>
          <a:prstGeom prst="ellipse">
            <a:avLst/>
          </a:prstGeom>
          <a:solidFill>
            <a:srgbClr val="D98200"/>
          </a:solidFill>
          <a:ln w="12700">
            <a:solidFill>
              <a:srgbClr val="D982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6373368" y="173736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700" dirty="0"/>
          </a:p>
        </p:txBody>
      </p:sp>
      <p:sp>
        <p:nvSpPr>
          <p:cNvPr id="14" name="Text 12"/>
          <p:cNvSpPr txBox="1"/>
          <p:nvPr/>
        </p:nvSpPr>
        <p:spPr>
          <a:xfrm>
            <a:off x="6967728" y="1737360"/>
            <a:ext cx="44805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aeroplane travels at an average speed of 600 km h⁻¹ on an outward flight and at 400 km h⁻¹ on the return flight over the same distance. What is the average speed for the whole flight?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6967728" y="2770632"/>
            <a:ext cx="45262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111 km h⁻¹     B  167 km h⁻¹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480 km h⁻¹     D  500 km h⁻¹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548640" y="388620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731520" y="4069080"/>
            <a:ext cx="438912" cy="438912"/>
          </a:xfrm>
          <a:prstGeom prst="ellipse">
            <a:avLst/>
          </a:prstGeom>
          <a:solidFill>
            <a:srgbClr val="D98200"/>
          </a:solidFill>
          <a:ln w="12700">
            <a:solidFill>
              <a:srgbClr val="D982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 txBox="1"/>
          <p:nvPr/>
        </p:nvSpPr>
        <p:spPr>
          <a:xfrm>
            <a:off x="731520" y="406908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700" dirty="0"/>
          </a:p>
        </p:txBody>
      </p:sp>
      <p:sp>
        <p:nvSpPr>
          <p:cNvPr id="19" name="Text 17"/>
          <p:cNvSpPr txBox="1"/>
          <p:nvPr/>
        </p:nvSpPr>
        <p:spPr>
          <a:xfrm>
            <a:off x="1325880" y="4069080"/>
            <a:ext cx="44805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train driver applies the brake at a yellow signal 1.0 km from a red signal, where the train stops. The maximum deceleration is 0.20 m s⁻². Assuming uniform deceleration, what is the maximum safe speed at the yellow signal?</a:t>
            </a:r>
            <a:endParaRPr lang="en-US" sz="1400" dirty="0"/>
          </a:p>
        </p:txBody>
      </p:sp>
      <p:sp>
        <p:nvSpPr>
          <p:cNvPr id="20" name="Text 18"/>
          <p:cNvSpPr txBox="1"/>
          <p:nvPr/>
        </p:nvSpPr>
        <p:spPr>
          <a:xfrm>
            <a:off x="1325880" y="4650759"/>
            <a:ext cx="4526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14 m s⁻¹     B  20 m s⁻¹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40 m s⁻¹     D  400 m s⁻¹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6190488" y="388620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6373368" y="4069080"/>
            <a:ext cx="438912" cy="438912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 txBox="1"/>
          <p:nvPr/>
        </p:nvSpPr>
        <p:spPr>
          <a:xfrm>
            <a:off x="6373368" y="406908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700" dirty="0"/>
          </a:p>
        </p:txBody>
      </p:sp>
      <p:sp>
        <p:nvSpPr>
          <p:cNvPr id="24" name="Text 22"/>
          <p:cNvSpPr txBox="1"/>
          <p:nvPr/>
        </p:nvSpPr>
        <p:spPr>
          <a:xfrm>
            <a:off x="6967728" y="4069080"/>
            <a:ext cx="44805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person travels a total distance of 200 km. The first 90 km is at an average speed of 80 km h⁻¹. What average speed is needed for the rest of the journey to arrive in a total time of 2 hours 0 minutes?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6967728" y="5102352"/>
            <a:ext cx="452628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110 km h⁻¹     B  120 km h⁻¹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122 km h⁻¹     D  126 km h⁻¹</a:t>
            </a:r>
            <a:endParaRPr lang="en-US" sz="14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ANSWERS AND KEY WORKING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Practice set B · Answers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2 · Kinematics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34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731520" y="1737360"/>
            <a:ext cx="438912" cy="438912"/>
          </a:xfrm>
          <a:prstGeom prst="ellipse">
            <a:avLst/>
          </a:prstGeom>
          <a:solidFill>
            <a:srgbClr val="238A7E"/>
          </a:solidFill>
          <a:ln w="12700">
            <a:solidFill>
              <a:srgbClr val="238A7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731520" y="173736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700" dirty="0"/>
          </a:p>
        </p:txBody>
      </p:sp>
      <p:sp>
        <p:nvSpPr>
          <p:cNvPr id="9" name="Text 7"/>
          <p:cNvSpPr txBox="1"/>
          <p:nvPr/>
        </p:nvSpPr>
        <p:spPr>
          <a:xfrm>
            <a:off x="1325880" y="1755648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Answer C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1325880" y="2240280"/>
            <a:ext cx="44805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Free-fall acceleration does not depend on mass (no air resistance). Distance, initial velocity at the first point and time are all needed.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6190488" y="155448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6373368" y="1737360"/>
            <a:ext cx="438912" cy="438912"/>
          </a:xfrm>
          <a:prstGeom prst="ellipse">
            <a:avLst/>
          </a:prstGeom>
          <a:solidFill>
            <a:srgbClr val="238A7E"/>
          </a:solidFill>
          <a:ln w="12700">
            <a:solidFill>
              <a:srgbClr val="238A7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6373368" y="173736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700" dirty="0"/>
          </a:p>
        </p:txBody>
      </p:sp>
      <p:sp>
        <p:nvSpPr>
          <p:cNvPr id="14" name="Text 12"/>
          <p:cNvSpPr txBox="1"/>
          <p:nvPr/>
        </p:nvSpPr>
        <p:spPr>
          <a:xfrm>
            <a:off x="6967728" y="1755648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Answer C</a:t>
            </a:r>
            <a:endParaRPr lang="en-US" sz="2000" dirty="0"/>
          </a:p>
        </p:txBody>
      </p:sp>
      <p:sp>
        <p:nvSpPr>
          <p:cNvPr id="15" name="Text 13"/>
          <p:cNvSpPr txBox="1"/>
          <p:nvPr/>
        </p:nvSpPr>
        <p:spPr>
          <a:xfrm>
            <a:off x="6967728" y="2240280"/>
            <a:ext cx="44805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Let each leg be d: total time = d/600 + d/400. Average = 2d ÷ (d/600 + d/400) = 480 km h⁻¹. D (500) wrongly averages the two speeds.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548640" y="388620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731520" y="4069080"/>
            <a:ext cx="438912" cy="438912"/>
          </a:xfrm>
          <a:prstGeom prst="ellipse">
            <a:avLst/>
          </a:prstGeom>
          <a:solidFill>
            <a:srgbClr val="238A7E"/>
          </a:solidFill>
          <a:ln w="12700">
            <a:solidFill>
              <a:srgbClr val="238A7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 txBox="1"/>
          <p:nvPr/>
        </p:nvSpPr>
        <p:spPr>
          <a:xfrm>
            <a:off x="731520" y="406908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700" dirty="0"/>
          </a:p>
        </p:txBody>
      </p:sp>
      <p:sp>
        <p:nvSpPr>
          <p:cNvPr id="19" name="Text 17"/>
          <p:cNvSpPr txBox="1"/>
          <p:nvPr/>
        </p:nvSpPr>
        <p:spPr>
          <a:xfrm>
            <a:off x="1325880" y="4087368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Answer B</a:t>
            </a:r>
            <a:endParaRPr lang="en-US" sz="2000" dirty="0"/>
          </a:p>
        </p:txBody>
      </p:sp>
      <p:sp>
        <p:nvSpPr>
          <p:cNvPr id="20" name="Text 18"/>
          <p:cNvSpPr txBox="1"/>
          <p:nvPr/>
        </p:nvSpPr>
        <p:spPr>
          <a:xfrm>
            <a:off x="1325880" y="4572000"/>
            <a:ext cx="44805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v² = u² + 2as with v = 0: u² = 2 × 0.20 × 1000 = 400 → u = 20 m s⁻¹. Convert 1.0 km to 1000 m first.</a:t>
            </a:r>
            <a:endParaRPr lang="en-US" sz="1500" dirty="0"/>
          </a:p>
        </p:txBody>
      </p:sp>
      <p:sp>
        <p:nvSpPr>
          <p:cNvPr id="21" name="Shape 19"/>
          <p:cNvSpPr/>
          <p:nvPr/>
        </p:nvSpPr>
        <p:spPr>
          <a:xfrm>
            <a:off x="6190488" y="388620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6373368" y="4069080"/>
            <a:ext cx="438912" cy="438912"/>
          </a:xfrm>
          <a:prstGeom prst="ellipse">
            <a:avLst/>
          </a:prstGeom>
          <a:solidFill>
            <a:srgbClr val="238A7E"/>
          </a:solidFill>
          <a:ln w="12700">
            <a:solidFill>
              <a:srgbClr val="238A7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 txBox="1"/>
          <p:nvPr/>
        </p:nvSpPr>
        <p:spPr>
          <a:xfrm>
            <a:off x="6373368" y="406908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700" dirty="0"/>
          </a:p>
        </p:txBody>
      </p:sp>
      <p:sp>
        <p:nvSpPr>
          <p:cNvPr id="24" name="Text 22"/>
          <p:cNvSpPr txBox="1"/>
          <p:nvPr/>
        </p:nvSpPr>
        <p:spPr>
          <a:xfrm>
            <a:off x="6967728" y="4087368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Answer D</a:t>
            </a:r>
            <a:endParaRPr lang="en-US" sz="2000" dirty="0"/>
          </a:p>
        </p:txBody>
      </p:sp>
      <p:sp>
        <p:nvSpPr>
          <p:cNvPr id="25" name="Text 23"/>
          <p:cNvSpPr txBox="1"/>
          <p:nvPr/>
        </p:nvSpPr>
        <p:spPr>
          <a:xfrm>
            <a:off x="6967728" y="4572000"/>
            <a:ext cx="44805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Time for first 90 km = 90/80 = 1.125 h. Remaining 110 km in 0.875 h → 110/0.875 = 126 km h⁻¹.</a:t>
            </a:r>
            <a:endParaRPr lang="en-US" sz="15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PAPER 1 STYLE · MULTIPLE CHOICE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Practice set C · Projectiles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2 · Kinematics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35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731520" y="1737360"/>
            <a:ext cx="438912" cy="438912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731520" y="173736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700" dirty="0"/>
          </a:p>
        </p:txBody>
      </p:sp>
      <p:sp>
        <p:nvSpPr>
          <p:cNvPr id="9" name="Text 7"/>
          <p:cNvSpPr txBox="1"/>
          <p:nvPr/>
        </p:nvSpPr>
        <p:spPr>
          <a:xfrm>
            <a:off x="1325880" y="1737360"/>
            <a:ext cx="44805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cannon fires a cannonball with initial speed v at angle α to the horizontal. Which equation is correct for the maximum height H reached?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1325880" y="2770632"/>
            <a:ext cx="4526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H = v sin α / 2g     B  H = g sin α / 2v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H = (v sin α)² / 2g     D  H = g² sin α / 2v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6190488" y="155448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6373368" y="1737360"/>
            <a:ext cx="438912" cy="438912"/>
          </a:xfrm>
          <a:prstGeom prst="ellipse">
            <a:avLst/>
          </a:prstGeom>
          <a:solidFill>
            <a:srgbClr val="D98200"/>
          </a:solidFill>
          <a:ln w="12700">
            <a:solidFill>
              <a:srgbClr val="D982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6373368" y="173736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700" dirty="0"/>
          </a:p>
        </p:txBody>
      </p:sp>
      <p:sp>
        <p:nvSpPr>
          <p:cNvPr id="14" name="Text 12"/>
          <p:cNvSpPr txBox="1"/>
          <p:nvPr/>
        </p:nvSpPr>
        <p:spPr>
          <a:xfrm>
            <a:off x="6967728" y="1737360"/>
            <a:ext cx="44805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stone is thrown upwards and follows a curved path. Air resistance is negligible. Why does the path have this shape?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6967728" y="2770632"/>
            <a:ext cx="4526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constant vₓ, constant vertical acceleration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constant horizontal acceleration, constant vᵧ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constant up, then constant down acceleration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  constant up, then constant down velocity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548640" y="388620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731520" y="4069080"/>
            <a:ext cx="438912" cy="438912"/>
          </a:xfrm>
          <a:prstGeom prst="ellipse">
            <a:avLst/>
          </a:prstGeom>
          <a:solidFill>
            <a:srgbClr val="D98200"/>
          </a:solidFill>
          <a:ln w="12700">
            <a:solidFill>
              <a:srgbClr val="D982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 txBox="1"/>
          <p:nvPr/>
        </p:nvSpPr>
        <p:spPr>
          <a:xfrm>
            <a:off x="731520" y="406908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700" dirty="0"/>
          </a:p>
        </p:txBody>
      </p:sp>
      <p:sp>
        <p:nvSpPr>
          <p:cNvPr id="19" name="Text 17"/>
          <p:cNvSpPr txBox="1"/>
          <p:nvPr/>
        </p:nvSpPr>
        <p:spPr>
          <a:xfrm>
            <a:off x="1325880" y="4069080"/>
            <a:ext cx="44805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projectile is fired at angle α to the horizontal at speed u. What are the vertical and horizontal components of its velocity after time t? (air resistance negligible)</a:t>
            </a:r>
            <a:endParaRPr lang="en-US" sz="1400" dirty="0"/>
          </a:p>
        </p:txBody>
      </p:sp>
      <p:sp>
        <p:nvSpPr>
          <p:cNvPr id="20" name="Text 18"/>
          <p:cNvSpPr txBox="1"/>
          <p:nvPr/>
        </p:nvSpPr>
        <p:spPr>
          <a:xfrm>
            <a:off x="1325880" y="5102352"/>
            <a:ext cx="4526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vertical u sin α,  horizontal u cos α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vertical u sin α − gt,  horizontal u cos α − gt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vertical u sin α − gt,  horizontal u cos α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  vertical u cos α,  horizontal u sin α − gt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6190488" y="388620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6373368" y="4069080"/>
            <a:ext cx="438912" cy="438912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 txBox="1"/>
          <p:nvPr/>
        </p:nvSpPr>
        <p:spPr>
          <a:xfrm>
            <a:off x="6373368" y="406908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700" dirty="0"/>
          </a:p>
        </p:txBody>
      </p:sp>
      <p:sp>
        <p:nvSpPr>
          <p:cNvPr id="24" name="Text 22"/>
          <p:cNvSpPr txBox="1"/>
          <p:nvPr/>
        </p:nvSpPr>
        <p:spPr>
          <a:xfrm>
            <a:off x="6967728" y="4069080"/>
            <a:ext cx="27432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projectile is launched at O and follows the path OPQRS. Air resistance is negligible. Which statement is true at the highest point Q?</a:t>
            </a:r>
            <a:endParaRPr lang="en-US" sz="1400" dirty="0"/>
          </a:p>
        </p:txBody>
      </p:sp>
      <p:pic>
        <p:nvPicPr>
          <p:cNvPr id="25" name="Image 0" descr="figs/opqr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65792" y="4130825"/>
            <a:ext cx="1737360" cy="973790"/>
          </a:xfrm>
          <a:prstGeom prst="rect">
            <a:avLst/>
          </a:prstGeom>
        </p:spPr>
      </p:pic>
      <p:sp>
        <p:nvSpPr>
          <p:cNvPr id="26" name="Text 23"/>
          <p:cNvSpPr txBox="1"/>
          <p:nvPr/>
        </p:nvSpPr>
        <p:spPr>
          <a:xfrm>
            <a:off x="6967728" y="5102352"/>
            <a:ext cx="4526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horizontal acceleration is zero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horizontal velocity is zero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kinetic energy is zero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  momentum is zero</a:t>
            </a:r>
            <a:endParaRPr lang="en-US" sz="14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ANSWERS AND KEY WORKING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Practice set C · Answers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2 · Kinematics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36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731520" y="1737360"/>
            <a:ext cx="438912" cy="438912"/>
          </a:xfrm>
          <a:prstGeom prst="ellipse">
            <a:avLst/>
          </a:prstGeom>
          <a:solidFill>
            <a:srgbClr val="238A7E"/>
          </a:solidFill>
          <a:ln w="12700">
            <a:solidFill>
              <a:srgbClr val="238A7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731520" y="173736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700" dirty="0"/>
          </a:p>
        </p:txBody>
      </p:sp>
      <p:sp>
        <p:nvSpPr>
          <p:cNvPr id="9" name="Text 7"/>
          <p:cNvSpPr txBox="1"/>
          <p:nvPr/>
        </p:nvSpPr>
        <p:spPr>
          <a:xfrm>
            <a:off x="1325880" y="1755648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Answer C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1325880" y="2240280"/>
            <a:ext cx="44805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Vertical: v² = u² + 2as with v = 0, u = v sin α, a = −g → H = (v sin α)² / 2g. Check units: only C gives metres.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6190488" y="155448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6373368" y="1737360"/>
            <a:ext cx="438912" cy="438912"/>
          </a:xfrm>
          <a:prstGeom prst="ellipse">
            <a:avLst/>
          </a:prstGeom>
          <a:solidFill>
            <a:srgbClr val="238A7E"/>
          </a:solidFill>
          <a:ln w="12700">
            <a:solidFill>
              <a:srgbClr val="238A7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6373368" y="173736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700" dirty="0"/>
          </a:p>
        </p:txBody>
      </p:sp>
      <p:sp>
        <p:nvSpPr>
          <p:cNvPr id="14" name="Text 12"/>
          <p:cNvSpPr txBox="1"/>
          <p:nvPr/>
        </p:nvSpPr>
        <p:spPr>
          <a:xfrm>
            <a:off x="6967728" y="1755648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Answer A</a:t>
            </a:r>
            <a:endParaRPr lang="en-US" sz="2000" dirty="0"/>
          </a:p>
        </p:txBody>
      </p:sp>
      <p:sp>
        <p:nvSpPr>
          <p:cNvPr id="15" name="Text 13"/>
          <p:cNvSpPr txBox="1"/>
          <p:nvPr/>
        </p:nvSpPr>
        <p:spPr>
          <a:xfrm>
            <a:off x="6967728" y="2240280"/>
            <a:ext cx="44805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horizontal force → constant horizontal velocity; weight gives constant downward acceleration. Together they make a parabola.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548640" y="388620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731520" y="4069080"/>
            <a:ext cx="438912" cy="438912"/>
          </a:xfrm>
          <a:prstGeom prst="ellipse">
            <a:avLst/>
          </a:prstGeom>
          <a:solidFill>
            <a:srgbClr val="238A7E"/>
          </a:solidFill>
          <a:ln w="12700">
            <a:solidFill>
              <a:srgbClr val="238A7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 txBox="1"/>
          <p:nvPr/>
        </p:nvSpPr>
        <p:spPr>
          <a:xfrm>
            <a:off x="731520" y="406908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700" dirty="0"/>
          </a:p>
        </p:txBody>
      </p:sp>
      <p:sp>
        <p:nvSpPr>
          <p:cNvPr id="19" name="Text 17"/>
          <p:cNvSpPr txBox="1"/>
          <p:nvPr/>
        </p:nvSpPr>
        <p:spPr>
          <a:xfrm>
            <a:off x="1325880" y="4087368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Answer C</a:t>
            </a:r>
            <a:endParaRPr lang="en-US" sz="2000" dirty="0"/>
          </a:p>
        </p:txBody>
      </p:sp>
      <p:sp>
        <p:nvSpPr>
          <p:cNvPr id="20" name="Text 18"/>
          <p:cNvSpPr txBox="1"/>
          <p:nvPr/>
        </p:nvSpPr>
        <p:spPr>
          <a:xfrm>
            <a:off x="1325880" y="4572000"/>
            <a:ext cx="44805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Horizontal component never changes (u cos α). Vertical: v = u + at = u sin α − gt.</a:t>
            </a:r>
            <a:endParaRPr lang="en-US" sz="1500" dirty="0"/>
          </a:p>
        </p:txBody>
      </p:sp>
      <p:sp>
        <p:nvSpPr>
          <p:cNvPr id="21" name="Shape 19"/>
          <p:cNvSpPr/>
          <p:nvPr/>
        </p:nvSpPr>
        <p:spPr>
          <a:xfrm>
            <a:off x="6190488" y="388620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6373368" y="4069080"/>
            <a:ext cx="438912" cy="438912"/>
          </a:xfrm>
          <a:prstGeom prst="ellipse">
            <a:avLst/>
          </a:prstGeom>
          <a:solidFill>
            <a:srgbClr val="238A7E"/>
          </a:solidFill>
          <a:ln w="12700">
            <a:solidFill>
              <a:srgbClr val="238A7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 txBox="1"/>
          <p:nvPr/>
        </p:nvSpPr>
        <p:spPr>
          <a:xfrm>
            <a:off x="6373368" y="406908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700" dirty="0"/>
          </a:p>
        </p:txBody>
      </p:sp>
      <p:sp>
        <p:nvSpPr>
          <p:cNvPr id="24" name="Text 22"/>
          <p:cNvSpPr txBox="1"/>
          <p:nvPr/>
        </p:nvSpPr>
        <p:spPr>
          <a:xfrm>
            <a:off x="6967728" y="4087368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Answer A</a:t>
            </a:r>
            <a:endParaRPr lang="en-US" sz="2000" dirty="0"/>
          </a:p>
        </p:txBody>
      </p:sp>
      <p:sp>
        <p:nvSpPr>
          <p:cNvPr id="25" name="Text 23"/>
          <p:cNvSpPr txBox="1"/>
          <p:nvPr/>
        </p:nvSpPr>
        <p:spPr>
          <a:xfrm>
            <a:off x="6967728" y="4572000"/>
            <a:ext cx="44805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horizontal acceleration is zero everywhere on the path. At Q only the vertical velocity is zero — the ball still moves horizontally, so KE and momentum are not zero.</a:t>
            </a:r>
            <a:endParaRPr lang="en-US" sz="15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PAPER 2 STYLE · STRUCTURED QUESTION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Structured question 1 · Ball thrown downwards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2 · Kinematics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37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6309360" cy="4526280"/>
          </a:xfrm>
          <a:prstGeom prst="roundRect">
            <a:avLst>
              <a:gd name="adj" fmla="val 2424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822960" y="1691640"/>
            <a:ext cx="57607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ball is thrown vertically down towards the ground with an initial velocity of 4.23 m s⁻¹. The ball falls for a time of 1.51 s before hitting the ground. Air resistance is negligible.</a:t>
            </a:r>
            <a:endParaRPr lang="en-US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3246120"/>
            <a:ext cx="576072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(a)(i)  Show that the downwards velocity of the ball when it hits the ground is 19.0 m s⁻¹.  [2]</a:t>
            </a:r>
            <a:endParaRPr lang="en-US" sz="17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(a)(ii)  Calculate, to three significant figures, the distance the ball falls to the ground.  [2]</a:t>
            </a:r>
            <a:endParaRPr lang="en-US" sz="17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(b)  The ball rebounds vertically upwards with a speed of 18.6 m s⁻¹. Determine the maximum height it reaches after the bounce.  [2]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7040880" y="1554480"/>
            <a:ext cx="4599432" cy="4526280"/>
          </a:xfrm>
          <a:prstGeom prst="roundRect">
            <a:avLst>
              <a:gd name="adj" fmla="val 242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0" name="Image 0" descr="figs/ball_dow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65291" y="1645920"/>
            <a:ext cx="3550611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 SCHEME STYLE SOLUTION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Structured question 1 · Solution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2 · Kinematics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38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11091672" cy="1344168"/>
          </a:xfrm>
          <a:prstGeom prst="roundRect">
            <a:avLst>
              <a:gd name="adj" fmla="val 8163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777240" y="1554480"/>
            <a:ext cx="1188720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(a)(i)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2011680" y="1645920"/>
            <a:ext cx="9418320" cy="1161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 = u + at = 4.23 + 9.81 × 1.51  (C1)   = 19.04 ≈ 19.0 m s⁻¹  (A1).  A “show that” needs the unrounded value 19.04.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548640" y="3063240"/>
            <a:ext cx="11091672" cy="1344168"/>
          </a:xfrm>
          <a:prstGeom prst="roundRect">
            <a:avLst>
              <a:gd name="adj" fmla="val 8163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777240" y="3063240"/>
            <a:ext cx="1188720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(a)(ii)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154680"/>
            <a:ext cx="9418320" cy="1161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 = ut + ½at² = 4.23 × 1.51 + ½ × 9.81 × 1.51²  (C1)   = 17.6 m  (A1).   Also accepted: v² = u² + 2as with v = 19.0.</a:t>
            </a:r>
            <a:endParaRPr lang="en-US" sz="1900" dirty="0"/>
          </a:p>
        </p:txBody>
      </p:sp>
      <p:sp>
        <p:nvSpPr>
          <p:cNvPr id="12" name="Shape 10"/>
          <p:cNvSpPr/>
          <p:nvPr/>
        </p:nvSpPr>
        <p:spPr>
          <a:xfrm>
            <a:off x="548640" y="4572000"/>
            <a:ext cx="11091672" cy="1344168"/>
          </a:xfrm>
          <a:prstGeom prst="roundRect">
            <a:avLst>
              <a:gd name="adj" fmla="val 8163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777240" y="4572000"/>
            <a:ext cx="1188720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(b)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2011680" y="4663440"/>
            <a:ext cx="9418320" cy="1161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v² = u² + 2as with v = 0, u = 18.6, a = −9.81:  0 = 18.6² − 2 × 9.81 × h  (C1)   →  h = 17.6 m  (A1).  An energy method mgh = ½mv² is equally valid.</a:t>
            </a:r>
            <a:endParaRPr lang="en-US" sz="19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PAPER 2 STYLE · STRUCTURED QUESTION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Structured question 2 · Stone from a cliff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2 · Kinematics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39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6309360" cy="4526280"/>
          </a:xfrm>
          <a:prstGeom prst="roundRect">
            <a:avLst>
              <a:gd name="adj" fmla="val 2424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822960" y="1691640"/>
            <a:ext cx="57607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stone is thrown with a horizontal velocity of 20 m s⁻¹ from the top of a cliff 15 m high. Air resistance is negligible.</a:t>
            </a:r>
            <a:endParaRPr lang="en-US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2590252"/>
            <a:ext cx="576072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(i)  Calculate the time to fall 15 m.  [2]</a:t>
            </a:r>
            <a:endParaRPr lang="en-US" sz="17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(ii)  Calculate the magnitude of the resultant velocity after falling 15 m.  [3]</a:t>
            </a:r>
            <a:endParaRPr lang="en-US" sz="17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(iii)  Describe the difference between the displacement of the stone and the distance that it travels.  [2]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7040880" y="1554480"/>
            <a:ext cx="4599432" cy="4526280"/>
          </a:xfrm>
          <a:prstGeom prst="roundRect">
            <a:avLst>
              <a:gd name="adj" fmla="val 242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0" name="Image 0" descr="figs/clif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2320" y="2590252"/>
            <a:ext cx="4416552" cy="2454735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 SCHEME STYLE SOLUTION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Structured question 2 · Solution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2 · Kinematics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11091672" cy="1344168"/>
          </a:xfrm>
          <a:prstGeom prst="roundRect">
            <a:avLst>
              <a:gd name="adj" fmla="val 8163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777240" y="1554480"/>
            <a:ext cx="1188720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(i)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2011680" y="1645920"/>
            <a:ext cx="9418320" cy="1161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Vertical, u = 0:  15 = ½ × 9.81 × t²  (C1)  →  t = 1.7 s (1.75 s)  (A1).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548640" y="3063240"/>
            <a:ext cx="11091672" cy="1344168"/>
          </a:xfrm>
          <a:prstGeom prst="roundRect">
            <a:avLst>
              <a:gd name="adj" fmla="val 8163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777240" y="3063240"/>
            <a:ext cx="1188720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(ii)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154680"/>
            <a:ext cx="9418320" cy="1161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vᵧ = 9.81 × 1.75 = 17.2 m s⁻¹ (or vᵧ² = 2 × 9.81 × 15)  (C1).  v = √(20² + 17.2²)  (C1) = 26 m s⁻¹  (A1).  Using u = 20 m s⁻¹ vertically scores 0.</a:t>
            </a:r>
            <a:endParaRPr lang="en-US" sz="1900" dirty="0"/>
          </a:p>
        </p:txBody>
      </p:sp>
      <p:sp>
        <p:nvSpPr>
          <p:cNvPr id="12" name="Shape 10"/>
          <p:cNvSpPr/>
          <p:nvPr/>
        </p:nvSpPr>
        <p:spPr>
          <a:xfrm>
            <a:off x="548640" y="4572000"/>
            <a:ext cx="11091672" cy="1344168"/>
          </a:xfrm>
          <a:prstGeom prst="roundRect">
            <a:avLst>
              <a:gd name="adj" fmla="val 8163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777240" y="4572000"/>
            <a:ext cx="1188720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(iii)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2011680" y="4663440"/>
            <a:ext cx="9418320" cy="1161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Distance is the length of the actual curved path travelled (B1). Displacement is the straight-line distance from start to finish in a specified direction (B1).</a:t>
            </a:r>
            <a:endParaRPr lang="en-US" sz="19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PAPER 2 STYLE · STRUCTURED QUESTION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Structured question 3 · Jumping a river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2 · Kinematics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41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6309360" cy="4526280"/>
          </a:xfrm>
          <a:prstGeom prst="roundRect">
            <a:avLst>
              <a:gd name="adj" fmla="val 2424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822960" y="1691640"/>
            <a:ext cx="57607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stunt motorcyclist attempts to jump a river which is 5.1 m wide. The bank from which he takes off is 2.0 m higher than the bank on which he will land. He leaves the bank moving horizontally.</a:t>
            </a:r>
            <a:endParaRPr lang="en-US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3246120"/>
            <a:ext cx="576072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Calculate the minimum horizontal speed he must achieve before take-off to avoid landing in the river.  [3]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7040880" y="1554480"/>
            <a:ext cx="4599432" cy="4526280"/>
          </a:xfrm>
          <a:prstGeom prst="roundRect">
            <a:avLst>
              <a:gd name="adj" fmla="val 242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0" name="Image 0" descr="figs/riv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2320" y="2590252"/>
            <a:ext cx="4416552" cy="2454735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 SCHEME STYLE SOLUTION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Structured question 3 · Solution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2 · Kinematics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42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11091672" cy="1344168"/>
          </a:xfrm>
          <a:prstGeom prst="roundRect">
            <a:avLst>
              <a:gd name="adj" fmla="val 8163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777240" y="1554480"/>
            <a:ext cx="1188720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Step 1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2011680" y="1645920"/>
            <a:ext cx="9418320" cy="1161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Vertical motion, uᵧ = 0, a = 9.81 m s⁻², s = 2.0 m:  2.0 = ½ × 9.81 × t²  (C1)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548640" y="3063240"/>
            <a:ext cx="11091672" cy="1344168"/>
          </a:xfrm>
          <a:prstGeom prst="roundRect">
            <a:avLst>
              <a:gd name="adj" fmla="val 8163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777240" y="3063240"/>
            <a:ext cx="1188720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Step 2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154680"/>
            <a:ext cx="9418320" cy="1161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 = √(4.0 / 9.81) = 0.639 s  (C1)</a:t>
            </a:r>
            <a:endParaRPr lang="en-US" sz="1900" dirty="0"/>
          </a:p>
        </p:txBody>
      </p:sp>
      <p:sp>
        <p:nvSpPr>
          <p:cNvPr id="12" name="Shape 10"/>
          <p:cNvSpPr/>
          <p:nvPr/>
        </p:nvSpPr>
        <p:spPr>
          <a:xfrm>
            <a:off x="548640" y="4572000"/>
            <a:ext cx="11091672" cy="1344168"/>
          </a:xfrm>
          <a:prstGeom prst="roundRect">
            <a:avLst>
              <a:gd name="adj" fmla="val 8163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777240" y="4572000"/>
            <a:ext cx="1188720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Step 3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2011680" y="4663440"/>
            <a:ext cx="9418320" cy="1161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Horizontal: u = 5.1 / 0.639 = 8.0 m s⁻¹  (A1).  Any lower speed and he lands before the far bank.</a:t>
            </a:r>
            <a:endParaRPr lang="en-US" sz="190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PAPER 2 STYLE · STRUCTURED QUESTION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Structured question 4 · Sandbag from a helicopter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2 · Kinematics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43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6309360" cy="4526280"/>
          </a:xfrm>
          <a:prstGeom prst="roundRect">
            <a:avLst>
              <a:gd name="adj" fmla="val 2424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822960" y="1691640"/>
            <a:ext cx="57607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helicopter is descending vertically at a constant speed of 3.0 m s⁻¹. A sandbag is released from the helicopter and hits the ground 5.0 s later. Air resistance is negligible.</a:t>
            </a:r>
            <a:endParaRPr lang="en-US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3246120"/>
            <a:ext cx="576072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Calculate the height of the helicopter above the ground at the time the sandbag was released.  [3]</a:t>
            </a:r>
            <a:endParaRPr lang="en-US" sz="17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Hint: what is the velocity of the sandbag at the moment it is released?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7040880" y="1554480"/>
            <a:ext cx="4599432" cy="4526280"/>
          </a:xfrm>
          <a:prstGeom prst="roundRect">
            <a:avLst>
              <a:gd name="adj" fmla="val 242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1A154E6-3B4A-01BF-C3C3-9AFF32D386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5407" y="1458295"/>
            <a:ext cx="3879323" cy="4718649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 SCHEME STYLE SOLUTION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Structured question 4 · Solution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2 · Kinematics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44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11091672" cy="1344168"/>
          </a:xfrm>
          <a:prstGeom prst="roundRect">
            <a:avLst>
              <a:gd name="adj" fmla="val 8163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777240" y="1554480"/>
            <a:ext cx="1188720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Key idea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2011680" y="1645920"/>
            <a:ext cx="9418320" cy="1161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 release the sandbag moves with the helicopter: u = 3.0 m s⁻¹ downwards, not zero.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548640" y="3063240"/>
            <a:ext cx="11091672" cy="1344168"/>
          </a:xfrm>
          <a:prstGeom prst="roundRect">
            <a:avLst>
              <a:gd name="adj" fmla="val 8163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777240" y="3063240"/>
            <a:ext cx="1188720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Working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154680"/>
            <a:ext cx="9418320" cy="1161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Taking down as positive: s = ut + ½at² = 3.0 × 5.0 + ½ × 9.81 × 5.0²  (C1, C1)</a:t>
            </a:r>
            <a:endParaRPr lang="en-US" sz="1900" dirty="0"/>
          </a:p>
        </p:txBody>
      </p:sp>
      <p:sp>
        <p:nvSpPr>
          <p:cNvPr id="12" name="Shape 10"/>
          <p:cNvSpPr/>
          <p:nvPr/>
        </p:nvSpPr>
        <p:spPr>
          <a:xfrm>
            <a:off x="548640" y="4572000"/>
            <a:ext cx="11091672" cy="1344168"/>
          </a:xfrm>
          <a:prstGeom prst="roundRect">
            <a:avLst>
              <a:gd name="adj" fmla="val 8163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777240" y="4572000"/>
            <a:ext cx="1188720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Answer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2011680" y="4663440"/>
            <a:ext cx="9418320" cy="1161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 = 15 + 122.6 = 138 m ≈ 140 m  (A1).   Taking u = 0 gives 123 m — a very common error.</a:t>
            </a:r>
            <a:endParaRPr lang="en-US" sz="190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PAPER 2 STYLE · STRUCTURED QUESTION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Structured question 5 · Projectile at 25°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2 · Kinematics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45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6309360" cy="4526280"/>
          </a:xfrm>
          <a:prstGeom prst="roundRect">
            <a:avLst>
              <a:gd name="adj" fmla="val 2424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822960" y="1691640"/>
            <a:ext cx="57607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projectile is fired with a velocity of 20 m s⁻¹ at an angle of 25° above the horizontal. Air resistance can be ignored, and it lands at the same level it was fired from.</a:t>
            </a:r>
            <a:endParaRPr lang="en-US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3246120"/>
            <a:ext cx="576072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(a)  Calculate (i) the initial vertical component and (ii) the initial horizontal component of the velocity.  [2]</a:t>
            </a:r>
            <a:endParaRPr lang="en-US" sz="17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(b)  Calculate the maximum height reached.  [2]</a:t>
            </a:r>
            <a:endParaRPr lang="en-US" sz="17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(c)  Calculate the horizontal range.  [3]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7040880" y="1554480"/>
            <a:ext cx="4599432" cy="4526280"/>
          </a:xfrm>
          <a:prstGeom prst="roundRect">
            <a:avLst>
              <a:gd name="adj" fmla="val 242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0" name="Image 0" descr="figs/projectil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2320" y="2937646"/>
            <a:ext cx="4416552" cy="1759948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 SCHEME STYLE SOLUTION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Structured question 5 · Solution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2 · Kinematics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46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11091672" cy="1344168"/>
          </a:xfrm>
          <a:prstGeom prst="roundRect">
            <a:avLst>
              <a:gd name="adj" fmla="val 8163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777240" y="1554480"/>
            <a:ext cx="1188720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(a)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2011680" y="1645920"/>
            <a:ext cx="9418320" cy="1161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uᵧ = 20 sin 25° = 8.45 m s⁻¹;   uₓ = 20 cos 25° = 18.1 m s⁻¹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548640" y="3063240"/>
            <a:ext cx="11091672" cy="1344168"/>
          </a:xfrm>
          <a:prstGeom prst="roundRect">
            <a:avLst>
              <a:gd name="adj" fmla="val 8163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777240" y="3063240"/>
            <a:ext cx="1188720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(b)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154680"/>
            <a:ext cx="9418320" cy="1161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 = 8.45² − 2 × 9.81 × H  →  H = 8.45² / 19.62 = 3.6 m</a:t>
            </a:r>
            <a:endParaRPr lang="en-US" sz="1900" dirty="0"/>
          </a:p>
        </p:txBody>
      </p:sp>
      <p:sp>
        <p:nvSpPr>
          <p:cNvPr id="12" name="Shape 10"/>
          <p:cNvSpPr/>
          <p:nvPr/>
        </p:nvSpPr>
        <p:spPr>
          <a:xfrm>
            <a:off x="548640" y="4572000"/>
            <a:ext cx="11091672" cy="1344168"/>
          </a:xfrm>
          <a:prstGeom prst="roundRect">
            <a:avLst>
              <a:gd name="adj" fmla="val 8163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777240" y="4572000"/>
            <a:ext cx="1188720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(c)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2011680" y="4663440"/>
            <a:ext cx="9418320" cy="1161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Time of flight T = 2 × 8.45 / 9.81 = 1.72 s;   R = 18.1 × 1.72 = 31 m</a:t>
            </a:r>
            <a:endParaRPr lang="en-US" sz="1900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PAPER 2 STYLE · STRUCTURED QUESTION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Structured question 6 · Basketball shot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2 · Kinematics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47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6309360" cy="4526280"/>
          </a:xfrm>
          <a:prstGeom prst="roundRect">
            <a:avLst>
              <a:gd name="adj" fmla="val 2424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822960" y="1691640"/>
            <a:ext cx="57607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basketball player throws a ball with an initial velocity of 6.5 m s⁻¹ at an angle of 50° to the horizontal. The ball is 2.3 m above the ground when released and travels a horizontal distance of 2.9 m to reach the top of the basket. Air resistance can be ignored.</a:t>
            </a:r>
            <a:endParaRPr lang="en-US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3246120"/>
            <a:ext cx="576072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(a)  Calculate the horizontal and vertical components of the initial velocity.  [2]</a:t>
            </a:r>
            <a:endParaRPr lang="en-US" sz="17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(b)  Show that the time taken to reach the basket is 0.69 s.  [1]</a:t>
            </a:r>
            <a:endParaRPr lang="en-US" sz="17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(c)  Calculate the height h of the top of the basket.  [3]</a:t>
            </a:r>
            <a:endParaRPr lang="en-US" sz="17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(d)  A student says: “Throw at a higher speed at the same angle — the ball lands in the basket in a shorter time.” Explain why this is incorrect.  [2]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7040880" y="1554480"/>
            <a:ext cx="4599432" cy="4526280"/>
          </a:xfrm>
          <a:prstGeom prst="roundRect">
            <a:avLst>
              <a:gd name="adj" fmla="val 242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CA875DD-D979-D901-F1CD-C941D3358A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1581912"/>
            <a:ext cx="4996582" cy="4335816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 SCHEME STYLE SOLUTION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Structured question 6 · Solution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2 · Kinematics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48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11091672" cy="966978"/>
          </a:xfrm>
          <a:prstGeom prst="roundRect">
            <a:avLst>
              <a:gd name="adj" fmla="val 11348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777240" y="1554480"/>
            <a:ext cx="1188720" cy="966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(a)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2011680" y="1645920"/>
            <a:ext cx="9418320" cy="7840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uₓ = 6.5 cos 50° = 4.18 m s⁻¹;   uᵧ = 6.5 sin 50° = 4.98 m s⁻¹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548640" y="2686050"/>
            <a:ext cx="11091672" cy="966978"/>
          </a:xfrm>
          <a:prstGeom prst="roundRect">
            <a:avLst>
              <a:gd name="adj" fmla="val 11348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777240" y="2686050"/>
            <a:ext cx="1188720" cy="966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(b)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2777490"/>
            <a:ext cx="9418320" cy="7840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 = 2.9 / 4.18 = 0.694 s ≈ 0.69 s</a:t>
            </a:r>
            <a:endParaRPr lang="en-US" sz="1900" dirty="0"/>
          </a:p>
        </p:txBody>
      </p:sp>
      <p:sp>
        <p:nvSpPr>
          <p:cNvPr id="12" name="Shape 10"/>
          <p:cNvSpPr/>
          <p:nvPr/>
        </p:nvSpPr>
        <p:spPr>
          <a:xfrm>
            <a:off x="548640" y="3817620"/>
            <a:ext cx="11091672" cy="966978"/>
          </a:xfrm>
          <a:prstGeom prst="roundRect">
            <a:avLst>
              <a:gd name="adj" fmla="val 11348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777240" y="3817620"/>
            <a:ext cx="1188720" cy="966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(c)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2011680" y="3909060"/>
            <a:ext cx="9418320" cy="7840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Vertical: s = 4.98 × 0.694 − ½ × 9.81 × 0.694² = 1.09 m;   h = 2.3 + 1.09 = 3.4 m</a:t>
            </a:r>
            <a:endParaRPr lang="en-US" sz="1900" dirty="0"/>
          </a:p>
        </p:txBody>
      </p:sp>
      <p:sp>
        <p:nvSpPr>
          <p:cNvPr id="15" name="Shape 13"/>
          <p:cNvSpPr/>
          <p:nvPr/>
        </p:nvSpPr>
        <p:spPr>
          <a:xfrm>
            <a:off x="548640" y="4949190"/>
            <a:ext cx="11091672" cy="966978"/>
          </a:xfrm>
          <a:prstGeom prst="roundRect">
            <a:avLst>
              <a:gd name="adj" fmla="val 11348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 txBox="1"/>
          <p:nvPr/>
        </p:nvSpPr>
        <p:spPr>
          <a:xfrm>
            <a:off x="777240" y="4949190"/>
            <a:ext cx="1188720" cy="966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(d)</a:t>
            </a:r>
            <a:endParaRPr lang="en-US" sz="1800" dirty="0"/>
          </a:p>
        </p:txBody>
      </p:sp>
      <p:sp>
        <p:nvSpPr>
          <p:cNvPr id="17" name="Text 15"/>
          <p:cNvSpPr txBox="1"/>
          <p:nvPr/>
        </p:nvSpPr>
        <p:spPr>
          <a:xfrm>
            <a:off x="2011680" y="5040630"/>
            <a:ext cx="9418320" cy="7840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higher speed also increases the vertical component, and in the shorter time the ball falls less, so at 2.9 m it is higher than the basket — the path changes and the ball misses.</a:t>
            </a:r>
            <a:endParaRPr lang="en-US" sz="1900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COMMON DOUBTS &amp; MISCONCEPTIONS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Students often ask… (1)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2 · Kinematics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49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FCEBE6"/>
          </a:solidFill>
          <a:ln w="12700">
            <a:solidFill>
              <a:srgbClr val="FCEB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731520" y="1755648"/>
            <a:ext cx="438912" cy="438912"/>
          </a:xfrm>
          <a:prstGeom prst="ellipse">
            <a:avLst/>
          </a:prstGeom>
          <a:solidFill>
            <a:srgbClr val="D9482B"/>
          </a:solidFill>
          <a:ln w="12700">
            <a:solidFill>
              <a:srgbClr val="D948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731520" y="175564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1325880" y="1737360"/>
            <a:ext cx="4480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“At the top of its flight the ball stops — so is its acceleration zero?”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1325880" y="2468880"/>
            <a:ext cx="4480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No. v = 0 for an instant only; a = g = 9.81 m s⁻² downwards throughout. If a were zero, the ball would stay up there.</a:t>
            </a:r>
            <a:endParaRPr lang="en-US" sz="1550" dirty="0"/>
          </a:p>
        </p:txBody>
      </p:sp>
      <p:sp>
        <p:nvSpPr>
          <p:cNvPr id="11" name="Shape 9"/>
          <p:cNvSpPr/>
          <p:nvPr/>
        </p:nvSpPr>
        <p:spPr>
          <a:xfrm>
            <a:off x="6190488" y="155448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6373368" y="1755648"/>
            <a:ext cx="438912" cy="438912"/>
          </a:xfrm>
          <a:prstGeom prst="ellipse">
            <a:avLst/>
          </a:prstGeom>
          <a:solidFill>
            <a:srgbClr val="D9482B"/>
          </a:solidFill>
          <a:ln w="12700">
            <a:solidFill>
              <a:srgbClr val="D948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6373368" y="175564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6967728" y="1737360"/>
            <a:ext cx="4480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“Does a negative velocity mean the object is slowing down?”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6967728" y="2468880"/>
            <a:ext cx="4480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No. The sign shows direction. An object slows down when its velocity and acceleration have opposite signs.</a:t>
            </a:r>
            <a:endParaRPr lang="en-US" sz="1550" dirty="0"/>
          </a:p>
        </p:txBody>
      </p:sp>
      <p:sp>
        <p:nvSpPr>
          <p:cNvPr id="16" name="Shape 14"/>
          <p:cNvSpPr/>
          <p:nvPr/>
        </p:nvSpPr>
        <p:spPr>
          <a:xfrm>
            <a:off x="548640" y="388620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731520" y="4087368"/>
            <a:ext cx="438912" cy="438912"/>
          </a:xfrm>
          <a:prstGeom prst="ellipse">
            <a:avLst/>
          </a:prstGeom>
          <a:solidFill>
            <a:srgbClr val="D9482B"/>
          </a:solidFill>
          <a:ln w="12700">
            <a:solidFill>
              <a:srgbClr val="D948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 txBox="1"/>
          <p:nvPr/>
        </p:nvSpPr>
        <p:spPr>
          <a:xfrm>
            <a:off x="731520" y="408736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1325880" y="4069080"/>
            <a:ext cx="4480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“What does area below the time axis mean?”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1325880" y="4800600"/>
            <a:ext cx="4480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Negative displacement. Displacement = net area (above − below). Distance = total area, all counted positive.</a:t>
            </a:r>
            <a:endParaRPr lang="en-US" sz="1550" dirty="0"/>
          </a:p>
        </p:txBody>
      </p:sp>
      <p:sp>
        <p:nvSpPr>
          <p:cNvPr id="21" name="Shape 19"/>
          <p:cNvSpPr/>
          <p:nvPr/>
        </p:nvSpPr>
        <p:spPr>
          <a:xfrm>
            <a:off x="6190488" y="388620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FCEBE6"/>
          </a:solidFill>
          <a:ln w="12700">
            <a:solidFill>
              <a:srgbClr val="FCEB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6373368" y="4087368"/>
            <a:ext cx="438912" cy="438912"/>
          </a:xfrm>
          <a:prstGeom prst="ellipse">
            <a:avLst/>
          </a:prstGeom>
          <a:solidFill>
            <a:srgbClr val="D9482B"/>
          </a:solidFill>
          <a:ln w="12700">
            <a:solidFill>
              <a:srgbClr val="D948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 txBox="1"/>
          <p:nvPr/>
        </p:nvSpPr>
        <p:spPr>
          <a:xfrm>
            <a:off x="6373368" y="408736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800" dirty="0"/>
          </a:p>
        </p:txBody>
      </p:sp>
      <p:sp>
        <p:nvSpPr>
          <p:cNvPr id="24" name="Text 22"/>
          <p:cNvSpPr txBox="1"/>
          <p:nvPr/>
        </p:nvSpPr>
        <p:spPr>
          <a:xfrm>
            <a:off x="6967728" y="4069080"/>
            <a:ext cx="4480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“Can I use SUVAT for a skydiver?”</a:t>
            </a:r>
            <a:endParaRPr lang="en-US" sz="1800" dirty="0"/>
          </a:p>
        </p:txBody>
      </p:sp>
      <p:sp>
        <p:nvSpPr>
          <p:cNvPr id="25" name="Text 23"/>
          <p:cNvSpPr txBox="1"/>
          <p:nvPr/>
        </p:nvSpPr>
        <p:spPr>
          <a:xfrm>
            <a:off x="6967728" y="4800600"/>
            <a:ext cx="4480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Only if acceleration is constant. With air resistance a keeps changing, so use the graph: tangents for a, area for s.</a:t>
            </a:r>
            <a:endParaRPr lang="en-US" sz="1550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COMMON DOUBTS &amp; MISCONCEPTIONS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Students often ask… (2)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2 · Kinematics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FCEBE6"/>
          </a:solidFill>
          <a:ln w="12700">
            <a:solidFill>
              <a:srgbClr val="FCEB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731520" y="1755648"/>
            <a:ext cx="438912" cy="438912"/>
          </a:xfrm>
          <a:prstGeom prst="ellipse">
            <a:avLst/>
          </a:prstGeom>
          <a:solidFill>
            <a:srgbClr val="D9482B"/>
          </a:solidFill>
          <a:ln w="12700">
            <a:solidFill>
              <a:srgbClr val="D948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731520" y="175564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1325880" y="1737360"/>
            <a:ext cx="4480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“Is average speed always (u + v) / 2?”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1325880" y="2468880"/>
            <a:ext cx="4480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Only for uniform acceleration. Otherwise use total distance ÷ total time (the aeroplane question gives 480, not 500 km h⁻¹).</a:t>
            </a:r>
            <a:endParaRPr lang="en-US" sz="1550" dirty="0"/>
          </a:p>
        </p:txBody>
      </p:sp>
      <p:sp>
        <p:nvSpPr>
          <p:cNvPr id="11" name="Shape 9"/>
          <p:cNvSpPr/>
          <p:nvPr/>
        </p:nvSpPr>
        <p:spPr>
          <a:xfrm>
            <a:off x="6190488" y="155448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6373368" y="1755648"/>
            <a:ext cx="438912" cy="438912"/>
          </a:xfrm>
          <a:prstGeom prst="ellipse">
            <a:avLst/>
          </a:prstGeom>
          <a:solidFill>
            <a:srgbClr val="D9482B"/>
          </a:solidFill>
          <a:ln w="12700">
            <a:solidFill>
              <a:srgbClr val="D948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6373368" y="175564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6967728" y="1737360"/>
            <a:ext cx="4480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“Does a heavier ball fall faster?”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6967728" y="2468880"/>
            <a:ext cx="4480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without air resistance: every object has a = g, because the mass cancels. With air resistance, shape and mass matter.</a:t>
            </a:r>
            <a:endParaRPr lang="en-US" sz="1550" dirty="0"/>
          </a:p>
        </p:txBody>
      </p:sp>
      <p:sp>
        <p:nvSpPr>
          <p:cNvPr id="16" name="Shape 14"/>
          <p:cNvSpPr/>
          <p:nvPr/>
        </p:nvSpPr>
        <p:spPr>
          <a:xfrm>
            <a:off x="548640" y="388620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731520" y="4087368"/>
            <a:ext cx="438912" cy="438912"/>
          </a:xfrm>
          <a:prstGeom prst="ellipse">
            <a:avLst/>
          </a:prstGeom>
          <a:solidFill>
            <a:srgbClr val="D9482B"/>
          </a:solidFill>
          <a:ln w="12700">
            <a:solidFill>
              <a:srgbClr val="D948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 txBox="1"/>
          <p:nvPr/>
        </p:nvSpPr>
        <p:spPr>
          <a:xfrm>
            <a:off x="731520" y="408736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1325880" y="4069080"/>
            <a:ext cx="4480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“Does the horizontal velocity of a projectile change?”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1325880" y="4800600"/>
            <a:ext cx="4480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No. With no air resistance there is no horizontal force, so uₓ stays constant. Only the vertical component changes.</a:t>
            </a:r>
            <a:endParaRPr lang="en-US" sz="1550" dirty="0"/>
          </a:p>
        </p:txBody>
      </p:sp>
      <p:sp>
        <p:nvSpPr>
          <p:cNvPr id="21" name="Shape 19"/>
          <p:cNvSpPr/>
          <p:nvPr/>
        </p:nvSpPr>
        <p:spPr>
          <a:xfrm>
            <a:off x="6190488" y="388620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FCEBE6"/>
          </a:solidFill>
          <a:ln w="12700">
            <a:solidFill>
              <a:srgbClr val="FCEB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6373368" y="4087368"/>
            <a:ext cx="438912" cy="438912"/>
          </a:xfrm>
          <a:prstGeom prst="ellipse">
            <a:avLst/>
          </a:prstGeom>
          <a:solidFill>
            <a:srgbClr val="D9482B"/>
          </a:solidFill>
          <a:ln w="12700">
            <a:solidFill>
              <a:srgbClr val="D948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 txBox="1"/>
          <p:nvPr/>
        </p:nvSpPr>
        <p:spPr>
          <a:xfrm>
            <a:off x="6373368" y="408736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800" dirty="0"/>
          </a:p>
        </p:txBody>
      </p:sp>
      <p:sp>
        <p:nvSpPr>
          <p:cNvPr id="24" name="Text 22"/>
          <p:cNvSpPr txBox="1"/>
          <p:nvPr/>
        </p:nvSpPr>
        <p:spPr>
          <a:xfrm>
            <a:off x="6967728" y="4069080"/>
            <a:ext cx="4480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“An object dropped from a moving balloon — is u = 0?”</a:t>
            </a:r>
            <a:endParaRPr lang="en-US" sz="1800" dirty="0"/>
          </a:p>
        </p:txBody>
      </p:sp>
      <p:sp>
        <p:nvSpPr>
          <p:cNvPr id="25" name="Text 23"/>
          <p:cNvSpPr txBox="1"/>
          <p:nvPr/>
        </p:nvSpPr>
        <p:spPr>
          <a:xfrm>
            <a:off x="6967728" y="4800600"/>
            <a:ext cx="4480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No. At release it has the balloon's velocity. A bag released from a rising balloon first moves up, then falls.</a:t>
            </a:r>
            <a:endParaRPr lang="en-US" sz="1550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COMMAND WORDS AND MARK-SCHEME HABITS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Exam technique for kinematics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2 · Kinematics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51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5449824" cy="1389888"/>
          </a:xfrm>
          <a:prstGeom prst="roundRect">
            <a:avLst>
              <a:gd name="adj" fmla="val 7895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822960" y="1682496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591B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Derive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2066544"/>
            <a:ext cx="4937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 from definitions (a = Δv/Δt, area of v–t graph) and show every algebraic step</a:t>
            </a:r>
            <a:endParaRPr lang="en-US" sz="1550" dirty="0"/>
          </a:p>
        </p:txBody>
      </p:sp>
      <p:sp>
        <p:nvSpPr>
          <p:cNvPr id="9" name="Shape 7"/>
          <p:cNvSpPr/>
          <p:nvPr/>
        </p:nvSpPr>
        <p:spPr>
          <a:xfrm>
            <a:off x="6190488" y="1554480"/>
            <a:ext cx="5449824" cy="1389888"/>
          </a:xfrm>
          <a:prstGeom prst="roundRect">
            <a:avLst>
              <a:gd name="adj" fmla="val 7895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6464808" y="1682496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Show that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6464808" y="2066544"/>
            <a:ext cx="4937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give your answer to one more s.f. than the value quoted</a:t>
            </a:r>
            <a:endParaRPr lang="en-US" sz="1550" dirty="0"/>
          </a:p>
        </p:txBody>
      </p:sp>
      <p:sp>
        <p:nvSpPr>
          <p:cNvPr id="12" name="Shape 10"/>
          <p:cNvSpPr/>
          <p:nvPr/>
        </p:nvSpPr>
        <p:spPr>
          <a:xfrm>
            <a:off x="548640" y="3090672"/>
            <a:ext cx="5449824" cy="1389888"/>
          </a:xfrm>
          <a:prstGeom prst="roundRect">
            <a:avLst>
              <a:gd name="adj" fmla="val 7895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822960" y="3218688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591B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Determine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822960" y="3602736"/>
            <a:ext cx="4937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 values from the graph; draw large gradient triangles or tangents</a:t>
            </a:r>
            <a:endParaRPr lang="en-US" sz="1550" dirty="0"/>
          </a:p>
        </p:txBody>
      </p:sp>
      <p:sp>
        <p:nvSpPr>
          <p:cNvPr id="15" name="Shape 13"/>
          <p:cNvSpPr/>
          <p:nvPr/>
        </p:nvSpPr>
        <p:spPr>
          <a:xfrm>
            <a:off x="6190488" y="3090672"/>
            <a:ext cx="5449824" cy="1389888"/>
          </a:xfrm>
          <a:prstGeom prst="roundRect">
            <a:avLst>
              <a:gd name="adj" fmla="val 7895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 txBox="1"/>
          <p:nvPr/>
        </p:nvSpPr>
        <p:spPr>
          <a:xfrm>
            <a:off x="6464808" y="3218688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Sketch</a:t>
            </a:r>
            <a:endParaRPr lang="en-US" sz="1800" dirty="0"/>
          </a:p>
        </p:txBody>
      </p:sp>
      <p:sp>
        <p:nvSpPr>
          <p:cNvPr id="17" name="Text 15"/>
          <p:cNvSpPr txBox="1"/>
          <p:nvPr/>
        </p:nvSpPr>
        <p:spPr>
          <a:xfrm>
            <a:off x="6464808" y="3602736"/>
            <a:ext cx="4937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correct shape, labelled axes, key points (intercepts, v = 0) marked</a:t>
            </a:r>
            <a:endParaRPr lang="en-US" sz="1550" dirty="0"/>
          </a:p>
        </p:txBody>
      </p:sp>
      <p:sp>
        <p:nvSpPr>
          <p:cNvPr id="18" name="Shape 16"/>
          <p:cNvSpPr/>
          <p:nvPr/>
        </p:nvSpPr>
        <p:spPr>
          <a:xfrm>
            <a:off x="548640" y="4626864"/>
            <a:ext cx="5449824" cy="1389888"/>
          </a:xfrm>
          <a:prstGeom prst="roundRect">
            <a:avLst>
              <a:gd name="adj" fmla="val 7895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 txBox="1"/>
          <p:nvPr/>
        </p:nvSpPr>
        <p:spPr>
          <a:xfrm>
            <a:off x="822960" y="4754880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591B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Describe an experiment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822960" y="5138928"/>
            <a:ext cx="4937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labelled diagram, what is measured and with which instrument, the graph plotted and how g is found from it</a:t>
            </a:r>
            <a:endParaRPr lang="en-US" sz="1550" dirty="0"/>
          </a:p>
        </p:txBody>
      </p:sp>
      <p:sp>
        <p:nvSpPr>
          <p:cNvPr id="21" name="Shape 19"/>
          <p:cNvSpPr/>
          <p:nvPr/>
        </p:nvSpPr>
        <p:spPr>
          <a:xfrm>
            <a:off x="6190488" y="4626864"/>
            <a:ext cx="5449824" cy="1389888"/>
          </a:xfrm>
          <a:prstGeom prst="roundRect">
            <a:avLst>
              <a:gd name="adj" fmla="val 7895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 txBox="1"/>
          <p:nvPr/>
        </p:nvSpPr>
        <p:spPr>
          <a:xfrm>
            <a:off x="6464808" y="4754880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Always</a:t>
            </a:r>
            <a:endParaRPr lang="en-US" sz="1800" dirty="0"/>
          </a:p>
        </p:txBody>
      </p:sp>
      <p:sp>
        <p:nvSpPr>
          <p:cNvPr id="23" name="Text 21"/>
          <p:cNvSpPr txBox="1"/>
          <p:nvPr/>
        </p:nvSpPr>
        <p:spPr>
          <a:xfrm>
            <a:off x="6464808" y="5138928"/>
            <a:ext cx="4937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 = 9.81 m s⁻², consistent units (km h⁻¹ → m s⁻¹), state your positive direction, 2–3 s.f.</a:t>
            </a:r>
            <a:endParaRPr lang="en-US" sz="1550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2">
    <p:bg>
      <p:bgPr>
        <a:solidFill>
          <a:srgbClr val="1118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kern="0" spc="300" dirty="0">
                <a:solidFill>
                  <a:srgbClr val="37C9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IDEAS TO TAKE AWAY</a:t>
            </a:r>
            <a:endParaRPr lang="en-US" sz="14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7724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Kinematics in one slide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548640" y="1783080"/>
            <a:ext cx="2624328" cy="1188720"/>
          </a:xfrm>
          <a:prstGeom prst="roundRect">
            <a:avLst>
              <a:gd name="adj" fmla="val 9231"/>
            </a:avLst>
          </a:prstGeom>
          <a:solidFill>
            <a:srgbClr val="1E2856"/>
          </a:solidFill>
          <a:ln w="12700">
            <a:solidFill>
              <a:srgbClr val="2E3A7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 txBox="1"/>
          <p:nvPr/>
        </p:nvSpPr>
        <p:spPr>
          <a:xfrm>
            <a:off x="548640" y="1783080"/>
            <a:ext cx="262432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i="1" dirty="0">
                <a:solidFill>
                  <a:srgbClr val="37C9E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 = u + at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3355848" y="1783080"/>
            <a:ext cx="2624328" cy="1188720"/>
          </a:xfrm>
          <a:prstGeom prst="roundRect">
            <a:avLst>
              <a:gd name="adj" fmla="val 9231"/>
            </a:avLst>
          </a:prstGeom>
          <a:solidFill>
            <a:srgbClr val="1E2856"/>
          </a:solidFill>
          <a:ln w="12700">
            <a:solidFill>
              <a:srgbClr val="2E3A7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3355848" y="1783080"/>
            <a:ext cx="262432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i="1" dirty="0">
                <a:solidFill>
                  <a:srgbClr val="F5B1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 = ½(u + v)t</a:t>
            </a:r>
            <a:endParaRPr lang="en-US" sz="2400" dirty="0"/>
          </a:p>
        </p:txBody>
      </p:sp>
      <p:sp>
        <p:nvSpPr>
          <p:cNvPr id="8" name="Shape 6"/>
          <p:cNvSpPr/>
          <p:nvPr/>
        </p:nvSpPr>
        <p:spPr>
          <a:xfrm>
            <a:off x="6163056" y="1783080"/>
            <a:ext cx="2624328" cy="1188720"/>
          </a:xfrm>
          <a:prstGeom prst="roundRect">
            <a:avLst>
              <a:gd name="adj" fmla="val 9231"/>
            </a:avLst>
          </a:prstGeom>
          <a:solidFill>
            <a:srgbClr val="1E2856"/>
          </a:solidFill>
          <a:ln w="12700">
            <a:solidFill>
              <a:srgbClr val="2E3A7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 txBox="1"/>
          <p:nvPr/>
        </p:nvSpPr>
        <p:spPr>
          <a:xfrm>
            <a:off x="6163056" y="1783080"/>
            <a:ext cx="262432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i="1" dirty="0">
                <a:solidFill>
                  <a:srgbClr val="37C9E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 = ut + ½at²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8970264" y="1783080"/>
            <a:ext cx="2624328" cy="1188720"/>
          </a:xfrm>
          <a:prstGeom prst="roundRect">
            <a:avLst>
              <a:gd name="adj" fmla="val 9231"/>
            </a:avLst>
          </a:prstGeom>
          <a:solidFill>
            <a:srgbClr val="1E2856"/>
          </a:solidFill>
          <a:ln w="12700">
            <a:solidFill>
              <a:srgbClr val="2E3A7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 txBox="1"/>
          <p:nvPr/>
        </p:nvSpPr>
        <p:spPr>
          <a:xfrm>
            <a:off x="8970264" y="1783080"/>
            <a:ext cx="262432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i="1" dirty="0">
                <a:solidFill>
                  <a:srgbClr val="F5B1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v² = u² + 2as</a:t>
            </a:r>
            <a:endParaRPr lang="en-US" sz="2400" dirty="0"/>
          </a:p>
        </p:txBody>
      </p:sp>
      <p:sp>
        <p:nvSpPr>
          <p:cNvPr id="12" name="Text 10"/>
          <p:cNvSpPr txBox="1"/>
          <p:nvPr/>
        </p:nvSpPr>
        <p:spPr>
          <a:xfrm>
            <a:off x="548640" y="3291840"/>
            <a:ext cx="2103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5B1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Graphs</a:t>
            </a:r>
            <a:endParaRPr lang="en-US" sz="2000" dirty="0"/>
          </a:p>
        </p:txBody>
      </p:sp>
      <p:sp>
        <p:nvSpPr>
          <p:cNvPr id="13" name="Text 11"/>
          <p:cNvSpPr txBox="1"/>
          <p:nvPr/>
        </p:nvSpPr>
        <p:spPr>
          <a:xfrm>
            <a:off x="2743200" y="3291840"/>
            <a:ext cx="8869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DDE3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gradient of s–t = v · gradient of v–t = a · area of v–t = s · area of a–t = Δv</a:t>
            </a:r>
            <a:endParaRPr lang="en-US" sz="1900" dirty="0"/>
          </a:p>
        </p:txBody>
      </p:sp>
      <p:sp>
        <p:nvSpPr>
          <p:cNvPr id="14" name="Text 12"/>
          <p:cNvSpPr txBox="1"/>
          <p:nvPr/>
        </p:nvSpPr>
        <p:spPr>
          <a:xfrm>
            <a:off x="548640" y="4251960"/>
            <a:ext cx="2103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5B1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Free fall</a:t>
            </a:r>
            <a:endParaRPr lang="en-US" sz="2000" dirty="0"/>
          </a:p>
        </p:txBody>
      </p:sp>
      <p:sp>
        <p:nvSpPr>
          <p:cNvPr id="15" name="Text 13"/>
          <p:cNvSpPr txBox="1"/>
          <p:nvPr/>
        </p:nvSpPr>
        <p:spPr>
          <a:xfrm>
            <a:off x="2743200" y="4251960"/>
            <a:ext cx="8869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DDE3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= g = 9.81 m s⁻² downwards for every mass; plot h against t² → gradient = g/2</a:t>
            </a:r>
            <a:endParaRPr lang="en-US" sz="1900" dirty="0"/>
          </a:p>
        </p:txBody>
      </p:sp>
      <p:sp>
        <p:nvSpPr>
          <p:cNvPr id="16" name="Text 14"/>
          <p:cNvSpPr txBox="1"/>
          <p:nvPr/>
        </p:nvSpPr>
        <p:spPr>
          <a:xfrm>
            <a:off x="548640" y="5212080"/>
            <a:ext cx="2103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5B1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Projectiles</a:t>
            </a:r>
            <a:endParaRPr lang="en-US" sz="2000" dirty="0"/>
          </a:p>
        </p:txBody>
      </p:sp>
      <p:sp>
        <p:nvSpPr>
          <p:cNvPr id="17" name="Text 15"/>
          <p:cNvSpPr txBox="1"/>
          <p:nvPr/>
        </p:nvSpPr>
        <p:spPr>
          <a:xfrm>
            <a:off x="2743200" y="5212080"/>
            <a:ext cx="8869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DDE3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horizontal: constant velocity · vertical: constant acceleration g · time links the two</a:t>
            </a:r>
            <a:endParaRPr lang="en-US" sz="19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2 · Kinematics   |   Cambridge International AS Level Physics 9702</a:t>
            </a:r>
            <a:endParaRPr lang="en-US" sz="1000" dirty="0"/>
          </a:p>
        </p:txBody>
      </p:sp>
      <p:sp>
        <p:nvSpPr>
          <p:cNvPr id="19" name="Text 17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52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6382</Words>
  <Application>Microsoft Office PowerPoint</Application>
  <PresentationFormat>Widescreen</PresentationFormat>
  <Paragraphs>742</Paragraphs>
  <Slides>52</Slides>
  <Notes>52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56" baseType="lpstr">
      <vt:lpstr>Arial</vt:lpstr>
      <vt:lpstr>Calibri</vt:lpstr>
      <vt:lpstr>Cambria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Topic 2 Kinematics – Cambridge AS Physics 9702</dc:title>
  <dc:subject>PptxGenJS Presentation</dc:subject>
  <dc:creator>PptxGenJS</dc:creator>
  <cp:lastModifiedBy>WASEEM AHMAD</cp:lastModifiedBy>
  <cp:revision>2</cp:revision>
  <dcterms:created xsi:type="dcterms:W3CDTF">2026-09-25T11:00:49Z</dcterms:created>
  <dcterms:modified xsi:type="dcterms:W3CDTF">2026-09-25T15:13:56Z</dcterms:modified>
</cp:coreProperties>
</file>