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74" d="100"/>
          <a:sy n="74" d="100"/>
        </p:scale>
        <p:origin x="352"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71916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Q7: the classic error is Δp = 0.20 × (5 − 3). Emphasise the sign change on rebound.</a:t>
            </a:r>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Cambridge 9702/22 May/June 2022 style — mark scheme adapted.</a:t>
            </a:r>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examspath.com"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11831"/>
        </a:solidFill>
        <a:effectLst/>
      </p:bgPr>
    </p:bg>
    <p:spTree>
      <p:nvGrpSpPr>
        <p:cNvPr id="1" name=""/>
        <p:cNvGrpSpPr/>
        <p:nvPr/>
      </p:nvGrpSpPr>
      <p:grpSpPr>
        <a:xfrm>
          <a:off x="0" y="0"/>
          <a:ext cx="0" cy="0"/>
          <a:chOff x="0" y="0"/>
          <a:chExt cx="0" cy="0"/>
        </a:xfrm>
      </p:grpSpPr>
      <p:sp>
        <p:nvSpPr>
          <p:cNvPr id="2" name="Text 0"/>
          <p:cNvSpPr txBox="1"/>
          <p:nvPr/>
        </p:nvSpPr>
        <p:spPr>
          <a:xfrm>
            <a:off x="548640" y="914400"/>
            <a:ext cx="6583680" cy="320040"/>
          </a:xfrm>
          <a:prstGeom prst="rect">
            <a:avLst/>
          </a:prstGeom>
          <a:noFill/>
          <a:ln/>
        </p:spPr>
        <p:txBody>
          <a:bodyPr wrap="square" lIns="0" tIns="0" rIns="0" bIns="0" rtlCol="0" anchor="ctr"/>
          <a:lstStyle/>
          <a:p>
            <a:pPr marL="0" indent="0">
              <a:buNone/>
            </a:pPr>
            <a:r>
              <a:rPr lang="en-US" sz="1450" b="1" kern="0" spc="300" dirty="0">
                <a:solidFill>
                  <a:srgbClr val="37C9EF"/>
                </a:solidFill>
                <a:latin typeface="Calibri" pitchFamily="34" charset="0"/>
                <a:ea typeface="Calibri" pitchFamily="34" charset="-122"/>
                <a:cs typeface="Calibri" pitchFamily="34" charset="-120"/>
              </a:rPr>
              <a:t>CAMBRIDGE AS &amp; A LEVEL · PHYSICS 9702 · TOPIC 3</a:t>
            </a:r>
            <a:endParaRPr lang="en-US" sz="1450" dirty="0"/>
          </a:p>
        </p:txBody>
      </p:sp>
      <p:sp>
        <p:nvSpPr>
          <p:cNvPr id="3" name="Text 1"/>
          <p:cNvSpPr txBox="1"/>
          <p:nvPr/>
        </p:nvSpPr>
        <p:spPr>
          <a:xfrm>
            <a:off x="548640" y="1371600"/>
            <a:ext cx="6675120" cy="2377440"/>
          </a:xfrm>
          <a:prstGeom prst="rect">
            <a:avLst/>
          </a:prstGeom>
          <a:noFill/>
          <a:ln/>
        </p:spPr>
        <p:txBody>
          <a:bodyPr wrap="square" lIns="0" tIns="0" rIns="0" bIns="0" rtlCol="0" anchor="t"/>
          <a:lstStyle/>
          <a:p>
            <a:pPr marL="0" indent="0">
              <a:buNone/>
            </a:pPr>
            <a:r>
              <a:rPr lang="en-US" sz="5200" b="1" dirty="0">
                <a:solidFill>
                  <a:srgbClr val="37C9EF"/>
                </a:solidFill>
                <a:latin typeface="Cambria" pitchFamily="34" charset="0"/>
                <a:ea typeface="Cambria" pitchFamily="34" charset="-122"/>
                <a:cs typeface="Cambria" pitchFamily="34" charset="-120"/>
              </a:rPr>
              <a:t>Dynamics</a:t>
            </a:r>
            <a:endParaRPr lang="en-US" sz="5200" dirty="0"/>
          </a:p>
          <a:p>
            <a:pPr marL="0" indent="0">
              <a:buNone/>
            </a:pPr>
            <a:r>
              <a:rPr lang="en-US" sz="5200" b="1" dirty="0">
                <a:solidFill>
                  <a:srgbClr val="F5B12B"/>
                </a:solidFill>
                <a:latin typeface="Cambria" pitchFamily="34" charset="0"/>
                <a:ea typeface="Cambria" pitchFamily="34" charset="-122"/>
                <a:cs typeface="Cambria" pitchFamily="34" charset="-120"/>
              </a:rPr>
              <a:t>Forces &amp; Momentum</a:t>
            </a:r>
            <a:endParaRPr lang="en-US" sz="5200" dirty="0"/>
          </a:p>
        </p:txBody>
      </p:sp>
      <p:sp>
        <p:nvSpPr>
          <p:cNvPr id="4" name="Text 2"/>
          <p:cNvSpPr txBox="1"/>
          <p:nvPr/>
        </p:nvSpPr>
        <p:spPr>
          <a:xfrm>
            <a:off x="548640" y="3886200"/>
            <a:ext cx="6675120" cy="457200"/>
          </a:xfrm>
          <a:prstGeom prst="rect">
            <a:avLst/>
          </a:prstGeom>
          <a:noFill/>
          <a:ln/>
        </p:spPr>
        <p:txBody>
          <a:bodyPr wrap="square" lIns="0" tIns="0" rIns="0" bIns="0" rtlCol="0" anchor="ctr"/>
          <a:lstStyle/>
          <a:p>
            <a:pPr marL="0" indent="0">
              <a:buNone/>
            </a:pPr>
            <a:r>
              <a:rPr lang="en-US" sz="1900" dirty="0">
                <a:solidFill>
                  <a:srgbClr val="B9C2DE"/>
                </a:solidFill>
                <a:latin typeface="Calibri" pitchFamily="34" charset="0"/>
                <a:ea typeface="Calibri" pitchFamily="34" charset="-122"/>
                <a:cs typeface="Calibri" pitchFamily="34" charset="-120"/>
              </a:rPr>
              <a:t>Newton's laws · momentum · drag &amp; terminal velocity · collisions</a:t>
            </a:r>
            <a:endParaRPr lang="en-US" sz="1900" dirty="0"/>
          </a:p>
        </p:txBody>
      </p:sp>
      <p:sp>
        <p:nvSpPr>
          <p:cNvPr id="5" name="Text 3"/>
          <p:cNvSpPr txBox="1"/>
          <p:nvPr/>
        </p:nvSpPr>
        <p:spPr>
          <a:xfrm>
            <a:off x="548640" y="4389120"/>
            <a:ext cx="6400800" cy="365760"/>
          </a:xfrm>
          <a:prstGeom prst="rect">
            <a:avLst/>
          </a:prstGeom>
          <a:noFill/>
          <a:ln/>
        </p:spPr>
        <p:txBody>
          <a:bodyPr wrap="square" lIns="0" tIns="0" rIns="0" bIns="0" rtlCol="0" anchor="ctr"/>
          <a:lstStyle/>
          <a:p>
            <a:pPr marL="0" indent="0">
              <a:buNone/>
            </a:pPr>
            <a:r>
              <a:rPr lang="en-US" sz="1700" dirty="0">
                <a:solidFill>
                  <a:srgbClr val="8C96B8"/>
                </a:solidFill>
                <a:latin typeface="Calibri" pitchFamily="34" charset="0"/>
                <a:ea typeface="Calibri" pitchFamily="34" charset="-122"/>
                <a:cs typeface="Calibri" pitchFamily="34" charset="-120"/>
              </a:rPr>
              <a:t>Syllabus 3.1 – 3.3  |  Exams 2025 – 2027</a:t>
            </a:r>
            <a:endParaRPr lang="en-US" sz="1700" dirty="0"/>
          </a:p>
        </p:txBody>
      </p:sp>
      <p:sp>
        <p:nvSpPr>
          <p:cNvPr id="6" name="Shape 4"/>
          <p:cNvSpPr/>
          <p:nvPr/>
        </p:nvSpPr>
        <p:spPr>
          <a:xfrm>
            <a:off x="548640" y="4892040"/>
            <a:ext cx="6583680" cy="1463040"/>
          </a:xfrm>
          <a:prstGeom prst="roundRect">
            <a:avLst>
              <a:gd name="adj" fmla="val 7500"/>
            </a:avLst>
          </a:prstGeom>
          <a:solidFill>
            <a:srgbClr val="1E2856"/>
          </a:solidFill>
          <a:ln w="12700">
            <a:solidFill>
              <a:srgbClr val="2E3A74"/>
            </a:solidFill>
            <a:prstDash val="solid"/>
          </a:ln>
        </p:spPr>
        <p:txBody>
          <a:bodyPr/>
          <a:lstStyle/>
          <a:p>
            <a:endParaRPr lang="en-US"/>
          </a:p>
        </p:txBody>
      </p:sp>
      <p:sp>
        <p:nvSpPr>
          <p:cNvPr id="7" name="Shape 5"/>
          <p:cNvSpPr/>
          <p:nvPr/>
        </p:nvSpPr>
        <p:spPr>
          <a:xfrm>
            <a:off x="777240" y="5138928"/>
            <a:ext cx="960120" cy="960120"/>
          </a:xfrm>
          <a:prstGeom prst="ellipse">
            <a:avLst/>
          </a:prstGeom>
          <a:solidFill>
            <a:srgbClr val="F5B12B"/>
          </a:solidFill>
          <a:ln w="12700">
            <a:solidFill>
              <a:srgbClr val="F5B12B"/>
            </a:solidFill>
            <a:prstDash val="solid"/>
          </a:ln>
        </p:spPr>
        <p:txBody>
          <a:bodyPr/>
          <a:lstStyle/>
          <a:p>
            <a:endParaRPr lang="en-US"/>
          </a:p>
        </p:txBody>
      </p:sp>
      <p:sp>
        <p:nvSpPr>
          <p:cNvPr id="8" name="Text 6"/>
          <p:cNvSpPr txBox="1"/>
          <p:nvPr/>
        </p:nvSpPr>
        <p:spPr>
          <a:xfrm>
            <a:off x="777240" y="5138928"/>
            <a:ext cx="960120" cy="960120"/>
          </a:xfrm>
          <a:prstGeom prst="rect">
            <a:avLst/>
          </a:prstGeom>
          <a:noFill/>
          <a:ln/>
        </p:spPr>
        <p:txBody>
          <a:bodyPr wrap="square" lIns="0" tIns="0" rIns="0" bIns="0" rtlCol="0" anchor="ctr"/>
          <a:lstStyle/>
          <a:p>
            <a:pPr marL="0" indent="0" algn="ctr">
              <a:buNone/>
            </a:pPr>
            <a:r>
              <a:rPr lang="en-US" sz="2600" b="1" dirty="0">
                <a:solidFill>
                  <a:srgbClr val="111831"/>
                </a:solidFill>
                <a:latin typeface="Cambria" pitchFamily="34" charset="0"/>
                <a:ea typeface="Cambria" pitchFamily="34" charset="-122"/>
                <a:cs typeface="Cambria" pitchFamily="34" charset="-120"/>
              </a:rPr>
              <a:t>WA</a:t>
            </a:r>
            <a:endParaRPr lang="en-US" sz="2600" dirty="0"/>
          </a:p>
        </p:txBody>
      </p:sp>
      <p:sp>
        <p:nvSpPr>
          <p:cNvPr id="9" name="Text 7"/>
          <p:cNvSpPr txBox="1"/>
          <p:nvPr/>
        </p:nvSpPr>
        <p:spPr>
          <a:xfrm>
            <a:off x="1920240" y="5001768"/>
            <a:ext cx="5120640" cy="1261872"/>
          </a:xfrm>
          <a:prstGeom prst="rect">
            <a:avLst/>
          </a:prstGeom>
          <a:noFill/>
          <a:ln/>
        </p:spPr>
        <p:txBody>
          <a:bodyPr wrap="square" lIns="0" tIns="0" rIns="0" bIns="0" rtlCol="0" anchor="ctr"/>
          <a:lstStyle/>
          <a:p>
            <a:pPr marL="0" indent="0">
              <a:spcAft>
                <a:spcPts val="200"/>
              </a:spcAft>
              <a:buNone/>
            </a:pPr>
            <a:r>
              <a:rPr lang="en-US" sz="2200" b="1" dirty="0">
                <a:solidFill>
                  <a:srgbClr val="FFFFFF"/>
                </a:solidFill>
                <a:latin typeface="Cambria" pitchFamily="34" charset="0"/>
                <a:ea typeface="Cambria" pitchFamily="34" charset="-122"/>
                <a:cs typeface="Cambria" pitchFamily="34" charset="-120"/>
              </a:rPr>
              <a:t>Waseem Ahmad</a:t>
            </a:r>
            <a:endParaRPr lang="en-US" sz="2200" dirty="0"/>
          </a:p>
          <a:p>
            <a:pPr marL="0" indent="0">
              <a:spcAft>
                <a:spcPts val="200"/>
              </a:spcAft>
              <a:buNone/>
            </a:pPr>
            <a:r>
              <a:rPr lang="en-US" sz="1450" b="1" dirty="0">
                <a:solidFill>
                  <a:srgbClr val="37C9EF"/>
                </a:solidFill>
                <a:latin typeface="Calibri" pitchFamily="34" charset="0"/>
                <a:ea typeface="Calibri" pitchFamily="34" charset="-122"/>
                <a:cs typeface="Calibri" pitchFamily="34" charset="-120"/>
              </a:rPr>
              <a:t>Head of Science &amp; IB Physics Lead Teacher</a:t>
            </a:r>
            <a:endParaRPr lang="en-US" sz="2200" dirty="0"/>
          </a:p>
          <a:p>
            <a:pPr marL="0" indent="0">
              <a:spcAft>
                <a:spcPts val="200"/>
              </a:spcAft>
              <a:buNone/>
            </a:pPr>
            <a:r>
              <a:rPr lang="en-US" sz="1450" dirty="0">
                <a:solidFill>
                  <a:srgbClr val="DDE3F3"/>
                </a:solidFill>
                <a:latin typeface="Calibri" pitchFamily="34" charset="0"/>
                <a:ea typeface="Calibri" pitchFamily="34" charset="-122"/>
                <a:cs typeface="Calibri" pitchFamily="34" charset="-120"/>
              </a:rPr>
              <a:t>Presidential School, Jizzakh  ·  Cambridge Examiner</a:t>
            </a:r>
            <a:endParaRPr lang="en-US" sz="2200" dirty="0"/>
          </a:p>
          <a:p>
            <a:pPr marL="0" indent="0">
              <a:spcAft>
                <a:spcPts val="200"/>
              </a:spcAft>
              <a:buNone/>
            </a:pPr>
            <a:r>
              <a:rPr lang="en-US" sz="1450" dirty="0">
                <a:solidFill>
                  <a:srgbClr val="DDE3F3"/>
                </a:solidFill>
                <a:latin typeface="Calibri" pitchFamily="34" charset="0"/>
                <a:ea typeface="Calibri" pitchFamily="34" charset="-122"/>
                <a:cs typeface="Calibri" pitchFamily="34" charset="-120"/>
              </a:rPr>
              <a:t>Author, Orange Publication  ·  </a:t>
            </a:r>
            <a:r>
              <a:rPr lang="en-US" sz="1450" b="1" u="sng" dirty="0">
                <a:solidFill>
                  <a:srgbClr val="F5B12B"/>
                </a:solidFill>
                <a:latin typeface="Calibri" pitchFamily="34" charset="0"/>
                <a:ea typeface="Calibri" pitchFamily="34" charset="-122"/>
                <a:cs typeface="Calibri" pitchFamily="34" charset="-120"/>
                <a:hlinkClick r:id="rId3">
                  <a:extLst>
                    <a:ext uri="{A12FA001-AC4F-418D-AE19-62706E023703}">
                      <ahyp:hlinkClr xmlns:ahyp="http://schemas.microsoft.com/office/drawing/2018/hyperlinkcolor" val="tx"/>
                    </a:ext>
                  </a:extLst>
                </a:hlinkClick>
              </a:rPr>
              <a:t>www.examspath.com</a:t>
            </a:r>
            <a:endParaRPr lang="en-US" sz="2200" dirty="0"/>
          </a:p>
        </p:txBody>
      </p:sp>
      <p:sp>
        <p:nvSpPr>
          <p:cNvPr id="10" name="Shape 8"/>
          <p:cNvSpPr/>
          <p:nvPr/>
        </p:nvSpPr>
        <p:spPr>
          <a:xfrm>
            <a:off x="7360920" y="1097280"/>
            <a:ext cx="4297680" cy="4663440"/>
          </a:xfrm>
          <a:prstGeom prst="roundRect">
            <a:avLst>
              <a:gd name="adj" fmla="val 2553"/>
            </a:avLst>
          </a:prstGeom>
          <a:solidFill>
            <a:srgbClr val="FFFFFF"/>
          </a:solidFill>
          <a:ln w="12700">
            <a:solidFill>
              <a:srgbClr val="FFFFFF"/>
            </a:solidFill>
            <a:prstDash val="solid"/>
          </a:ln>
        </p:spPr>
        <p:txBody>
          <a:bodyPr/>
          <a:lstStyle/>
          <a:p>
            <a:endParaRPr lang="en-US"/>
          </a:p>
        </p:txBody>
      </p:sp>
      <p:pic>
        <p:nvPicPr>
          <p:cNvPr id="11" name="Image 0" descr="figs3/terminal.png"/>
          <p:cNvPicPr>
            <a:picLocks noChangeAspect="1"/>
          </p:cNvPicPr>
          <p:nvPr/>
        </p:nvPicPr>
        <p:blipFill>
          <a:blip r:embed="rId4"/>
          <a:stretch>
            <a:fillRect/>
          </a:stretch>
        </p:blipFill>
        <p:spPr>
          <a:xfrm>
            <a:off x="7661154" y="1234440"/>
            <a:ext cx="3697213" cy="2286000"/>
          </a:xfrm>
          <a:prstGeom prst="rect">
            <a:avLst/>
          </a:prstGeom>
        </p:spPr>
      </p:pic>
      <p:pic>
        <p:nvPicPr>
          <p:cNvPr id="12" name="Image 1" descr="figs3/trolleys.png"/>
          <p:cNvPicPr>
            <a:picLocks noChangeAspect="1"/>
          </p:cNvPicPr>
          <p:nvPr/>
        </p:nvPicPr>
        <p:blipFill>
          <a:blip r:embed="rId5"/>
          <a:stretch>
            <a:fillRect/>
          </a:stretch>
        </p:blipFill>
        <p:spPr>
          <a:xfrm>
            <a:off x="7498080" y="4013208"/>
            <a:ext cx="4023360" cy="120902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972800" cy="274320"/>
          </a:xfrm>
          <a:prstGeom prst="rect">
            <a:avLst/>
          </a:prstGeom>
          <a:noFill/>
          <a:ln/>
        </p:spPr>
        <p:txBody>
          <a:bodyPr wrap="square" lIns="0" tIns="0" rIns="0" bIns="0" rtlCol="0" anchor="ctr"/>
          <a:lstStyle/>
          <a:p>
            <a:pPr marL="0" indent="0">
              <a:buNone/>
            </a:pPr>
            <a:r>
              <a:rPr lang="en-US" sz="1200" b="1" kern="0" spc="300" dirty="0">
                <a:solidFill>
                  <a:srgbClr val="1591BD"/>
                </a:solidFill>
                <a:latin typeface="Calibri" pitchFamily="34" charset="0"/>
                <a:ea typeface="Calibri" pitchFamily="34" charset="-122"/>
                <a:cs typeface="Calibri" pitchFamily="34" charset="-120"/>
              </a:rPr>
              <a:t>SYLLABUS 3.1 – 3.3 · DYNAMICS</a:t>
            </a:r>
            <a:endParaRPr lang="en-US" sz="1200" dirty="0"/>
          </a:p>
        </p:txBody>
      </p:sp>
      <p:sp>
        <p:nvSpPr>
          <p:cNvPr id="3" name="Text 1"/>
          <p:cNvSpPr txBox="1"/>
          <p:nvPr/>
        </p:nvSpPr>
        <p:spPr>
          <a:xfrm>
            <a:off x="548640" y="621792"/>
            <a:ext cx="11064240" cy="685800"/>
          </a:xfrm>
          <a:prstGeom prst="rect">
            <a:avLst/>
          </a:prstGeom>
          <a:noFill/>
          <a:ln/>
        </p:spPr>
        <p:txBody>
          <a:bodyPr wrap="square" lIns="0" tIns="0" rIns="0" bIns="0" rtlCol="0" anchor="ctr"/>
          <a:lstStyle/>
          <a:p>
            <a:pPr marL="0" indent="0">
              <a:buNone/>
            </a:pPr>
            <a:r>
              <a:rPr lang="en-US" sz="3200" b="1" dirty="0">
                <a:solidFill>
                  <a:srgbClr val="14213D"/>
                </a:solidFill>
                <a:latin typeface="Cambria" pitchFamily="34" charset="0"/>
                <a:ea typeface="Cambria" pitchFamily="34" charset="-122"/>
                <a:cs typeface="Cambria" pitchFamily="34" charset="-120"/>
              </a:rPr>
              <a:t>What the syllabus asks you to do</a:t>
            </a:r>
            <a:endParaRPr lang="en-US" sz="3200" dirty="0"/>
          </a:p>
        </p:txBody>
      </p:sp>
      <p:sp>
        <p:nvSpPr>
          <p:cNvPr id="4" name="Text 2"/>
          <p:cNvSpPr txBox="1"/>
          <p:nvPr/>
        </p:nvSpPr>
        <p:spPr>
          <a:xfrm>
            <a:off x="548640" y="6400800"/>
            <a:ext cx="7315200" cy="274320"/>
          </a:xfrm>
          <a:prstGeom prst="rect">
            <a:avLst/>
          </a:prstGeom>
          <a:noFill/>
          <a:ln/>
        </p:spPr>
        <p:txBody>
          <a:bodyPr wrap="square" lIns="0" tIns="0" rIns="0" bIns="0" rtlCol="0" anchor="ctr"/>
          <a:lstStyle/>
          <a:p>
            <a:pPr marL="0" indent="0">
              <a:buNone/>
            </a:pPr>
            <a:r>
              <a:rPr lang="en-US" sz="1000" dirty="0">
                <a:solidFill>
                  <a:srgbClr val="6B7488"/>
                </a:solidFill>
                <a:latin typeface="Calibri" pitchFamily="34" charset="0"/>
                <a:ea typeface="Calibri" pitchFamily="34" charset="-122"/>
                <a:cs typeface="Calibri" pitchFamily="34" charset="-120"/>
              </a:rPr>
              <a:t>Topic 3 · Dynamics   |   Cambridge International AS Level Physics 9702</a:t>
            </a:r>
            <a:endParaRPr lang="en-US" sz="1000" dirty="0"/>
          </a:p>
        </p:txBody>
      </p:sp>
      <p:sp>
        <p:nvSpPr>
          <p:cNvPr id="5" name="Text 3"/>
          <p:cNvSpPr txBox="1"/>
          <p:nvPr/>
        </p:nvSpPr>
        <p:spPr>
          <a:xfrm>
            <a:off x="10728655" y="6400800"/>
            <a:ext cx="914400" cy="274320"/>
          </a:xfrm>
          <a:prstGeom prst="rect">
            <a:avLst/>
          </a:prstGeom>
          <a:noFill/>
          <a:ln/>
        </p:spPr>
        <p:txBody>
          <a:bodyPr wrap="square" lIns="0" tIns="0" rIns="0" bIns="0" rtlCol="0" anchor="ctr"/>
          <a:lstStyle/>
          <a:p>
            <a:pPr marL="0" indent="0" algn="r">
              <a:buNone/>
            </a:pPr>
            <a:r>
              <a:rPr lang="en-US" sz="1000" dirty="0">
                <a:solidFill>
                  <a:srgbClr val="6B7488"/>
                </a:solidFill>
                <a:latin typeface="Calibri" pitchFamily="34" charset="0"/>
                <a:ea typeface="Calibri" pitchFamily="34" charset="-122"/>
                <a:cs typeface="Calibri" pitchFamily="34" charset="-120"/>
              </a:rPr>
              <a:t>2</a:t>
            </a:r>
            <a:endParaRPr lang="en-US" sz="1000" dirty="0"/>
          </a:p>
        </p:txBody>
      </p:sp>
      <p:sp>
        <p:nvSpPr>
          <p:cNvPr id="6" name="Shape 4"/>
          <p:cNvSpPr/>
          <p:nvPr/>
        </p:nvSpPr>
        <p:spPr>
          <a:xfrm>
            <a:off x="548640" y="1508760"/>
            <a:ext cx="2103120" cy="1417320"/>
          </a:xfrm>
          <a:prstGeom prst="roundRect">
            <a:avLst>
              <a:gd name="adj" fmla="val 7742"/>
            </a:avLst>
          </a:prstGeom>
          <a:solidFill>
            <a:srgbClr val="EEF3F9"/>
          </a:solidFill>
          <a:ln w="12700">
            <a:solidFill>
              <a:srgbClr val="EEF3F9"/>
            </a:solidFill>
            <a:prstDash val="solid"/>
          </a:ln>
        </p:spPr>
        <p:txBody>
          <a:bodyPr/>
          <a:lstStyle/>
          <a:p>
            <a:endParaRPr lang="en-US"/>
          </a:p>
        </p:txBody>
      </p:sp>
      <p:sp>
        <p:nvSpPr>
          <p:cNvPr id="7" name="Shape 5"/>
          <p:cNvSpPr/>
          <p:nvPr/>
        </p:nvSpPr>
        <p:spPr>
          <a:xfrm>
            <a:off x="685800" y="1664208"/>
            <a:ext cx="384048" cy="384048"/>
          </a:xfrm>
          <a:prstGeom prst="ellipse">
            <a:avLst/>
          </a:prstGeom>
          <a:solidFill>
            <a:srgbClr val="1591BD"/>
          </a:solidFill>
          <a:ln w="12700">
            <a:solidFill>
              <a:srgbClr val="1591BD"/>
            </a:solidFill>
            <a:prstDash val="solid"/>
          </a:ln>
        </p:spPr>
        <p:txBody>
          <a:bodyPr/>
          <a:lstStyle/>
          <a:p>
            <a:endParaRPr lang="en-US"/>
          </a:p>
        </p:txBody>
      </p:sp>
      <p:sp>
        <p:nvSpPr>
          <p:cNvPr id="8" name="Text 6"/>
          <p:cNvSpPr txBox="1"/>
          <p:nvPr/>
        </p:nvSpPr>
        <p:spPr>
          <a:xfrm>
            <a:off x="685800" y="1664208"/>
            <a:ext cx="384048" cy="384048"/>
          </a:xfrm>
          <a:prstGeom prst="rect">
            <a:avLst/>
          </a:prstGeom>
          <a:noFill/>
          <a:ln/>
        </p:spPr>
        <p:txBody>
          <a:bodyPr wrap="square" lIns="0" tIns="0" rIns="0" bIns="0" rtlCol="0" anchor="ctr"/>
          <a:lstStyle/>
          <a:p>
            <a:pPr marL="0" indent="0" algn="ctr">
              <a:buNone/>
            </a:pPr>
            <a:r>
              <a:rPr lang="en-US" sz="1450" b="1" dirty="0">
                <a:solidFill>
                  <a:srgbClr val="FFFFFF"/>
                </a:solidFill>
                <a:latin typeface="Calibri" pitchFamily="34" charset="0"/>
                <a:ea typeface="Calibri" pitchFamily="34" charset="-122"/>
                <a:cs typeface="Calibri" pitchFamily="34" charset="-120"/>
              </a:rPr>
              <a:t>1</a:t>
            </a:r>
            <a:endParaRPr lang="en-US" sz="1450" dirty="0"/>
          </a:p>
        </p:txBody>
      </p:sp>
      <p:sp>
        <p:nvSpPr>
          <p:cNvPr id="9" name="Text 7"/>
          <p:cNvSpPr txBox="1"/>
          <p:nvPr/>
        </p:nvSpPr>
        <p:spPr>
          <a:xfrm>
            <a:off x="1170432" y="1728216"/>
            <a:ext cx="1371600" cy="274320"/>
          </a:xfrm>
          <a:prstGeom prst="rect">
            <a:avLst/>
          </a:prstGeom>
          <a:noFill/>
          <a:ln/>
        </p:spPr>
        <p:txBody>
          <a:bodyPr wrap="square" lIns="0" tIns="0" rIns="0" bIns="0" rtlCol="0" anchor="ctr"/>
          <a:lstStyle/>
          <a:p>
            <a:pPr marL="0" indent="0">
              <a:buNone/>
            </a:pPr>
            <a:r>
              <a:rPr lang="en-US" sz="1100" b="1" dirty="0">
                <a:solidFill>
                  <a:srgbClr val="6B7488"/>
                </a:solidFill>
                <a:latin typeface="Calibri" pitchFamily="34" charset="0"/>
                <a:ea typeface="Calibri" pitchFamily="34" charset="-122"/>
                <a:cs typeface="Calibri" pitchFamily="34" charset="-120"/>
              </a:rPr>
              <a:t>LO 3.1.1</a:t>
            </a:r>
            <a:endParaRPr lang="en-US" sz="1100" dirty="0"/>
          </a:p>
        </p:txBody>
      </p:sp>
      <p:sp>
        <p:nvSpPr>
          <p:cNvPr id="10" name="Text 8"/>
          <p:cNvSpPr txBox="1"/>
          <p:nvPr/>
        </p:nvSpPr>
        <p:spPr>
          <a:xfrm>
            <a:off x="685800" y="2130552"/>
            <a:ext cx="1847088" cy="758952"/>
          </a:xfrm>
          <a:prstGeom prst="rect">
            <a:avLst/>
          </a:prstGeom>
          <a:noFill/>
          <a:ln/>
        </p:spPr>
        <p:txBody>
          <a:bodyPr wrap="square" lIns="0" tIns="0" rIns="0" bIns="0" rtlCol="0" anchor="t"/>
          <a:lstStyle/>
          <a:p>
            <a:pPr marL="0" indent="0">
              <a:buNone/>
            </a:pPr>
            <a:r>
              <a:rPr lang="en-US" sz="1400" dirty="0">
                <a:solidFill>
                  <a:srgbClr val="1E2A44"/>
                </a:solidFill>
                <a:latin typeface="Calibri" pitchFamily="34" charset="0"/>
                <a:ea typeface="Calibri" pitchFamily="34" charset="-122"/>
                <a:cs typeface="Calibri" pitchFamily="34" charset="-120"/>
              </a:rPr>
              <a:t>Mass is the property of an object that resists change in motion</a:t>
            </a:r>
            <a:endParaRPr lang="en-US" sz="1400" dirty="0"/>
          </a:p>
        </p:txBody>
      </p:sp>
      <p:sp>
        <p:nvSpPr>
          <p:cNvPr id="11" name="Shape 9"/>
          <p:cNvSpPr/>
          <p:nvPr/>
        </p:nvSpPr>
        <p:spPr>
          <a:xfrm>
            <a:off x="2795321" y="1508760"/>
            <a:ext cx="2103120" cy="1417320"/>
          </a:xfrm>
          <a:prstGeom prst="roundRect">
            <a:avLst>
              <a:gd name="adj" fmla="val 7742"/>
            </a:avLst>
          </a:prstGeom>
          <a:solidFill>
            <a:srgbClr val="EEF3F9"/>
          </a:solidFill>
          <a:ln w="12700">
            <a:solidFill>
              <a:srgbClr val="EEF3F9"/>
            </a:solidFill>
            <a:prstDash val="solid"/>
          </a:ln>
        </p:spPr>
        <p:txBody>
          <a:bodyPr/>
          <a:lstStyle/>
          <a:p>
            <a:endParaRPr lang="en-US"/>
          </a:p>
        </p:txBody>
      </p:sp>
      <p:sp>
        <p:nvSpPr>
          <p:cNvPr id="12" name="Shape 10"/>
          <p:cNvSpPr/>
          <p:nvPr/>
        </p:nvSpPr>
        <p:spPr>
          <a:xfrm>
            <a:off x="2932481" y="1664208"/>
            <a:ext cx="384048" cy="384048"/>
          </a:xfrm>
          <a:prstGeom prst="ellipse">
            <a:avLst/>
          </a:prstGeom>
          <a:solidFill>
            <a:srgbClr val="1591BD"/>
          </a:solidFill>
          <a:ln w="12700">
            <a:solidFill>
              <a:srgbClr val="1591BD"/>
            </a:solidFill>
            <a:prstDash val="solid"/>
          </a:ln>
        </p:spPr>
        <p:txBody>
          <a:bodyPr/>
          <a:lstStyle/>
          <a:p>
            <a:endParaRPr lang="en-US"/>
          </a:p>
        </p:txBody>
      </p:sp>
      <p:sp>
        <p:nvSpPr>
          <p:cNvPr id="13" name="Text 11"/>
          <p:cNvSpPr txBox="1"/>
          <p:nvPr/>
        </p:nvSpPr>
        <p:spPr>
          <a:xfrm>
            <a:off x="2932481" y="1664208"/>
            <a:ext cx="384048" cy="384048"/>
          </a:xfrm>
          <a:prstGeom prst="rect">
            <a:avLst/>
          </a:prstGeom>
          <a:noFill/>
          <a:ln/>
        </p:spPr>
        <p:txBody>
          <a:bodyPr wrap="square" lIns="0" tIns="0" rIns="0" bIns="0" rtlCol="0" anchor="ctr"/>
          <a:lstStyle/>
          <a:p>
            <a:pPr marL="0" indent="0" algn="ctr">
              <a:buNone/>
            </a:pPr>
            <a:r>
              <a:rPr lang="en-US" sz="1450" b="1" dirty="0">
                <a:solidFill>
                  <a:srgbClr val="FFFFFF"/>
                </a:solidFill>
                <a:latin typeface="Calibri" pitchFamily="34" charset="0"/>
                <a:ea typeface="Calibri" pitchFamily="34" charset="-122"/>
                <a:cs typeface="Calibri" pitchFamily="34" charset="-120"/>
              </a:rPr>
              <a:t>2</a:t>
            </a:r>
            <a:endParaRPr lang="en-US" sz="1450" dirty="0"/>
          </a:p>
        </p:txBody>
      </p:sp>
      <p:sp>
        <p:nvSpPr>
          <p:cNvPr id="14" name="Text 12"/>
          <p:cNvSpPr txBox="1"/>
          <p:nvPr/>
        </p:nvSpPr>
        <p:spPr>
          <a:xfrm>
            <a:off x="3417113" y="1728216"/>
            <a:ext cx="1371600" cy="274320"/>
          </a:xfrm>
          <a:prstGeom prst="rect">
            <a:avLst/>
          </a:prstGeom>
          <a:noFill/>
          <a:ln/>
        </p:spPr>
        <p:txBody>
          <a:bodyPr wrap="square" lIns="0" tIns="0" rIns="0" bIns="0" rtlCol="0" anchor="ctr"/>
          <a:lstStyle/>
          <a:p>
            <a:pPr marL="0" indent="0">
              <a:buNone/>
            </a:pPr>
            <a:r>
              <a:rPr lang="en-US" sz="1100" b="1" dirty="0">
                <a:solidFill>
                  <a:srgbClr val="6B7488"/>
                </a:solidFill>
                <a:latin typeface="Calibri" pitchFamily="34" charset="0"/>
                <a:ea typeface="Calibri" pitchFamily="34" charset="-122"/>
                <a:cs typeface="Calibri" pitchFamily="34" charset="-120"/>
              </a:rPr>
              <a:t>LO 3.1.2</a:t>
            </a:r>
            <a:endParaRPr lang="en-US" sz="1100" dirty="0"/>
          </a:p>
        </p:txBody>
      </p:sp>
      <p:sp>
        <p:nvSpPr>
          <p:cNvPr id="15" name="Text 13"/>
          <p:cNvSpPr txBox="1"/>
          <p:nvPr/>
        </p:nvSpPr>
        <p:spPr>
          <a:xfrm>
            <a:off x="2932481" y="2130552"/>
            <a:ext cx="1847088" cy="758952"/>
          </a:xfrm>
          <a:prstGeom prst="rect">
            <a:avLst/>
          </a:prstGeom>
          <a:noFill/>
          <a:ln/>
        </p:spPr>
        <p:txBody>
          <a:bodyPr wrap="square" lIns="0" tIns="0" rIns="0" bIns="0" rtlCol="0" anchor="t"/>
          <a:lstStyle/>
          <a:p>
            <a:pPr marL="0" indent="0">
              <a:buNone/>
            </a:pPr>
            <a:r>
              <a:rPr lang="en-US" sz="1400" dirty="0">
                <a:solidFill>
                  <a:srgbClr val="1E2A44"/>
                </a:solidFill>
                <a:latin typeface="Calibri" pitchFamily="34" charset="0"/>
                <a:ea typeface="Calibri" pitchFamily="34" charset="-122"/>
                <a:cs typeface="Calibri" pitchFamily="34" charset="-120"/>
              </a:rPr>
              <a:t>Recall F = ma; a and resultant F are in the same direction</a:t>
            </a:r>
            <a:endParaRPr lang="en-US" sz="1400" dirty="0"/>
          </a:p>
        </p:txBody>
      </p:sp>
      <p:sp>
        <p:nvSpPr>
          <p:cNvPr id="16" name="Shape 14"/>
          <p:cNvSpPr/>
          <p:nvPr/>
        </p:nvSpPr>
        <p:spPr>
          <a:xfrm>
            <a:off x="5042002" y="1508760"/>
            <a:ext cx="2103120" cy="1417320"/>
          </a:xfrm>
          <a:prstGeom prst="roundRect">
            <a:avLst>
              <a:gd name="adj" fmla="val 7742"/>
            </a:avLst>
          </a:prstGeom>
          <a:solidFill>
            <a:srgbClr val="EEF3F9"/>
          </a:solidFill>
          <a:ln w="12700">
            <a:solidFill>
              <a:srgbClr val="EEF3F9"/>
            </a:solidFill>
            <a:prstDash val="solid"/>
          </a:ln>
        </p:spPr>
        <p:txBody>
          <a:bodyPr/>
          <a:lstStyle/>
          <a:p>
            <a:endParaRPr lang="en-US"/>
          </a:p>
        </p:txBody>
      </p:sp>
      <p:sp>
        <p:nvSpPr>
          <p:cNvPr id="17" name="Shape 15"/>
          <p:cNvSpPr/>
          <p:nvPr/>
        </p:nvSpPr>
        <p:spPr>
          <a:xfrm>
            <a:off x="5179162" y="1664208"/>
            <a:ext cx="384048" cy="384048"/>
          </a:xfrm>
          <a:prstGeom prst="ellipse">
            <a:avLst/>
          </a:prstGeom>
          <a:solidFill>
            <a:srgbClr val="1591BD"/>
          </a:solidFill>
          <a:ln w="12700">
            <a:solidFill>
              <a:srgbClr val="1591BD"/>
            </a:solidFill>
            <a:prstDash val="solid"/>
          </a:ln>
        </p:spPr>
        <p:txBody>
          <a:bodyPr/>
          <a:lstStyle/>
          <a:p>
            <a:endParaRPr lang="en-US"/>
          </a:p>
        </p:txBody>
      </p:sp>
      <p:sp>
        <p:nvSpPr>
          <p:cNvPr id="18" name="Text 16"/>
          <p:cNvSpPr txBox="1"/>
          <p:nvPr/>
        </p:nvSpPr>
        <p:spPr>
          <a:xfrm>
            <a:off x="5179162" y="1664208"/>
            <a:ext cx="384048" cy="384048"/>
          </a:xfrm>
          <a:prstGeom prst="rect">
            <a:avLst/>
          </a:prstGeom>
          <a:noFill/>
          <a:ln/>
        </p:spPr>
        <p:txBody>
          <a:bodyPr wrap="square" lIns="0" tIns="0" rIns="0" bIns="0" rtlCol="0" anchor="ctr"/>
          <a:lstStyle/>
          <a:p>
            <a:pPr marL="0" indent="0" algn="ctr">
              <a:buNone/>
            </a:pPr>
            <a:r>
              <a:rPr lang="en-US" sz="1450" b="1" dirty="0">
                <a:solidFill>
                  <a:srgbClr val="FFFFFF"/>
                </a:solidFill>
                <a:latin typeface="Calibri" pitchFamily="34" charset="0"/>
                <a:ea typeface="Calibri" pitchFamily="34" charset="-122"/>
                <a:cs typeface="Calibri" pitchFamily="34" charset="-120"/>
              </a:rPr>
              <a:t>3</a:t>
            </a:r>
            <a:endParaRPr lang="en-US" sz="1450" dirty="0"/>
          </a:p>
        </p:txBody>
      </p:sp>
      <p:sp>
        <p:nvSpPr>
          <p:cNvPr id="19" name="Text 17"/>
          <p:cNvSpPr txBox="1"/>
          <p:nvPr/>
        </p:nvSpPr>
        <p:spPr>
          <a:xfrm>
            <a:off x="5663794" y="1728216"/>
            <a:ext cx="1371600" cy="274320"/>
          </a:xfrm>
          <a:prstGeom prst="rect">
            <a:avLst/>
          </a:prstGeom>
          <a:noFill/>
          <a:ln/>
        </p:spPr>
        <p:txBody>
          <a:bodyPr wrap="square" lIns="0" tIns="0" rIns="0" bIns="0" rtlCol="0" anchor="ctr"/>
          <a:lstStyle/>
          <a:p>
            <a:pPr marL="0" indent="0">
              <a:buNone/>
            </a:pPr>
            <a:r>
              <a:rPr lang="en-US" sz="1100" b="1" dirty="0">
                <a:solidFill>
                  <a:srgbClr val="6B7488"/>
                </a:solidFill>
                <a:latin typeface="Calibri" pitchFamily="34" charset="0"/>
                <a:ea typeface="Calibri" pitchFamily="34" charset="-122"/>
                <a:cs typeface="Calibri" pitchFamily="34" charset="-120"/>
              </a:rPr>
              <a:t>LO 3.1.3</a:t>
            </a:r>
            <a:endParaRPr lang="en-US" sz="1100" dirty="0"/>
          </a:p>
        </p:txBody>
      </p:sp>
      <p:sp>
        <p:nvSpPr>
          <p:cNvPr id="20" name="Text 18"/>
          <p:cNvSpPr txBox="1"/>
          <p:nvPr/>
        </p:nvSpPr>
        <p:spPr>
          <a:xfrm>
            <a:off x="5179162" y="2130552"/>
            <a:ext cx="1847088" cy="758952"/>
          </a:xfrm>
          <a:prstGeom prst="rect">
            <a:avLst/>
          </a:prstGeom>
          <a:noFill/>
          <a:ln/>
        </p:spPr>
        <p:txBody>
          <a:bodyPr wrap="square" lIns="0" tIns="0" rIns="0" bIns="0" rtlCol="0" anchor="t"/>
          <a:lstStyle/>
          <a:p>
            <a:pPr marL="0" indent="0">
              <a:buNone/>
            </a:pPr>
            <a:r>
              <a:rPr lang="en-US" sz="1400" dirty="0">
                <a:solidFill>
                  <a:srgbClr val="1E2A44"/>
                </a:solidFill>
                <a:latin typeface="Calibri" pitchFamily="34" charset="0"/>
                <a:ea typeface="Calibri" pitchFamily="34" charset="-122"/>
                <a:cs typeface="Calibri" pitchFamily="34" charset="-120"/>
              </a:rPr>
              <a:t>Define and use momentum p = mv</a:t>
            </a:r>
            <a:endParaRPr lang="en-US" sz="1400" dirty="0"/>
          </a:p>
        </p:txBody>
      </p:sp>
      <p:sp>
        <p:nvSpPr>
          <p:cNvPr id="21" name="Shape 19"/>
          <p:cNvSpPr/>
          <p:nvPr/>
        </p:nvSpPr>
        <p:spPr>
          <a:xfrm>
            <a:off x="7288682" y="1508760"/>
            <a:ext cx="2103120" cy="1417320"/>
          </a:xfrm>
          <a:prstGeom prst="roundRect">
            <a:avLst>
              <a:gd name="adj" fmla="val 7742"/>
            </a:avLst>
          </a:prstGeom>
          <a:solidFill>
            <a:srgbClr val="EEF3F9"/>
          </a:solidFill>
          <a:ln w="12700">
            <a:solidFill>
              <a:srgbClr val="EEF3F9"/>
            </a:solidFill>
            <a:prstDash val="solid"/>
          </a:ln>
        </p:spPr>
        <p:txBody>
          <a:bodyPr/>
          <a:lstStyle/>
          <a:p>
            <a:endParaRPr lang="en-US"/>
          </a:p>
        </p:txBody>
      </p:sp>
      <p:sp>
        <p:nvSpPr>
          <p:cNvPr id="22" name="Shape 20"/>
          <p:cNvSpPr/>
          <p:nvPr/>
        </p:nvSpPr>
        <p:spPr>
          <a:xfrm>
            <a:off x="7425842" y="1664208"/>
            <a:ext cx="384048" cy="384048"/>
          </a:xfrm>
          <a:prstGeom prst="ellipse">
            <a:avLst/>
          </a:prstGeom>
          <a:solidFill>
            <a:srgbClr val="1591BD"/>
          </a:solidFill>
          <a:ln w="12700">
            <a:solidFill>
              <a:srgbClr val="1591BD"/>
            </a:solidFill>
            <a:prstDash val="solid"/>
          </a:ln>
        </p:spPr>
        <p:txBody>
          <a:bodyPr/>
          <a:lstStyle/>
          <a:p>
            <a:endParaRPr lang="en-US"/>
          </a:p>
        </p:txBody>
      </p:sp>
      <p:sp>
        <p:nvSpPr>
          <p:cNvPr id="23" name="Text 21"/>
          <p:cNvSpPr txBox="1"/>
          <p:nvPr/>
        </p:nvSpPr>
        <p:spPr>
          <a:xfrm>
            <a:off x="7425842" y="1664208"/>
            <a:ext cx="384048" cy="384048"/>
          </a:xfrm>
          <a:prstGeom prst="rect">
            <a:avLst/>
          </a:prstGeom>
          <a:noFill/>
          <a:ln/>
        </p:spPr>
        <p:txBody>
          <a:bodyPr wrap="square" lIns="0" tIns="0" rIns="0" bIns="0" rtlCol="0" anchor="ctr"/>
          <a:lstStyle/>
          <a:p>
            <a:pPr marL="0" indent="0" algn="ctr">
              <a:buNone/>
            </a:pPr>
            <a:r>
              <a:rPr lang="en-US" sz="1450" b="1" dirty="0">
                <a:solidFill>
                  <a:srgbClr val="FFFFFF"/>
                </a:solidFill>
                <a:latin typeface="Calibri" pitchFamily="34" charset="0"/>
                <a:ea typeface="Calibri" pitchFamily="34" charset="-122"/>
                <a:cs typeface="Calibri" pitchFamily="34" charset="-120"/>
              </a:rPr>
              <a:t>4</a:t>
            </a:r>
            <a:endParaRPr lang="en-US" sz="1450" dirty="0"/>
          </a:p>
        </p:txBody>
      </p:sp>
      <p:sp>
        <p:nvSpPr>
          <p:cNvPr id="24" name="Text 22"/>
          <p:cNvSpPr txBox="1"/>
          <p:nvPr/>
        </p:nvSpPr>
        <p:spPr>
          <a:xfrm>
            <a:off x="7910474" y="1728216"/>
            <a:ext cx="1371600" cy="274320"/>
          </a:xfrm>
          <a:prstGeom prst="rect">
            <a:avLst/>
          </a:prstGeom>
          <a:noFill/>
          <a:ln/>
        </p:spPr>
        <p:txBody>
          <a:bodyPr wrap="square" lIns="0" tIns="0" rIns="0" bIns="0" rtlCol="0" anchor="ctr"/>
          <a:lstStyle/>
          <a:p>
            <a:pPr marL="0" indent="0">
              <a:buNone/>
            </a:pPr>
            <a:r>
              <a:rPr lang="en-US" sz="1100" b="1" dirty="0">
                <a:solidFill>
                  <a:srgbClr val="6B7488"/>
                </a:solidFill>
                <a:latin typeface="Calibri" pitchFamily="34" charset="0"/>
                <a:ea typeface="Calibri" pitchFamily="34" charset="-122"/>
                <a:cs typeface="Calibri" pitchFamily="34" charset="-120"/>
              </a:rPr>
              <a:t>LO 3.1.4</a:t>
            </a:r>
            <a:endParaRPr lang="en-US" sz="1100" dirty="0"/>
          </a:p>
        </p:txBody>
      </p:sp>
      <p:sp>
        <p:nvSpPr>
          <p:cNvPr id="25" name="Text 23"/>
          <p:cNvSpPr txBox="1"/>
          <p:nvPr/>
        </p:nvSpPr>
        <p:spPr>
          <a:xfrm>
            <a:off x="7425842" y="2130552"/>
            <a:ext cx="1847088" cy="758952"/>
          </a:xfrm>
          <a:prstGeom prst="rect">
            <a:avLst/>
          </a:prstGeom>
          <a:noFill/>
          <a:ln/>
        </p:spPr>
        <p:txBody>
          <a:bodyPr wrap="square" lIns="0" tIns="0" rIns="0" bIns="0" rtlCol="0" anchor="t"/>
          <a:lstStyle/>
          <a:p>
            <a:pPr marL="0" indent="0">
              <a:buNone/>
            </a:pPr>
            <a:r>
              <a:rPr lang="en-US" sz="1400" dirty="0">
                <a:solidFill>
                  <a:srgbClr val="1E2A44"/>
                </a:solidFill>
                <a:latin typeface="Calibri" pitchFamily="34" charset="0"/>
                <a:ea typeface="Calibri" pitchFamily="34" charset="-122"/>
                <a:cs typeface="Calibri" pitchFamily="34" charset="-120"/>
              </a:rPr>
              <a:t>Define and use force as rate of change of momentum</a:t>
            </a:r>
            <a:endParaRPr lang="en-US" sz="1400" dirty="0"/>
          </a:p>
        </p:txBody>
      </p:sp>
      <p:sp>
        <p:nvSpPr>
          <p:cNvPr id="26" name="Shape 24"/>
          <p:cNvSpPr/>
          <p:nvPr/>
        </p:nvSpPr>
        <p:spPr>
          <a:xfrm>
            <a:off x="9535363" y="1508760"/>
            <a:ext cx="2103120" cy="1417320"/>
          </a:xfrm>
          <a:prstGeom prst="roundRect">
            <a:avLst>
              <a:gd name="adj" fmla="val 7742"/>
            </a:avLst>
          </a:prstGeom>
          <a:solidFill>
            <a:srgbClr val="EEF3F9"/>
          </a:solidFill>
          <a:ln w="12700">
            <a:solidFill>
              <a:srgbClr val="EEF3F9"/>
            </a:solidFill>
            <a:prstDash val="solid"/>
          </a:ln>
        </p:spPr>
        <p:txBody>
          <a:bodyPr/>
          <a:lstStyle/>
          <a:p>
            <a:endParaRPr lang="en-US"/>
          </a:p>
        </p:txBody>
      </p:sp>
      <p:sp>
        <p:nvSpPr>
          <p:cNvPr id="27" name="Shape 25"/>
          <p:cNvSpPr/>
          <p:nvPr/>
        </p:nvSpPr>
        <p:spPr>
          <a:xfrm>
            <a:off x="9672523" y="1664208"/>
            <a:ext cx="384048" cy="384048"/>
          </a:xfrm>
          <a:prstGeom prst="ellipse">
            <a:avLst/>
          </a:prstGeom>
          <a:solidFill>
            <a:srgbClr val="1591BD"/>
          </a:solidFill>
          <a:ln w="12700">
            <a:solidFill>
              <a:srgbClr val="1591BD"/>
            </a:solidFill>
            <a:prstDash val="solid"/>
          </a:ln>
        </p:spPr>
        <p:txBody>
          <a:bodyPr/>
          <a:lstStyle/>
          <a:p>
            <a:endParaRPr lang="en-US"/>
          </a:p>
        </p:txBody>
      </p:sp>
      <p:sp>
        <p:nvSpPr>
          <p:cNvPr id="28" name="Text 26"/>
          <p:cNvSpPr txBox="1"/>
          <p:nvPr/>
        </p:nvSpPr>
        <p:spPr>
          <a:xfrm>
            <a:off x="9672523" y="1664208"/>
            <a:ext cx="384048" cy="384048"/>
          </a:xfrm>
          <a:prstGeom prst="rect">
            <a:avLst/>
          </a:prstGeom>
          <a:noFill/>
          <a:ln/>
        </p:spPr>
        <p:txBody>
          <a:bodyPr wrap="square" lIns="0" tIns="0" rIns="0" bIns="0" rtlCol="0" anchor="ctr"/>
          <a:lstStyle/>
          <a:p>
            <a:pPr marL="0" indent="0" algn="ctr">
              <a:buNone/>
            </a:pPr>
            <a:r>
              <a:rPr lang="en-US" sz="1450" b="1" dirty="0">
                <a:solidFill>
                  <a:srgbClr val="FFFFFF"/>
                </a:solidFill>
                <a:latin typeface="Calibri" pitchFamily="34" charset="0"/>
                <a:ea typeface="Calibri" pitchFamily="34" charset="-122"/>
                <a:cs typeface="Calibri" pitchFamily="34" charset="-120"/>
              </a:rPr>
              <a:t>5</a:t>
            </a:r>
            <a:endParaRPr lang="en-US" sz="1450" dirty="0"/>
          </a:p>
        </p:txBody>
      </p:sp>
      <p:sp>
        <p:nvSpPr>
          <p:cNvPr id="29" name="Text 27"/>
          <p:cNvSpPr txBox="1"/>
          <p:nvPr/>
        </p:nvSpPr>
        <p:spPr>
          <a:xfrm>
            <a:off x="10157155" y="1728216"/>
            <a:ext cx="1371600" cy="274320"/>
          </a:xfrm>
          <a:prstGeom prst="rect">
            <a:avLst/>
          </a:prstGeom>
          <a:noFill/>
          <a:ln/>
        </p:spPr>
        <p:txBody>
          <a:bodyPr wrap="square" lIns="0" tIns="0" rIns="0" bIns="0" rtlCol="0" anchor="ctr"/>
          <a:lstStyle/>
          <a:p>
            <a:pPr marL="0" indent="0">
              <a:buNone/>
            </a:pPr>
            <a:r>
              <a:rPr lang="en-US" sz="1100" b="1" dirty="0">
                <a:solidFill>
                  <a:srgbClr val="6B7488"/>
                </a:solidFill>
                <a:latin typeface="Calibri" pitchFamily="34" charset="0"/>
                <a:ea typeface="Calibri" pitchFamily="34" charset="-122"/>
                <a:cs typeface="Calibri" pitchFamily="34" charset="-120"/>
              </a:rPr>
              <a:t>LO 3.1.5</a:t>
            </a:r>
            <a:endParaRPr lang="en-US" sz="1100" dirty="0"/>
          </a:p>
        </p:txBody>
      </p:sp>
      <p:sp>
        <p:nvSpPr>
          <p:cNvPr id="30" name="Text 28"/>
          <p:cNvSpPr txBox="1"/>
          <p:nvPr/>
        </p:nvSpPr>
        <p:spPr>
          <a:xfrm>
            <a:off x="9672523" y="2130552"/>
            <a:ext cx="1847088" cy="758952"/>
          </a:xfrm>
          <a:prstGeom prst="rect">
            <a:avLst/>
          </a:prstGeom>
          <a:noFill/>
          <a:ln/>
        </p:spPr>
        <p:txBody>
          <a:bodyPr wrap="square" lIns="0" tIns="0" rIns="0" bIns="0" rtlCol="0" anchor="t"/>
          <a:lstStyle/>
          <a:p>
            <a:pPr marL="0" indent="0">
              <a:buNone/>
            </a:pPr>
            <a:r>
              <a:rPr lang="en-US" sz="1400" dirty="0">
                <a:solidFill>
                  <a:srgbClr val="1E2A44"/>
                </a:solidFill>
                <a:latin typeface="Calibri" pitchFamily="34" charset="0"/>
                <a:ea typeface="Calibri" pitchFamily="34" charset="-122"/>
                <a:cs typeface="Calibri" pitchFamily="34" charset="-120"/>
              </a:rPr>
              <a:t>State and apply each of Newton's laws</a:t>
            </a:r>
            <a:endParaRPr lang="en-US" sz="1400" dirty="0"/>
          </a:p>
        </p:txBody>
      </p:sp>
      <p:sp>
        <p:nvSpPr>
          <p:cNvPr id="31" name="Shape 29"/>
          <p:cNvSpPr/>
          <p:nvPr/>
        </p:nvSpPr>
        <p:spPr>
          <a:xfrm>
            <a:off x="548640" y="3108960"/>
            <a:ext cx="2103120" cy="1417320"/>
          </a:xfrm>
          <a:prstGeom prst="roundRect">
            <a:avLst>
              <a:gd name="adj" fmla="val 7742"/>
            </a:avLst>
          </a:prstGeom>
          <a:solidFill>
            <a:srgbClr val="EEF3F9"/>
          </a:solidFill>
          <a:ln w="12700">
            <a:solidFill>
              <a:srgbClr val="EEF3F9"/>
            </a:solidFill>
            <a:prstDash val="solid"/>
          </a:ln>
        </p:spPr>
        <p:txBody>
          <a:bodyPr/>
          <a:lstStyle/>
          <a:p>
            <a:endParaRPr lang="en-US"/>
          </a:p>
        </p:txBody>
      </p:sp>
      <p:sp>
        <p:nvSpPr>
          <p:cNvPr id="32" name="Shape 30"/>
          <p:cNvSpPr/>
          <p:nvPr/>
        </p:nvSpPr>
        <p:spPr>
          <a:xfrm>
            <a:off x="685800" y="3264408"/>
            <a:ext cx="384048" cy="384048"/>
          </a:xfrm>
          <a:prstGeom prst="ellipse">
            <a:avLst/>
          </a:prstGeom>
          <a:solidFill>
            <a:srgbClr val="1591BD"/>
          </a:solidFill>
          <a:ln w="12700">
            <a:solidFill>
              <a:srgbClr val="1591BD"/>
            </a:solidFill>
            <a:prstDash val="solid"/>
          </a:ln>
        </p:spPr>
        <p:txBody>
          <a:bodyPr/>
          <a:lstStyle/>
          <a:p>
            <a:endParaRPr lang="en-US"/>
          </a:p>
        </p:txBody>
      </p:sp>
      <p:sp>
        <p:nvSpPr>
          <p:cNvPr id="33" name="Text 31"/>
          <p:cNvSpPr txBox="1"/>
          <p:nvPr/>
        </p:nvSpPr>
        <p:spPr>
          <a:xfrm>
            <a:off x="685800" y="3264408"/>
            <a:ext cx="384048" cy="384048"/>
          </a:xfrm>
          <a:prstGeom prst="rect">
            <a:avLst/>
          </a:prstGeom>
          <a:noFill/>
          <a:ln/>
        </p:spPr>
        <p:txBody>
          <a:bodyPr wrap="square" lIns="0" tIns="0" rIns="0" bIns="0" rtlCol="0" anchor="ctr"/>
          <a:lstStyle/>
          <a:p>
            <a:pPr marL="0" indent="0" algn="ctr">
              <a:buNone/>
            </a:pPr>
            <a:r>
              <a:rPr lang="en-US" sz="1450" b="1" dirty="0">
                <a:solidFill>
                  <a:srgbClr val="FFFFFF"/>
                </a:solidFill>
                <a:latin typeface="Calibri" pitchFamily="34" charset="0"/>
                <a:ea typeface="Calibri" pitchFamily="34" charset="-122"/>
                <a:cs typeface="Calibri" pitchFamily="34" charset="-120"/>
              </a:rPr>
              <a:t>6</a:t>
            </a:r>
            <a:endParaRPr lang="en-US" sz="1450" dirty="0"/>
          </a:p>
        </p:txBody>
      </p:sp>
      <p:sp>
        <p:nvSpPr>
          <p:cNvPr id="34" name="Text 32"/>
          <p:cNvSpPr txBox="1"/>
          <p:nvPr/>
        </p:nvSpPr>
        <p:spPr>
          <a:xfrm>
            <a:off x="1170432" y="3328416"/>
            <a:ext cx="1371600" cy="274320"/>
          </a:xfrm>
          <a:prstGeom prst="rect">
            <a:avLst/>
          </a:prstGeom>
          <a:noFill/>
          <a:ln/>
        </p:spPr>
        <p:txBody>
          <a:bodyPr wrap="square" lIns="0" tIns="0" rIns="0" bIns="0" rtlCol="0" anchor="ctr"/>
          <a:lstStyle/>
          <a:p>
            <a:pPr marL="0" indent="0">
              <a:buNone/>
            </a:pPr>
            <a:r>
              <a:rPr lang="en-US" sz="1100" b="1" dirty="0">
                <a:solidFill>
                  <a:srgbClr val="6B7488"/>
                </a:solidFill>
                <a:latin typeface="Calibri" pitchFamily="34" charset="0"/>
                <a:ea typeface="Calibri" pitchFamily="34" charset="-122"/>
                <a:cs typeface="Calibri" pitchFamily="34" charset="-120"/>
              </a:rPr>
              <a:t>LO 3.1.6</a:t>
            </a:r>
            <a:endParaRPr lang="en-US" sz="1100" dirty="0"/>
          </a:p>
        </p:txBody>
      </p:sp>
      <p:sp>
        <p:nvSpPr>
          <p:cNvPr id="35" name="Text 33"/>
          <p:cNvSpPr txBox="1"/>
          <p:nvPr/>
        </p:nvSpPr>
        <p:spPr>
          <a:xfrm>
            <a:off x="685800" y="3730752"/>
            <a:ext cx="1847088" cy="758952"/>
          </a:xfrm>
          <a:prstGeom prst="rect">
            <a:avLst/>
          </a:prstGeom>
          <a:noFill/>
          <a:ln/>
        </p:spPr>
        <p:txBody>
          <a:bodyPr wrap="square" lIns="0" tIns="0" rIns="0" bIns="0" rtlCol="0" anchor="t"/>
          <a:lstStyle/>
          <a:p>
            <a:pPr marL="0" indent="0">
              <a:buNone/>
            </a:pPr>
            <a:r>
              <a:rPr lang="en-US" sz="1400" dirty="0">
                <a:solidFill>
                  <a:srgbClr val="1E2A44"/>
                </a:solidFill>
                <a:latin typeface="Calibri" pitchFamily="34" charset="0"/>
                <a:ea typeface="Calibri" pitchFamily="34" charset="-122"/>
                <a:cs typeface="Calibri" pitchFamily="34" charset="-120"/>
              </a:rPr>
              <a:t>Weight = effect of a gravitational field on a mass; W = mg</a:t>
            </a:r>
            <a:endParaRPr lang="en-US" sz="1400" dirty="0"/>
          </a:p>
        </p:txBody>
      </p:sp>
      <p:sp>
        <p:nvSpPr>
          <p:cNvPr id="36" name="Shape 34"/>
          <p:cNvSpPr/>
          <p:nvPr/>
        </p:nvSpPr>
        <p:spPr>
          <a:xfrm>
            <a:off x="2795321" y="3108960"/>
            <a:ext cx="2103120" cy="1417320"/>
          </a:xfrm>
          <a:prstGeom prst="roundRect">
            <a:avLst>
              <a:gd name="adj" fmla="val 7742"/>
            </a:avLst>
          </a:prstGeom>
          <a:solidFill>
            <a:srgbClr val="FFF4DC"/>
          </a:solidFill>
          <a:ln w="12700">
            <a:solidFill>
              <a:srgbClr val="FFF4DC"/>
            </a:solidFill>
            <a:prstDash val="solid"/>
          </a:ln>
        </p:spPr>
        <p:txBody>
          <a:bodyPr/>
          <a:lstStyle/>
          <a:p>
            <a:endParaRPr lang="en-US"/>
          </a:p>
        </p:txBody>
      </p:sp>
      <p:sp>
        <p:nvSpPr>
          <p:cNvPr id="37" name="Shape 35"/>
          <p:cNvSpPr/>
          <p:nvPr/>
        </p:nvSpPr>
        <p:spPr>
          <a:xfrm>
            <a:off x="2932481" y="3264408"/>
            <a:ext cx="384048" cy="384048"/>
          </a:xfrm>
          <a:prstGeom prst="ellipse">
            <a:avLst/>
          </a:prstGeom>
          <a:solidFill>
            <a:srgbClr val="D98200"/>
          </a:solidFill>
          <a:ln w="12700">
            <a:solidFill>
              <a:srgbClr val="D98200"/>
            </a:solidFill>
            <a:prstDash val="solid"/>
          </a:ln>
        </p:spPr>
        <p:txBody>
          <a:bodyPr/>
          <a:lstStyle/>
          <a:p>
            <a:endParaRPr lang="en-US"/>
          </a:p>
        </p:txBody>
      </p:sp>
      <p:sp>
        <p:nvSpPr>
          <p:cNvPr id="38" name="Text 36"/>
          <p:cNvSpPr txBox="1"/>
          <p:nvPr/>
        </p:nvSpPr>
        <p:spPr>
          <a:xfrm>
            <a:off x="2932481" y="3264408"/>
            <a:ext cx="384048" cy="384048"/>
          </a:xfrm>
          <a:prstGeom prst="rect">
            <a:avLst/>
          </a:prstGeom>
          <a:noFill/>
          <a:ln/>
        </p:spPr>
        <p:txBody>
          <a:bodyPr wrap="square" lIns="0" tIns="0" rIns="0" bIns="0" rtlCol="0" anchor="ctr"/>
          <a:lstStyle/>
          <a:p>
            <a:pPr marL="0" indent="0" algn="ctr">
              <a:buNone/>
            </a:pPr>
            <a:r>
              <a:rPr lang="en-US" sz="1450" b="1" dirty="0">
                <a:solidFill>
                  <a:srgbClr val="FFFFFF"/>
                </a:solidFill>
                <a:latin typeface="Calibri" pitchFamily="34" charset="0"/>
                <a:ea typeface="Calibri" pitchFamily="34" charset="-122"/>
                <a:cs typeface="Calibri" pitchFamily="34" charset="-120"/>
              </a:rPr>
              <a:t>7</a:t>
            </a:r>
            <a:endParaRPr lang="en-US" sz="1450" dirty="0"/>
          </a:p>
        </p:txBody>
      </p:sp>
      <p:sp>
        <p:nvSpPr>
          <p:cNvPr id="39" name="Text 37"/>
          <p:cNvSpPr txBox="1"/>
          <p:nvPr/>
        </p:nvSpPr>
        <p:spPr>
          <a:xfrm>
            <a:off x="3417113" y="3328416"/>
            <a:ext cx="1371600" cy="274320"/>
          </a:xfrm>
          <a:prstGeom prst="rect">
            <a:avLst/>
          </a:prstGeom>
          <a:noFill/>
          <a:ln/>
        </p:spPr>
        <p:txBody>
          <a:bodyPr wrap="square" lIns="0" tIns="0" rIns="0" bIns="0" rtlCol="0" anchor="ctr"/>
          <a:lstStyle/>
          <a:p>
            <a:pPr marL="0" indent="0">
              <a:buNone/>
            </a:pPr>
            <a:r>
              <a:rPr lang="en-US" sz="1100" b="1" dirty="0">
                <a:solidFill>
                  <a:srgbClr val="6B7488"/>
                </a:solidFill>
                <a:latin typeface="Calibri" pitchFamily="34" charset="0"/>
                <a:ea typeface="Calibri" pitchFamily="34" charset="-122"/>
                <a:cs typeface="Calibri" pitchFamily="34" charset="-120"/>
              </a:rPr>
              <a:t>LO 3.2.1</a:t>
            </a:r>
            <a:endParaRPr lang="en-US" sz="1100" dirty="0"/>
          </a:p>
        </p:txBody>
      </p:sp>
      <p:sp>
        <p:nvSpPr>
          <p:cNvPr id="40" name="Text 38"/>
          <p:cNvSpPr txBox="1"/>
          <p:nvPr/>
        </p:nvSpPr>
        <p:spPr>
          <a:xfrm>
            <a:off x="2932481" y="3730752"/>
            <a:ext cx="1847088" cy="758952"/>
          </a:xfrm>
          <a:prstGeom prst="rect">
            <a:avLst/>
          </a:prstGeom>
          <a:noFill/>
          <a:ln/>
        </p:spPr>
        <p:txBody>
          <a:bodyPr wrap="square" lIns="0" tIns="0" rIns="0" bIns="0" rtlCol="0" anchor="t"/>
          <a:lstStyle/>
          <a:p>
            <a:pPr marL="0" indent="0">
              <a:buNone/>
            </a:pPr>
            <a:r>
              <a:rPr lang="en-US" sz="1400" dirty="0">
                <a:solidFill>
                  <a:srgbClr val="1E2A44"/>
                </a:solidFill>
                <a:latin typeface="Calibri" pitchFamily="34" charset="0"/>
                <a:ea typeface="Calibri" pitchFamily="34" charset="-122"/>
                <a:cs typeface="Calibri" pitchFamily="34" charset="-120"/>
              </a:rPr>
              <a:t>Qualitative understanding of friction and drag forces</a:t>
            </a:r>
            <a:endParaRPr lang="en-US" sz="1400" dirty="0"/>
          </a:p>
        </p:txBody>
      </p:sp>
      <p:sp>
        <p:nvSpPr>
          <p:cNvPr id="41" name="Shape 39"/>
          <p:cNvSpPr/>
          <p:nvPr/>
        </p:nvSpPr>
        <p:spPr>
          <a:xfrm>
            <a:off x="5042002" y="3108960"/>
            <a:ext cx="2103120" cy="1417320"/>
          </a:xfrm>
          <a:prstGeom prst="roundRect">
            <a:avLst>
              <a:gd name="adj" fmla="val 7742"/>
            </a:avLst>
          </a:prstGeom>
          <a:solidFill>
            <a:srgbClr val="FFF4DC"/>
          </a:solidFill>
          <a:ln w="12700">
            <a:solidFill>
              <a:srgbClr val="FFF4DC"/>
            </a:solidFill>
            <a:prstDash val="solid"/>
          </a:ln>
        </p:spPr>
        <p:txBody>
          <a:bodyPr/>
          <a:lstStyle/>
          <a:p>
            <a:endParaRPr lang="en-US"/>
          </a:p>
        </p:txBody>
      </p:sp>
      <p:sp>
        <p:nvSpPr>
          <p:cNvPr id="42" name="Shape 40"/>
          <p:cNvSpPr/>
          <p:nvPr/>
        </p:nvSpPr>
        <p:spPr>
          <a:xfrm>
            <a:off x="5179162" y="3264408"/>
            <a:ext cx="384048" cy="384048"/>
          </a:xfrm>
          <a:prstGeom prst="ellipse">
            <a:avLst/>
          </a:prstGeom>
          <a:solidFill>
            <a:srgbClr val="D98200"/>
          </a:solidFill>
          <a:ln w="12700">
            <a:solidFill>
              <a:srgbClr val="D98200"/>
            </a:solidFill>
            <a:prstDash val="solid"/>
          </a:ln>
        </p:spPr>
        <p:txBody>
          <a:bodyPr/>
          <a:lstStyle/>
          <a:p>
            <a:endParaRPr lang="en-US"/>
          </a:p>
        </p:txBody>
      </p:sp>
      <p:sp>
        <p:nvSpPr>
          <p:cNvPr id="43" name="Text 41"/>
          <p:cNvSpPr txBox="1"/>
          <p:nvPr/>
        </p:nvSpPr>
        <p:spPr>
          <a:xfrm>
            <a:off x="5179162" y="3264408"/>
            <a:ext cx="384048" cy="384048"/>
          </a:xfrm>
          <a:prstGeom prst="rect">
            <a:avLst/>
          </a:prstGeom>
          <a:noFill/>
          <a:ln/>
        </p:spPr>
        <p:txBody>
          <a:bodyPr wrap="square" lIns="0" tIns="0" rIns="0" bIns="0" rtlCol="0" anchor="ctr"/>
          <a:lstStyle/>
          <a:p>
            <a:pPr marL="0" indent="0" algn="ctr">
              <a:buNone/>
            </a:pPr>
            <a:r>
              <a:rPr lang="en-US" sz="1450" b="1" dirty="0">
                <a:solidFill>
                  <a:srgbClr val="FFFFFF"/>
                </a:solidFill>
                <a:latin typeface="Calibri" pitchFamily="34" charset="0"/>
                <a:ea typeface="Calibri" pitchFamily="34" charset="-122"/>
                <a:cs typeface="Calibri" pitchFamily="34" charset="-120"/>
              </a:rPr>
              <a:t>8</a:t>
            </a:r>
            <a:endParaRPr lang="en-US" sz="1450" dirty="0"/>
          </a:p>
        </p:txBody>
      </p:sp>
      <p:sp>
        <p:nvSpPr>
          <p:cNvPr id="44" name="Text 42"/>
          <p:cNvSpPr txBox="1"/>
          <p:nvPr/>
        </p:nvSpPr>
        <p:spPr>
          <a:xfrm>
            <a:off x="5663794" y="3328416"/>
            <a:ext cx="1371600" cy="274320"/>
          </a:xfrm>
          <a:prstGeom prst="rect">
            <a:avLst/>
          </a:prstGeom>
          <a:noFill/>
          <a:ln/>
        </p:spPr>
        <p:txBody>
          <a:bodyPr wrap="square" lIns="0" tIns="0" rIns="0" bIns="0" rtlCol="0" anchor="ctr"/>
          <a:lstStyle/>
          <a:p>
            <a:pPr marL="0" indent="0">
              <a:buNone/>
            </a:pPr>
            <a:r>
              <a:rPr lang="en-US" sz="1100" b="1" dirty="0">
                <a:solidFill>
                  <a:srgbClr val="6B7488"/>
                </a:solidFill>
                <a:latin typeface="Calibri" pitchFamily="34" charset="0"/>
                <a:ea typeface="Calibri" pitchFamily="34" charset="-122"/>
                <a:cs typeface="Calibri" pitchFamily="34" charset="-120"/>
              </a:rPr>
              <a:t>LO 3.2.2</a:t>
            </a:r>
            <a:endParaRPr lang="en-US" sz="1100" dirty="0"/>
          </a:p>
        </p:txBody>
      </p:sp>
      <p:sp>
        <p:nvSpPr>
          <p:cNvPr id="45" name="Text 43"/>
          <p:cNvSpPr txBox="1"/>
          <p:nvPr/>
        </p:nvSpPr>
        <p:spPr>
          <a:xfrm>
            <a:off x="5179162" y="3730752"/>
            <a:ext cx="1847088" cy="758952"/>
          </a:xfrm>
          <a:prstGeom prst="rect">
            <a:avLst/>
          </a:prstGeom>
          <a:noFill/>
          <a:ln/>
        </p:spPr>
        <p:txBody>
          <a:bodyPr wrap="square" lIns="0" tIns="0" rIns="0" bIns="0" rtlCol="0" anchor="t"/>
          <a:lstStyle/>
          <a:p>
            <a:pPr marL="0" indent="0">
              <a:buNone/>
            </a:pPr>
            <a:r>
              <a:rPr lang="en-US" sz="1400" dirty="0">
                <a:solidFill>
                  <a:srgbClr val="1E2A44"/>
                </a:solidFill>
                <a:latin typeface="Calibri" pitchFamily="34" charset="0"/>
                <a:ea typeface="Calibri" pitchFamily="34" charset="-122"/>
                <a:cs typeface="Calibri" pitchFamily="34" charset="-120"/>
              </a:rPr>
              <a:t>Motion in a uniform field with air resistance</a:t>
            </a:r>
            <a:endParaRPr lang="en-US" sz="1400" dirty="0"/>
          </a:p>
        </p:txBody>
      </p:sp>
      <p:sp>
        <p:nvSpPr>
          <p:cNvPr id="46" name="Shape 44"/>
          <p:cNvSpPr/>
          <p:nvPr/>
        </p:nvSpPr>
        <p:spPr>
          <a:xfrm>
            <a:off x="7288682" y="3108960"/>
            <a:ext cx="2103120" cy="1417320"/>
          </a:xfrm>
          <a:prstGeom prst="roundRect">
            <a:avLst>
              <a:gd name="adj" fmla="val 7742"/>
            </a:avLst>
          </a:prstGeom>
          <a:solidFill>
            <a:srgbClr val="FFF4DC"/>
          </a:solidFill>
          <a:ln w="12700">
            <a:solidFill>
              <a:srgbClr val="FFF4DC"/>
            </a:solidFill>
            <a:prstDash val="solid"/>
          </a:ln>
        </p:spPr>
        <p:txBody>
          <a:bodyPr/>
          <a:lstStyle/>
          <a:p>
            <a:endParaRPr lang="en-US"/>
          </a:p>
        </p:txBody>
      </p:sp>
      <p:sp>
        <p:nvSpPr>
          <p:cNvPr id="47" name="Shape 45"/>
          <p:cNvSpPr/>
          <p:nvPr/>
        </p:nvSpPr>
        <p:spPr>
          <a:xfrm>
            <a:off x="7425842" y="3264408"/>
            <a:ext cx="384048" cy="384048"/>
          </a:xfrm>
          <a:prstGeom prst="ellipse">
            <a:avLst/>
          </a:prstGeom>
          <a:solidFill>
            <a:srgbClr val="D98200"/>
          </a:solidFill>
          <a:ln w="12700">
            <a:solidFill>
              <a:srgbClr val="D98200"/>
            </a:solidFill>
            <a:prstDash val="solid"/>
          </a:ln>
        </p:spPr>
        <p:txBody>
          <a:bodyPr/>
          <a:lstStyle/>
          <a:p>
            <a:endParaRPr lang="en-US"/>
          </a:p>
        </p:txBody>
      </p:sp>
      <p:sp>
        <p:nvSpPr>
          <p:cNvPr id="48" name="Text 46"/>
          <p:cNvSpPr txBox="1"/>
          <p:nvPr/>
        </p:nvSpPr>
        <p:spPr>
          <a:xfrm>
            <a:off x="7425842" y="3264408"/>
            <a:ext cx="384048" cy="384048"/>
          </a:xfrm>
          <a:prstGeom prst="rect">
            <a:avLst/>
          </a:prstGeom>
          <a:noFill/>
          <a:ln/>
        </p:spPr>
        <p:txBody>
          <a:bodyPr wrap="square" lIns="0" tIns="0" rIns="0" bIns="0" rtlCol="0" anchor="ctr"/>
          <a:lstStyle/>
          <a:p>
            <a:pPr marL="0" indent="0" algn="ctr">
              <a:buNone/>
            </a:pPr>
            <a:r>
              <a:rPr lang="en-US" sz="1450" b="1" dirty="0">
                <a:solidFill>
                  <a:srgbClr val="FFFFFF"/>
                </a:solidFill>
                <a:latin typeface="Calibri" pitchFamily="34" charset="0"/>
                <a:ea typeface="Calibri" pitchFamily="34" charset="-122"/>
                <a:cs typeface="Calibri" pitchFamily="34" charset="-120"/>
              </a:rPr>
              <a:t>9</a:t>
            </a:r>
            <a:endParaRPr lang="en-US" sz="1450" dirty="0"/>
          </a:p>
        </p:txBody>
      </p:sp>
      <p:sp>
        <p:nvSpPr>
          <p:cNvPr id="49" name="Text 47"/>
          <p:cNvSpPr txBox="1"/>
          <p:nvPr/>
        </p:nvSpPr>
        <p:spPr>
          <a:xfrm>
            <a:off x="7910474" y="3328416"/>
            <a:ext cx="1371600" cy="274320"/>
          </a:xfrm>
          <a:prstGeom prst="rect">
            <a:avLst/>
          </a:prstGeom>
          <a:noFill/>
          <a:ln/>
        </p:spPr>
        <p:txBody>
          <a:bodyPr wrap="square" lIns="0" tIns="0" rIns="0" bIns="0" rtlCol="0" anchor="ctr"/>
          <a:lstStyle/>
          <a:p>
            <a:pPr marL="0" indent="0">
              <a:buNone/>
            </a:pPr>
            <a:r>
              <a:rPr lang="en-US" sz="1100" b="1" dirty="0">
                <a:solidFill>
                  <a:srgbClr val="6B7488"/>
                </a:solidFill>
                <a:latin typeface="Calibri" pitchFamily="34" charset="0"/>
                <a:ea typeface="Calibri" pitchFamily="34" charset="-122"/>
                <a:cs typeface="Calibri" pitchFamily="34" charset="-120"/>
              </a:rPr>
              <a:t>LO 3.2.3</a:t>
            </a:r>
            <a:endParaRPr lang="en-US" sz="1100" dirty="0"/>
          </a:p>
        </p:txBody>
      </p:sp>
      <p:sp>
        <p:nvSpPr>
          <p:cNvPr id="50" name="Text 48"/>
          <p:cNvSpPr txBox="1"/>
          <p:nvPr/>
        </p:nvSpPr>
        <p:spPr>
          <a:xfrm>
            <a:off x="7425842" y="3730752"/>
            <a:ext cx="1847088" cy="758952"/>
          </a:xfrm>
          <a:prstGeom prst="rect">
            <a:avLst/>
          </a:prstGeom>
          <a:noFill/>
          <a:ln/>
        </p:spPr>
        <p:txBody>
          <a:bodyPr wrap="square" lIns="0" tIns="0" rIns="0" bIns="0" rtlCol="0" anchor="t"/>
          <a:lstStyle/>
          <a:p>
            <a:pPr marL="0" indent="0">
              <a:buNone/>
            </a:pPr>
            <a:r>
              <a:rPr lang="en-US" sz="1400" dirty="0">
                <a:solidFill>
                  <a:srgbClr val="1E2A44"/>
                </a:solidFill>
                <a:latin typeface="Calibri" pitchFamily="34" charset="0"/>
                <a:ea typeface="Calibri" pitchFamily="34" charset="-122"/>
                <a:cs typeface="Calibri" pitchFamily="34" charset="-120"/>
              </a:rPr>
              <a:t>Objects may reach a terminal (constant) velocity</a:t>
            </a:r>
            <a:endParaRPr lang="en-US" sz="1400" dirty="0"/>
          </a:p>
        </p:txBody>
      </p:sp>
      <p:sp>
        <p:nvSpPr>
          <p:cNvPr id="51" name="Shape 49"/>
          <p:cNvSpPr/>
          <p:nvPr/>
        </p:nvSpPr>
        <p:spPr>
          <a:xfrm>
            <a:off x="9535363" y="3108960"/>
            <a:ext cx="2103120" cy="1417320"/>
          </a:xfrm>
          <a:prstGeom prst="roundRect">
            <a:avLst>
              <a:gd name="adj" fmla="val 7742"/>
            </a:avLst>
          </a:prstGeom>
          <a:solidFill>
            <a:srgbClr val="E6F4F1"/>
          </a:solidFill>
          <a:ln w="12700">
            <a:solidFill>
              <a:srgbClr val="E6F4F1"/>
            </a:solidFill>
            <a:prstDash val="solid"/>
          </a:ln>
        </p:spPr>
        <p:txBody>
          <a:bodyPr/>
          <a:lstStyle/>
          <a:p>
            <a:endParaRPr lang="en-US"/>
          </a:p>
        </p:txBody>
      </p:sp>
      <p:sp>
        <p:nvSpPr>
          <p:cNvPr id="52" name="Shape 50"/>
          <p:cNvSpPr/>
          <p:nvPr/>
        </p:nvSpPr>
        <p:spPr>
          <a:xfrm>
            <a:off x="9672523" y="3264408"/>
            <a:ext cx="384048" cy="384048"/>
          </a:xfrm>
          <a:prstGeom prst="ellipse">
            <a:avLst/>
          </a:prstGeom>
          <a:solidFill>
            <a:srgbClr val="238A7E"/>
          </a:solidFill>
          <a:ln w="12700">
            <a:solidFill>
              <a:srgbClr val="238A7E"/>
            </a:solidFill>
            <a:prstDash val="solid"/>
          </a:ln>
        </p:spPr>
        <p:txBody>
          <a:bodyPr/>
          <a:lstStyle/>
          <a:p>
            <a:endParaRPr lang="en-US"/>
          </a:p>
        </p:txBody>
      </p:sp>
      <p:sp>
        <p:nvSpPr>
          <p:cNvPr id="53" name="Text 51"/>
          <p:cNvSpPr txBox="1"/>
          <p:nvPr/>
        </p:nvSpPr>
        <p:spPr>
          <a:xfrm>
            <a:off x="9672523" y="3264408"/>
            <a:ext cx="384048" cy="384048"/>
          </a:xfrm>
          <a:prstGeom prst="rect">
            <a:avLst/>
          </a:prstGeom>
          <a:noFill/>
          <a:ln/>
        </p:spPr>
        <p:txBody>
          <a:bodyPr wrap="square" lIns="0" tIns="0" rIns="0" bIns="0" rtlCol="0" anchor="ctr"/>
          <a:lstStyle/>
          <a:p>
            <a:pPr marL="0" indent="0" algn="ctr">
              <a:buNone/>
            </a:pPr>
            <a:r>
              <a:rPr lang="en-US" sz="1450" b="1" dirty="0">
                <a:solidFill>
                  <a:srgbClr val="FFFFFF"/>
                </a:solidFill>
                <a:latin typeface="Calibri" pitchFamily="34" charset="0"/>
                <a:ea typeface="Calibri" pitchFamily="34" charset="-122"/>
                <a:cs typeface="Calibri" pitchFamily="34" charset="-120"/>
              </a:rPr>
              <a:t>10</a:t>
            </a:r>
            <a:endParaRPr lang="en-US" sz="1450" dirty="0"/>
          </a:p>
        </p:txBody>
      </p:sp>
      <p:sp>
        <p:nvSpPr>
          <p:cNvPr id="54" name="Text 52"/>
          <p:cNvSpPr txBox="1"/>
          <p:nvPr/>
        </p:nvSpPr>
        <p:spPr>
          <a:xfrm>
            <a:off x="10157155" y="3328416"/>
            <a:ext cx="1371600" cy="274320"/>
          </a:xfrm>
          <a:prstGeom prst="rect">
            <a:avLst/>
          </a:prstGeom>
          <a:noFill/>
          <a:ln/>
        </p:spPr>
        <p:txBody>
          <a:bodyPr wrap="square" lIns="0" tIns="0" rIns="0" bIns="0" rtlCol="0" anchor="ctr"/>
          <a:lstStyle/>
          <a:p>
            <a:pPr marL="0" indent="0">
              <a:buNone/>
            </a:pPr>
            <a:r>
              <a:rPr lang="en-US" sz="1100" b="1" dirty="0">
                <a:solidFill>
                  <a:srgbClr val="6B7488"/>
                </a:solidFill>
                <a:latin typeface="Calibri" pitchFamily="34" charset="0"/>
                <a:ea typeface="Calibri" pitchFamily="34" charset="-122"/>
                <a:cs typeface="Calibri" pitchFamily="34" charset="-120"/>
              </a:rPr>
              <a:t>LO 3.3.1</a:t>
            </a:r>
            <a:endParaRPr lang="en-US" sz="1100" dirty="0"/>
          </a:p>
        </p:txBody>
      </p:sp>
      <p:sp>
        <p:nvSpPr>
          <p:cNvPr id="55" name="Text 53"/>
          <p:cNvSpPr txBox="1"/>
          <p:nvPr/>
        </p:nvSpPr>
        <p:spPr>
          <a:xfrm>
            <a:off x="9672523" y="3730752"/>
            <a:ext cx="1847088" cy="758952"/>
          </a:xfrm>
          <a:prstGeom prst="rect">
            <a:avLst/>
          </a:prstGeom>
          <a:noFill/>
          <a:ln/>
        </p:spPr>
        <p:txBody>
          <a:bodyPr wrap="square" lIns="0" tIns="0" rIns="0" bIns="0" rtlCol="0" anchor="t"/>
          <a:lstStyle/>
          <a:p>
            <a:pPr marL="0" indent="0">
              <a:buNone/>
            </a:pPr>
            <a:r>
              <a:rPr lang="en-US" sz="1400" dirty="0">
                <a:solidFill>
                  <a:srgbClr val="1E2A44"/>
                </a:solidFill>
                <a:latin typeface="Calibri" pitchFamily="34" charset="0"/>
                <a:ea typeface="Calibri" pitchFamily="34" charset="-122"/>
                <a:cs typeface="Calibri" pitchFamily="34" charset="-120"/>
              </a:rPr>
              <a:t>State the principle of conservation of momentum</a:t>
            </a:r>
            <a:endParaRPr lang="en-US" sz="1400" dirty="0"/>
          </a:p>
        </p:txBody>
      </p:sp>
      <p:sp>
        <p:nvSpPr>
          <p:cNvPr id="56" name="Shape 54"/>
          <p:cNvSpPr/>
          <p:nvPr/>
        </p:nvSpPr>
        <p:spPr>
          <a:xfrm>
            <a:off x="548640" y="4709160"/>
            <a:ext cx="2103120" cy="1417320"/>
          </a:xfrm>
          <a:prstGeom prst="roundRect">
            <a:avLst>
              <a:gd name="adj" fmla="val 7742"/>
            </a:avLst>
          </a:prstGeom>
          <a:solidFill>
            <a:srgbClr val="E6F4F1"/>
          </a:solidFill>
          <a:ln w="12700">
            <a:solidFill>
              <a:srgbClr val="E6F4F1"/>
            </a:solidFill>
            <a:prstDash val="solid"/>
          </a:ln>
        </p:spPr>
        <p:txBody>
          <a:bodyPr/>
          <a:lstStyle/>
          <a:p>
            <a:endParaRPr lang="en-US"/>
          </a:p>
        </p:txBody>
      </p:sp>
      <p:sp>
        <p:nvSpPr>
          <p:cNvPr id="57" name="Shape 55"/>
          <p:cNvSpPr/>
          <p:nvPr/>
        </p:nvSpPr>
        <p:spPr>
          <a:xfrm>
            <a:off x="685800" y="4864608"/>
            <a:ext cx="384048" cy="384048"/>
          </a:xfrm>
          <a:prstGeom prst="ellipse">
            <a:avLst/>
          </a:prstGeom>
          <a:solidFill>
            <a:srgbClr val="238A7E"/>
          </a:solidFill>
          <a:ln w="12700">
            <a:solidFill>
              <a:srgbClr val="238A7E"/>
            </a:solidFill>
            <a:prstDash val="solid"/>
          </a:ln>
        </p:spPr>
        <p:txBody>
          <a:bodyPr/>
          <a:lstStyle/>
          <a:p>
            <a:endParaRPr lang="en-US"/>
          </a:p>
        </p:txBody>
      </p:sp>
      <p:sp>
        <p:nvSpPr>
          <p:cNvPr id="58" name="Text 56"/>
          <p:cNvSpPr txBox="1"/>
          <p:nvPr/>
        </p:nvSpPr>
        <p:spPr>
          <a:xfrm>
            <a:off x="685800" y="4864608"/>
            <a:ext cx="384048" cy="384048"/>
          </a:xfrm>
          <a:prstGeom prst="rect">
            <a:avLst/>
          </a:prstGeom>
          <a:noFill/>
          <a:ln/>
        </p:spPr>
        <p:txBody>
          <a:bodyPr wrap="square" lIns="0" tIns="0" rIns="0" bIns="0" rtlCol="0" anchor="ctr"/>
          <a:lstStyle/>
          <a:p>
            <a:pPr marL="0" indent="0" algn="ctr">
              <a:buNone/>
            </a:pPr>
            <a:r>
              <a:rPr lang="en-US" sz="1450" b="1" dirty="0">
                <a:solidFill>
                  <a:srgbClr val="FFFFFF"/>
                </a:solidFill>
                <a:latin typeface="Calibri" pitchFamily="34" charset="0"/>
                <a:ea typeface="Calibri" pitchFamily="34" charset="-122"/>
                <a:cs typeface="Calibri" pitchFamily="34" charset="-120"/>
              </a:rPr>
              <a:t>11</a:t>
            </a:r>
            <a:endParaRPr lang="en-US" sz="1450" dirty="0"/>
          </a:p>
        </p:txBody>
      </p:sp>
      <p:sp>
        <p:nvSpPr>
          <p:cNvPr id="59" name="Text 57"/>
          <p:cNvSpPr txBox="1"/>
          <p:nvPr/>
        </p:nvSpPr>
        <p:spPr>
          <a:xfrm>
            <a:off x="1170432" y="4928616"/>
            <a:ext cx="1371600" cy="274320"/>
          </a:xfrm>
          <a:prstGeom prst="rect">
            <a:avLst/>
          </a:prstGeom>
          <a:noFill/>
          <a:ln/>
        </p:spPr>
        <p:txBody>
          <a:bodyPr wrap="square" lIns="0" tIns="0" rIns="0" bIns="0" rtlCol="0" anchor="ctr"/>
          <a:lstStyle/>
          <a:p>
            <a:pPr marL="0" indent="0">
              <a:buNone/>
            </a:pPr>
            <a:r>
              <a:rPr lang="en-US" sz="1100" b="1" dirty="0">
                <a:solidFill>
                  <a:srgbClr val="6B7488"/>
                </a:solidFill>
                <a:latin typeface="Calibri" pitchFamily="34" charset="0"/>
                <a:ea typeface="Calibri" pitchFamily="34" charset="-122"/>
                <a:cs typeface="Calibri" pitchFamily="34" charset="-120"/>
              </a:rPr>
              <a:t>LO 3.3.2</a:t>
            </a:r>
            <a:endParaRPr lang="en-US" sz="1100" dirty="0"/>
          </a:p>
        </p:txBody>
      </p:sp>
      <p:sp>
        <p:nvSpPr>
          <p:cNvPr id="60" name="Text 58"/>
          <p:cNvSpPr txBox="1"/>
          <p:nvPr/>
        </p:nvSpPr>
        <p:spPr>
          <a:xfrm>
            <a:off x="685800" y="5330952"/>
            <a:ext cx="1847088" cy="758952"/>
          </a:xfrm>
          <a:prstGeom prst="rect">
            <a:avLst/>
          </a:prstGeom>
          <a:noFill/>
          <a:ln/>
        </p:spPr>
        <p:txBody>
          <a:bodyPr wrap="square" lIns="0" tIns="0" rIns="0" bIns="0" rtlCol="0" anchor="t"/>
          <a:lstStyle/>
          <a:p>
            <a:pPr marL="0" indent="0">
              <a:buNone/>
            </a:pPr>
            <a:r>
              <a:rPr lang="en-US" sz="1400" dirty="0">
                <a:solidFill>
                  <a:srgbClr val="1E2A44"/>
                </a:solidFill>
                <a:latin typeface="Calibri" pitchFamily="34" charset="0"/>
                <a:ea typeface="Calibri" pitchFamily="34" charset="-122"/>
                <a:cs typeface="Calibri" pitchFamily="34" charset="-120"/>
              </a:rPr>
              <a:t>Apply it in 1D and 2D, elastic and inelastic</a:t>
            </a:r>
            <a:endParaRPr lang="en-US" sz="1400" dirty="0"/>
          </a:p>
        </p:txBody>
      </p:sp>
      <p:sp>
        <p:nvSpPr>
          <p:cNvPr id="61" name="Shape 59"/>
          <p:cNvSpPr/>
          <p:nvPr/>
        </p:nvSpPr>
        <p:spPr>
          <a:xfrm>
            <a:off x="2795321" y="4709160"/>
            <a:ext cx="2103120" cy="1417320"/>
          </a:xfrm>
          <a:prstGeom prst="roundRect">
            <a:avLst>
              <a:gd name="adj" fmla="val 7742"/>
            </a:avLst>
          </a:prstGeom>
          <a:solidFill>
            <a:srgbClr val="E6F4F1"/>
          </a:solidFill>
          <a:ln w="12700">
            <a:solidFill>
              <a:srgbClr val="E6F4F1"/>
            </a:solidFill>
            <a:prstDash val="solid"/>
          </a:ln>
        </p:spPr>
        <p:txBody>
          <a:bodyPr/>
          <a:lstStyle/>
          <a:p>
            <a:endParaRPr lang="en-US"/>
          </a:p>
        </p:txBody>
      </p:sp>
      <p:sp>
        <p:nvSpPr>
          <p:cNvPr id="62" name="Shape 60"/>
          <p:cNvSpPr/>
          <p:nvPr/>
        </p:nvSpPr>
        <p:spPr>
          <a:xfrm>
            <a:off x="2932481" y="4864608"/>
            <a:ext cx="384048" cy="384048"/>
          </a:xfrm>
          <a:prstGeom prst="ellipse">
            <a:avLst/>
          </a:prstGeom>
          <a:solidFill>
            <a:srgbClr val="238A7E"/>
          </a:solidFill>
          <a:ln w="12700">
            <a:solidFill>
              <a:srgbClr val="238A7E"/>
            </a:solidFill>
            <a:prstDash val="solid"/>
          </a:ln>
        </p:spPr>
        <p:txBody>
          <a:bodyPr/>
          <a:lstStyle/>
          <a:p>
            <a:endParaRPr lang="en-US"/>
          </a:p>
        </p:txBody>
      </p:sp>
      <p:sp>
        <p:nvSpPr>
          <p:cNvPr id="63" name="Text 61"/>
          <p:cNvSpPr txBox="1"/>
          <p:nvPr/>
        </p:nvSpPr>
        <p:spPr>
          <a:xfrm>
            <a:off x="2932481" y="4864608"/>
            <a:ext cx="384048" cy="384048"/>
          </a:xfrm>
          <a:prstGeom prst="rect">
            <a:avLst/>
          </a:prstGeom>
          <a:noFill/>
          <a:ln/>
        </p:spPr>
        <p:txBody>
          <a:bodyPr wrap="square" lIns="0" tIns="0" rIns="0" bIns="0" rtlCol="0" anchor="ctr"/>
          <a:lstStyle/>
          <a:p>
            <a:pPr marL="0" indent="0" algn="ctr">
              <a:buNone/>
            </a:pPr>
            <a:r>
              <a:rPr lang="en-US" sz="1450" b="1" dirty="0">
                <a:solidFill>
                  <a:srgbClr val="FFFFFF"/>
                </a:solidFill>
                <a:latin typeface="Calibri" pitchFamily="34" charset="0"/>
                <a:ea typeface="Calibri" pitchFamily="34" charset="-122"/>
                <a:cs typeface="Calibri" pitchFamily="34" charset="-120"/>
              </a:rPr>
              <a:t>12</a:t>
            </a:r>
            <a:endParaRPr lang="en-US" sz="1450" dirty="0"/>
          </a:p>
        </p:txBody>
      </p:sp>
      <p:sp>
        <p:nvSpPr>
          <p:cNvPr id="64" name="Text 62"/>
          <p:cNvSpPr txBox="1"/>
          <p:nvPr/>
        </p:nvSpPr>
        <p:spPr>
          <a:xfrm>
            <a:off x="3417113" y="4928616"/>
            <a:ext cx="1371600" cy="274320"/>
          </a:xfrm>
          <a:prstGeom prst="rect">
            <a:avLst/>
          </a:prstGeom>
          <a:noFill/>
          <a:ln/>
        </p:spPr>
        <p:txBody>
          <a:bodyPr wrap="square" lIns="0" tIns="0" rIns="0" bIns="0" rtlCol="0" anchor="ctr"/>
          <a:lstStyle/>
          <a:p>
            <a:pPr marL="0" indent="0">
              <a:buNone/>
            </a:pPr>
            <a:r>
              <a:rPr lang="en-US" sz="1100" b="1" dirty="0">
                <a:solidFill>
                  <a:srgbClr val="6B7488"/>
                </a:solidFill>
                <a:latin typeface="Calibri" pitchFamily="34" charset="0"/>
                <a:ea typeface="Calibri" pitchFamily="34" charset="-122"/>
                <a:cs typeface="Calibri" pitchFamily="34" charset="-120"/>
              </a:rPr>
              <a:t>LO 3.3.3</a:t>
            </a:r>
            <a:endParaRPr lang="en-US" sz="1100" dirty="0"/>
          </a:p>
        </p:txBody>
      </p:sp>
      <p:sp>
        <p:nvSpPr>
          <p:cNvPr id="65" name="Text 63"/>
          <p:cNvSpPr txBox="1"/>
          <p:nvPr/>
        </p:nvSpPr>
        <p:spPr>
          <a:xfrm>
            <a:off x="2932481" y="5330952"/>
            <a:ext cx="1847088" cy="758952"/>
          </a:xfrm>
          <a:prstGeom prst="rect">
            <a:avLst/>
          </a:prstGeom>
          <a:noFill/>
          <a:ln/>
        </p:spPr>
        <p:txBody>
          <a:bodyPr wrap="square" lIns="0" tIns="0" rIns="0" bIns="0" rtlCol="0" anchor="t"/>
          <a:lstStyle/>
          <a:p>
            <a:pPr marL="0" indent="0">
              <a:buNone/>
            </a:pPr>
            <a:r>
              <a:rPr lang="en-US" sz="1400" dirty="0">
                <a:solidFill>
                  <a:srgbClr val="1E2A44"/>
                </a:solidFill>
                <a:latin typeface="Calibri" pitchFamily="34" charset="0"/>
                <a:ea typeface="Calibri" pitchFamily="34" charset="-122"/>
                <a:cs typeface="Calibri" pitchFamily="34" charset="-120"/>
              </a:rPr>
              <a:t>Elastic: KE conserved; approach speed = separation speed</a:t>
            </a:r>
            <a:endParaRPr lang="en-US" sz="1400" dirty="0"/>
          </a:p>
        </p:txBody>
      </p:sp>
      <p:sp>
        <p:nvSpPr>
          <p:cNvPr id="66" name="Shape 64"/>
          <p:cNvSpPr/>
          <p:nvPr/>
        </p:nvSpPr>
        <p:spPr>
          <a:xfrm>
            <a:off x="5042002" y="4709160"/>
            <a:ext cx="2103120" cy="1417320"/>
          </a:xfrm>
          <a:prstGeom prst="roundRect">
            <a:avLst>
              <a:gd name="adj" fmla="val 7742"/>
            </a:avLst>
          </a:prstGeom>
          <a:solidFill>
            <a:srgbClr val="E6F4F1"/>
          </a:solidFill>
          <a:ln w="12700">
            <a:solidFill>
              <a:srgbClr val="E6F4F1"/>
            </a:solidFill>
            <a:prstDash val="solid"/>
          </a:ln>
        </p:spPr>
        <p:txBody>
          <a:bodyPr/>
          <a:lstStyle/>
          <a:p>
            <a:endParaRPr lang="en-US"/>
          </a:p>
        </p:txBody>
      </p:sp>
      <p:sp>
        <p:nvSpPr>
          <p:cNvPr id="67" name="Shape 65"/>
          <p:cNvSpPr/>
          <p:nvPr/>
        </p:nvSpPr>
        <p:spPr>
          <a:xfrm>
            <a:off x="5179162" y="4864608"/>
            <a:ext cx="384048" cy="384048"/>
          </a:xfrm>
          <a:prstGeom prst="ellipse">
            <a:avLst/>
          </a:prstGeom>
          <a:solidFill>
            <a:srgbClr val="238A7E"/>
          </a:solidFill>
          <a:ln w="12700">
            <a:solidFill>
              <a:srgbClr val="238A7E"/>
            </a:solidFill>
            <a:prstDash val="solid"/>
          </a:ln>
        </p:spPr>
        <p:txBody>
          <a:bodyPr/>
          <a:lstStyle/>
          <a:p>
            <a:endParaRPr lang="en-US"/>
          </a:p>
        </p:txBody>
      </p:sp>
      <p:sp>
        <p:nvSpPr>
          <p:cNvPr id="68" name="Text 66"/>
          <p:cNvSpPr txBox="1"/>
          <p:nvPr/>
        </p:nvSpPr>
        <p:spPr>
          <a:xfrm>
            <a:off x="5179162" y="4864608"/>
            <a:ext cx="384048" cy="384048"/>
          </a:xfrm>
          <a:prstGeom prst="rect">
            <a:avLst/>
          </a:prstGeom>
          <a:noFill/>
          <a:ln/>
        </p:spPr>
        <p:txBody>
          <a:bodyPr wrap="square" lIns="0" tIns="0" rIns="0" bIns="0" rtlCol="0" anchor="ctr"/>
          <a:lstStyle/>
          <a:p>
            <a:pPr marL="0" indent="0" algn="ctr">
              <a:buNone/>
            </a:pPr>
            <a:r>
              <a:rPr lang="en-US" sz="1450" b="1" dirty="0">
                <a:solidFill>
                  <a:srgbClr val="FFFFFF"/>
                </a:solidFill>
                <a:latin typeface="Calibri" pitchFamily="34" charset="0"/>
                <a:ea typeface="Calibri" pitchFamily="34" charset="-122"/>
                <a:cs typeface="Calibri" pitchFamily="34" charset="-120"/>
              </a:rPr>
              <a:t>13</a:t>
            </a:r>
            <a:endParaRPr lang="en-US" sz="1450" dirty="0"/>
          </a:p>
        </p:txBody>
      </p:sp>
      <p:sp>
        <p:nvSpPr>
          <p:cNvPr id="69" name="Text 67"/>
          <p:cNvSpPr txBox="1"/>
          <p:nvPr/>
        </p:nvSpPr>
        <p:spPr>
          <a:xfrm>
            <a:off x="5663794" y="4928616"/>
            <a:ext cx="1371600" cy="274320"/>
          </a:xfrm>
          <a:prstGeom prst="rect">
            <a:avLst/>
          </a:prstGeom>
          <a:noFill/>
          <a:ln/>
        </p:spPr>
        <p:txBody>
          <a:bodyPr wrap="square" lIns="0" tIns="0" rIns="0" bIns="0" rtlCol="0" anchor="ctr"/>
          <a:lstStyle/>
          <a:p>
            <a:pPr marL="0" indent="0">
              <a:buNone/>
            </a:pPr>
            <a:r>
              <a:rPr lang="en-US" sz="1100" b="1" dirty="0">
                <a:solidFill>
                  <a:srgbClr val="6B7488"/>
                </a:solidFill>
                <a:latin typeface="Calibri" pitchFamily="34" charset="0"/>
                <a:ea typeface="Calibri" pitchFamily="34" charset="-122"/>
                <a:cs typeface="Calibri" pitchFamily="34" charset="-120"/>
              </a:rPr>
              <a:t>LO 3.3.4</a:t>
            </a:r>
            <a:endParaRPr lang="en-US" sz="1100" dirty="0"/>
          </a:p>
        </p:txBody>
      </p:sp>
      <p:sp>
        <p:nvSpPr>
          <p:cNvPr id="70" name="Text 68"/>
          <p:cNvSpPr txBox="1"/>
          <p:nvPr/>
        </p:nvSpPr>
        <p:spPr>
          <a:xfrm>
            <a:off x="5179162" y="5330952"/>
            <a:ext cx="1847088" cy="758952"/>
          </a:xfrm>
          <a:prstGeom prst="rect">
            <a:avLst/>
          </a:prstGeom>
          <a:noFill/>
          <a:ln/>
        </p:spPr>
        <p:txBody>
          <a:bodyPr wrap="square" lIns="0" tIns="0" rIns="0" bIns="0" rtlCol="0" anchor="t"/>
          <a:lstStyle/>
          <a:p>
            <a:pPr marL="0" indent="0">
              <a:buNone/>
            </a:pPr>
            <a:r>
              <a:rPr lang="en-US" sz="1400" dirty="0">
                <a:solidFill>
                  <a:srgbClr val="1E2A44"/>
                </a:solidFill>
                <a:latin typeface="Calibri" pitchFamily="34" charset="0"/>
                <a:ea typeface="Calibri" pitchFamily="34" charset="-122"/>
                <a:cs typeface="Calibri" pitchFamily="34" charset="-120"/>
              </a:rPr>
              <a:t>Momentum always conserved; KE may change</a:t>
            </a:r>
            <a:endParaRPr lang="en-US" sz="1400" dirty="0"/>
          </a:p>
        </p:txBody>
      </p:sp>
      <p:sp>
        <p:nvSpPr>
          <p:cNvPr id="71" name="Shape 69"/>
          <p:cNvSpPr/>
          <p:nvPr/>
        </p:nvSpPr>
        <p:spPr>
          <a:xfrm>
            <a:off x="7288682" y="4709160"/>
            <a:ext cx="4349801" cy="1417320"/>
          </a:xfrm>
          <a:prstGeom prst="roundRect">
            <a:avLst>
              <a:gd name="adj" fmla="val 7742"/>
            </a:avLst>
          </a:prstGeom>
          <a:solidFill>
            <a:srgbClr val="FCEBE6"/>
          </a:solidFill>
          <a:ln w="12700">
            <a:solidFill>
              <a:srgbClr val="FCEBE6"/>
            </a:solidFill>
            <a:prstDash val="solid"/>
          </a:ln>
        </p:spPr>
        <p:txBody>
          <a:bodyPr/>
          <a:lstStyle/>
          <a:p>
            <a:endParaRPr lang="en-US"/>
          </a:p>
        </p:txBody>
      </p:sp>
      <p:sp>
        <p:nvSpPr>
          <p:cNvPr id="72" name="Text 70"/>
          <p:cNvSpPr txBox="1"/>
          <p:nvPr/>
        </p:nvSpPr>
        <p:spPr>
          <a:xfrm>
            <a:off x="7517282" y="4709160"/>
            <a:ext cx="3931920" cy="1417320"/>
          </a:xfrm>
          <a:prstGeom prst="rect">
            <a:avLst/>
          </a:prstGeom>
          <a:noFill/>
          <a:ln/>
        </p:spPr>
        <p:txBody>
          <a:bodyPr wrap="square" lIns="0" tIns="0" rIns="0" bIns="0" rtlCol="0" anchor="ctr"/>
          <a:lstStyle/>
          <a:p>
            <a:pPr marL="0" indent="0">
              <a:buNone/>
            </a:pPr>
            <a:r>
              <a:rPr lang="en-US" sz="1550" i="1" dirty="0">
                <a:solidFill>
                  <a:srgbClr val="D9482B"/>
                </a:solidFill>
                <a:latin typeface="Calibri" pitchFamily="34" charset="0"/>
                <a:ea typeface="Calibri" pitchFamily="34" charset="-122"/>
                <a:cs typeface="Calibri" pitchFamily="34" charset="-120"/>
              </a:rPr>
              <a:t>An understanding of forces from IGCSE / O Level is assumed.</a:t>
            </a:r>
            <a:endParaRPr lang="en-US" sz="15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972800" cy="274320"/>
          </a:xfrm>
          <a:prstGeom prst="rect">
            <a:avLst/>
          </a:prstGeom>
          <a:noFill/>
          <a:ln/>
        </p:spPr>
        <p:txBody>
          <a:bodyPr wrap="square" lIns="0" tIns="0" rIns="0" bIns="0" rtlCol="0" anchor="ctr"/>
          <a:lstStyle/>
          <a:p>
            <a:pPr marL="0" indent="0">
              <a:buNone/>
            </a:pPr>
            <a:r>
              <a:rPr lang="en-US" sz="1200" b="1" kern="0" spc="300" dirty="0">
                <a:solidFill>
                  <a:srgbClr val="1591BD"/>
                </a:solidFill>
                <a:latin typeface="Calibri" pitchFamily="34" charset="0"/>
                <a:ea typeface="Calibri" pitchFamily="34" charset="-122"/>
                <a:cs typeface="Calibri" pitchFamily="34" charset="-120"/>
              </a:rPr>
              <a:t>TOPIC 3 · DYNAMICS</a:t>
            </a:r>
            <a:endParaRPr lang="en-US" sz="1200" dirty="0"/>
          </a:p>
        </p:txBody>
      </p:sp>
      <p:sp>
        <p:nvSpPr>
          <p:cNvPr id="3" name="Text 1"/>
          <p:cNvSpPr txBox="1"/>
          <p:nvPr/>
        </p:nvSpPr>
        <p:spPr>
          <a:xfrm>
            <a:off x="548640" y="621792"/>
            <a:ext cx="11064240" cy="685800"/>
          </a:xfrm>
          <a:prstGeom prst="rect">
            <a:avLst/>
          </a:prstGeom>
          <a:noFill/>
          <a:ln/>
        </p:spPr>
        <p:txBody>
          <a:bodyPr wrap="square" lIns="0" tIns="0" rIns="0" bIns="0" rtlCol="0" anchor="ctr"/>
          <a:lstStyle/>
          <a:p>
            <a:pPr marL="0" indent="0">
              <a:buNone/>
            </a:pPr>
            <a:r>
              <a:rPr lang="en-US" sz="3200" b="1" dirty="0">
                <a:solidFill>
                  <a:srgbClr val="14213D"/>
                </a:solidFill>
                <a:latin typeface="Cambria" pitchFamily="34" charset="0"/>
                <a:ea typeface="Cambria" pitchFamily="34" charset="-122"/>
                <a:cs typeface="Cambria" pitchFamily="34" charset="-120"/>
              </a:rPr>
              <a:t>Lesson roadmap</a:t>
            </a:r>
            <a:endParaRPr lang="en-US" sz="3200" dirty="0"/>
          </a:p>
        </p:txBody>
      </p:sp>
      <p:sp>
        <p:nvSpPr>
          <p:cNvPr id="4" name="Text 2"/>
          <p:cNvSpPr txBox="1"/>
          <p:nvPr/>
        </p:nvSpPr>
        <p:spPr>
          <a:xfrm>
            <a:off x="548640" y="6400800"/>
            <a:ext cx="7315200" cy="274320"/>
          </a:xfrm>
          <a:prstGeom prst="rect">
            <a:avLst/>
          </a:prstGeom>
          <a:noFill/>
          <a:ln/>
        </p:spPr>
        <p:txBody>
          <a:bodyPr wrap="square" lIns="0" tIns="0" rIns="0" bIns="0" rtlCol="0" anchor="ctr"/>
          <a:lstStyle/>
          <a:p>
            <a:pPr marL="0" indent="0">
              <a:buNone/>
            </a:pPr>
            <a:r>
              <a:rPr lang="en-US" sz="1000" dirty="0">
                <a:solidFill>
                  <a:srgbClr val="6B7488"/>
                </a:solidFill>
                <a:latin typeface="Calibri" pitchFamily="34" charset="0"/>
                <a:ea typeface="Calibri" pitchFamily="34" charset="-122"/>
                <a:cs typeface="Calibri" pitchFamily="34" charset="-120"/>
              </a:rPr>
              <a:t>Topic 3 · Dynamics   |   Cambridge International AS Level Physics 9702</a:t>
            </a:r>
            <a:endParaRPr lang="en-US" sz="1000" dirty="0"/>
          </a:p>
        </p:txBody>
      </p:sp>
      <p:sp>
        <p:nvSpPr>
          <p:cNvPr id="5" name="Text 3"/>
          <p:cNvSpPr txBox="1"/>
          <p:nvPr/>
        </p:nvSpPr>
        <p:spPr>
          <a:xfrm>
            <a:off x="10728655" y="6400800"/>
            <a:ext cx="914400" cy="274320"/>
          </a:xfrm>
          <a:prstGeom prst="rect">
            <a:avLst/>
          </a:prstGeom>
          <a:noFill/>
          <a:ln/>
        </p:spPr>
        <p:txBody>
          <a:bodyPr wrap="square" lIns="0" tIns="0" rIns="0" bIns="0" rtlCol="0" anchor="ctr"/>
          <a:lstStyle/>
          <a:p>
            <a:pPr marL="0" indent="0" algn="r">
              <a:buNone/>
            </a:pPr>
            <a:r>
              <a:rPr lang="en-US" sz="1000" dirty="0">
                <a:solidFill>
                  <a:srgbClr val="6B7488"/>
                </a:solidFill>
                <a:latin typeface="Calibri" pitchFamily="34" charset="0"/>
                <a:ea typeface="Calibri" pitchFamily="34" charset="-122"/>
                <a:cs typeface="Calibri" pitchFamily="34" charset="-120"/>
              </a:rPr>
              <a:t>3</a:t>
            </a:r>
            <a:endParaRPr lang="en-US" sz="1000" dirty="0"/>
          </a:p>
        </p:txBody>
      </p:sp>
      <p:sp>
        <p:nvSpPr>
          <p:cNvPr id="6" name="Shape 4"/>
          <p:cNvSpPr/>
          <p:nvPr/>
        </p:nvSpPr>
        <p:spPr>
          <a:xfrm>
            <a:off x="548640" y="1645920"/>
            <a:ext cx="2624328" cy="2057400"/>
          </a:xfrm>
          <a:prstGeom prst="roundRect">
            <a:avLst>
              <a:gd name="adj" fmla="val 5333"/>
            </a:avLst>
          </a:prstGeom>
          <a:solidFill>
            <a:srgbClr val="EEF3F9"/>
          </a:solidFill>
          <a:ln w="12700">
            <a:solidFill>
              <a:srgbClr val="EEF3F9"/>
            </a:solidFill>
            <a:prstDash val="solid"/>
          </a:ln>
        </p:spPr>
        <p:txBody>
          <a:bodyPr/>
          <a:lstStyle/>
          <a:p>
            <a:endParaRPr lang="en-US"/>
          </a:p>
        </p:txBody>
      </p:sp>
      <p:sp>
        <p:nvSpPr>
          <p:cNvPr id="7" name="Text 5"/>
          <p:cNvSpPr txBox="1"/>
          <p:nvPr/>
        </p:nvSpPr>
        <p:spPr>
          <a:xfrm>
            <a:off x="777240" y="1828800"/>
            <a:ext cx="1371600" cy="685800"/>
          </a:xfrm>
          <a:prstGeom prst="rect">
            <a:avLst/>
          </a:prstGeom>
          <a:noFill/>
          <a:ln/>
        </p:spPr>
        <p:txBody>
          <a:bodyPr wrap="square" lIns="0" tIns="0" rIns="0" bIns="0" rtlCol="0" anchor="ctr"/>
          <a:lstStyle/>
          <a:p>
            <a:pPr marL="0" indent="0">
              <a:buNone/>
            </a:pPr>
            <a:r>
              <a:rPr lang="en-US" sz="3600" b="1" dirty="0">
                <a:solidFill>
                  <a:srgbClr val="1591BD"/>
                </a:solidFill>
                <a:latin typeface="Cambria" pitchFamily="34" charset="0"/>
                <a:ea typeface="Cambria" pitchFamily="34" charset="-122"/>
                <a:cs typeface="Cambria" pitchFamily="34" charset="-120"/>
              </a:rPr>
              <a:t>01</a:t>
            </a:r>
            <a:endParaRPr lang="en-US" sz="3600" dirty="0"/>
          </a:p>
        </p:txBody>
      </p:sp>
      <p:sp>
        <p:nvSpPr>
          <p:cNvPr id="8" name="Text 6"/>
          <p:cNvSpPr txBox="1"/>
          <p:nvPr/>
        </p:nvSpPr>
        <p:spPr>
          <a:xfrm>
            <a:off x="777240" y="2560320"/>
            <a:ext cx="2240280" cy="411480"/>
          </a:xfrm>
          <a:prstGeom prst="rect">
            <a:avLst/>
          </a:prstGeom>
          <a:noFill/>
          <a:ln/>
        </p:spPr>
        <p:txBody>
          <a:bodyPr wrap="square" lIns="0" tIns="0" rIns="0" bIns="0" rtlCol="0" anchor="ctr"/>
          <a:lstStyle/>
          <a:p>
            <a:pPr marL="0" indent="0">
              <a:buNone/>
            </a:pPr>
            <a:r>
              <a:rPr lang="en-US" sz="1900" b="1" dirty="0">
                <a:solidFill>
                  <a:srgbClr val="14213D"/>
                </a:solidFill>
                <a:latin typeface="Cambria" pitchFamily="34" charset="0"/>
                <a:ea typeface="Cambria" pitchFamily="34" charset="-122"/>
                <a:cs typeface="Cambria" pitchFamily="34" charset="-120"/>
              </a:rPr>
              <a:t>Mass, weight &amp; force</a:t>
            </a:r>
            <a:endParaRPr lang="en-US" sz="1900" dirty="0"/>
          </a:p>
        </p:txBody>
      </p:sp>
      <p:sp>
        <p:nvSpPr>
          <p:cNvPr id="9" name="Text 7"/>
          <p:cNvSpPr txBox="1"/>
          <p:nvPr/>
        </p:nvSpPr>
        <p:spPr>
          <a:xfrm>
            <a:off x="777240" y="2971800"/>
            <a:ext cx="2240280" cy="640080"/>
          </a:xfrm>
          <a:prstGeom prst="rect">
            <a:avLst/>
          </a:prstGeom>
          <a:noFill/>
          <a:ln/>
        </p:spPr>
        <p:txBody>
          <a:bodyPr wrap="square" lIns="0" tIns="0" rIns="0" bIns="0" rtlCol="0" anchor="ctr"/>
          <a:lstStyle/>
          <a:p>
            <a:pPr marL="0" indent="0">
              <a:buNone/>
            </a:pPr>
            <a:r>
              <a:rPr lang="en-US" sz="1500" dirty="0">
                <a:solidFill>
                  <a:srgbClr val="6B7488"/>
                </a:solidFill>
                <a:latin typeface="Calibri" pitchFamily="34" charset="0"/>
                <a:ea typeface="Calibri" pitchFamily="34" charset="-122"/>
                <a:cs typeface="Calibri" pitchFamily="34" charset="-120"/>
              </a:rPr>
              <a:t>W = mg, resultant force, F = ma</a:t>
            </a:r>
            <a:endParaRPr lang="en-US" sz="1500" dirty="0"/>
          </a:p>
        </p:txBody>
      </p:sp>
      <p:sp>
        <p:nvSpPr>
          <p:cNvPr id="10" name="Shape 8"/>
          <p:cNvSpPr/>
          <p:nvPr/>
        </p:nvSpPr>
        <p:spPr>
          <a:xfrm>
            <a:off x="3355848" y="1645920"/>
            <a:ext cx="2624328" cy="2057400"/>
          </a:xfrm>
          <a:prstGeom prst="roundRect">
            <a:avLst>
              <a:gd name="adj" fmla="val 5333"/>
            </a:avLst>
          </a:prstGeom>
          <a:solidFill>
            <a:srgbClr val="FFF4DC"/>
          </a:solidFill>
          <a:ln w="12700">
            <a:solidFill>
              <a:srgbClr val="FFF4DC"/>
            </a:solidFill>
            <a:prstDash val="solid"/>
          </a:ln>
        </p:spPr>
        <p:txBody>
          <a:bodyPr/>
          <a:lstStyle/>
          <a:p>
            <a:endParaRPr lang="en-US"/>
          </a:p>
        </p:txBody>
      </p:sp>
      <p:sp>
        <p:nvSpPr>
          <p:cNvPr id="11" name="Text 9"/>
          <p:cNvSpPr txBox="1"/>
          <p:nvPr/>
        </p:nvSpPr>
        <p:spPr>
          <a:xfrm>
            <a:off x="3584448" y="1828800"/>
            <a:ext cx="1371600" cy="685800"/>
          </a:xfrm>
          <a:prstGeom prst="rect">
            <a:avLst/>
          </a:prstGeom>
          <a:noFill/>
          <a:ln/>
        </p:spPr>
        <p:txBody>
          <a:bodyPr wrap="square" lIns="0" tIns="0" rIns="0" bIns="0" rtlCol="0" anchor="ctr"/>
          <a:lstStyle/>
          <a:p>
            <a:pPr marL="0" indent="0">
              <a:buNone/>
            </a:pPr>
            <a:r>
              <a:rPr lang="en-US" sz="3600" b="1" dirty="0">
                <a:solidFill>
                  <a:srgbClr val="D98200"/>
                </a:solidFill>
                <a:latin typeface="Cambria" pitchFamily="34" charset="0"/>
                <a:ea typeface="Cambria" pitchFamily="34" charset="-122"/>
                <a:cs typeface="Cambria" pitchFamily="34" charset="-120"/>
              </a:rPr>
              <a:t>02</a:t>
            </a:r>
            <a:endParaRPr lang="en-US" sz="3600" dirty="0"/>
          </a:p>
        </p:txBody>
      </p:sp>
      <p:sp>
        <p:nvSpPr>
          <p:cNvPr id="12" name="Text 10"/>
          <p:cNvSpPr txBox="1"/>
          <p:nvPr/>
        </p:nvSpPr>
        <p:spPr>
          <a:xfrm>
            <a:off x="3584448" y="2560320"/>
            <a:ext cx="2240280" cy="411480"/>
          </a:xfrm>
          <a:prstGeom prst="rect">
            <a:avLst/>
          </a:prstGeom>
          <a:noFill/>
          <a:ln/>
        </p:spPr>
        <p:txBody>
          <a:bodyPr wrap="square" lIns="0" tIns="0" rIns="0" bIns="0" rtlCol="0" anchor="ctr"/>
          <a:lstStyle/>
          <a:p>
            <a:pPr marL="0" indent="0">
              <a:buNone/>
            </a:pPr>
            <a:r>
              <a:rPr lang="en-US" sz="1900" b="1" dirty="0">
                <a:solidFill>
                  <a:srgbClr val="14213D"/>
                </a:solidFill>
                <a:latin typeface="Cambria" pitchFamily="34" charset="0"/>
                <a:ea typeface="Cambria" pitchFamily="34" charset="-122"/>
                <a:cs typeface="Cambria" pitchFamily="34" charset="-120"/>
              </a:rPr>
              <a:t>Newton's laws</a:t>
            </a:r>
            <a:endParaRPr lang="en-US" sz="1900" dirty="0"/>
          </a:p>
        </p:txBody>
      </p:sp>
      <p:sp>
        <p:nvSpPr>
          <p:cNvPr id="13" name="Text 11"/>
          <p:cNvSpPr txBox="1"/>
          <p:nvPr/>
        </p:nvSpPr>
        <p:spPr>
          <a:xfrm>
            <a:off x="3584448" y="2971800"/>
            <a:ext cx="2240280" cy="640080"/>
          </a:xfrm>
          <a:prstGeom prst="rect">
            <a:avLst/>
          </a:prstGeom>
          <a:noFill/>
          <a:ln/>
        </p:spPr>
        <p:txBody>
          <a:bodyPr wrap="square" lIns="0" tIns="0" rIns="0" bIns="0" rtlCol="0" anchor="ctr"/>
          <a:lstStyle/>
          <a:p>
            <a:pPr marL="0" indent="0">
              <a:buNone/>
            </a:pPr>
            <a:r>
              <a:rPr lang="en-US" sz="1500" dirty="0">
                <a:solidFill>
                  <a:srgbClr val="6B7488"/>
                </a:solidFill>
                <a:latin typeface="Calibri" pitchFamily="34" charset="0"/>
                <a:ea typeface="Calibri" pitchFamily="34" charset="-122"/>
                <a:cs typeface="Calibri" pitchFamily="34" charset="-120"/>
              </a:rPr>
              <a:t>First, second and third laws</a:t>
            </a:r>
            <a:endParaRPr lang="en-US" sz="1500" dirty="0"/>
          </a:p>
        </p:txBody>
      </p:sp>
      <p:sp>
        <p:nvSpPr>
          <p:cNvPr id="14" name="Shape 12"/>
          <p:cNvSpPr/>
          <p:nvPr/>
        </p:nvSpPr>
        <p:spPr>
          <a:xfrm>
            <a:off x="6163056" y="1645920"/>
            <a:ext cx="2624328" cy="2057400"/>
          </a:xfrm>
          <a:prstGeom prst="roundRect">
            <a:avLst>
              <a:gd name="adj" fmla="val 5333"/>
            </a:avLst>
          </a:prstGeom>
          <a:solidFill>
            <a:srgbClr val="E6F4F1"/>
          </a:solidFill>
          <a:ln w="12700">
            <a:solidFill>
              <a:srgbClr val="E6F4F1"/>
            </a:solidFill>
            <a:prstDash val="solid"/>
          </a:ln>
        </p:spPr>
        <p:txBody>
          <a:bodyPr/>
          <a:lstStyle/>
          <a:p>
            <a:endParaRPr lang="en-US"/>
          </a:p>
        </p:txBody>
      </p:sp>
      <p:sp>
        <p:nvSpPr>
          <p:cNvPr id="15" name="Text 13"/>
          <p:cNvSpPr txBox="1"/>
          <p:nvPr/>
        </p:nvSpPr>
        <p:spPr>
          <a:xfrm>
            <a:off x="6391656" y="1828800"/>
            <a:ext cx="1371600" cy="685800"/>
          </a:xfrm>
          <a:prstGeom prst="rect">
            <a:avLst/>
          </a:prstGeom>
          <a:noFill/>
          <a:ln/>
        </p:spPr>
        <p:txBody>
          <a:bodyPr wrap="square" lIns="0" tIns="0" rIns="0" bIns="0" rtlCol="0" anchor="ctr"/>
          <a:lstStyle/>
          <a:p>
            <a:pPr marL="0" indent="0">
              <a:buNone/>
            </a:pPr>
            <a:r>
              <a:rPr lang="en-US" sz="3600" b="1" dirty="0">
                <a:solidFill>
                  <a:srgbClr val="238A7E"/>
                </a:solidFill>
                <a:latin typeface="Cambria" pitchFamily="34" charset="0"/>
                <a:ea typeface="Cambria" pitchFamily="34" charset="-122"/>
                <a:cs typeface="Cambria" pitchFamily="34" charset="-120"/>
              </a:rPr>
              <a:t>03</a:t>
            </a:r>
            <a:endParaRPr lang="en-US" sz="3600" dirty="0"/>
          </a:p>
        </p:txBody>
      </p:sp>
      <p:sp>
        <p:nvSpPr>
          <p:cNvPr id="16" name="Text 14"/>
          <p:cNvSpPr txBox="1"/>
          <p:nvPr/>
        </p:nvSpPr>
        <p:spPr>
          <a:xfrm>
            <a:off x="6391656" y="2560320"/>
            <a:ext cx="2240280" cy="411480"/>
          </a:xfrm>
          <a:prstGeom prst="rect">
            <a:avLst/>
          </a:prstGeom>
          <a:noFill/>
          <a:ln/>
        </p:spPr>
        <p:txBody>
          <a:bodyPr wrap="square" lIns="0" tIns="0" rIns="0" bIns="0" rtlCol="0" anchor="ctr"/>
          <a:lstStyle/>
          <a:p>
            <a:pPr marL="0" indent="0">
              <a:buNone/>
            </a:pPr>
            <a:r>
              <a:rPr lang="en-US" sz="1900" b="1" dirty="0">
                <a:solidFill>
                  <a:srgbClr val="14213D"/>
                </a:solidFill>
                <a:latin typeface="Cambria" pitchFamily="34" charset="0"/>
                <a:ea typeface="Cambria" pitchFamily="34" charset="-122"/>
                <a:cs typeface="Cambria" pitchFamily="34" charset="-120"/>
              </a:rPr>
              <a:t>Momentum &amp; force</a:t>
            </a:r>
            <a:endParaRPr lang="en-US" sz="1900" dirty="0"/>
          </a:p>
        </p:txBody>
      </p:sp>
      <p:sp>
        <p:nvSpPr>
          <p:cNvPr id="17" name="Text 15"/>
          <p:cNvSpPr txBox="1"/>
          <p:nvPr/>
        </p:nvSpPr>
        <p:spPr>
          <a:xfrm>
            <a:off x="6391656" y="2971800"/>
            <a:ext cx="2240280" cy="640080"/>
          </a:xfrm>
          <a:prstGeom prst="rect">
            <a:avLst/>
          </a:prstGeom>
          <a:noFill/>
          <a:ln/>
        </p:spPr>
        <p:txBody>
          <a:bodyPr wrap="square" lIns="0" tIns="0" rIns="0" bIns="0" rtlCol="0" anchor="ctr"/>
          <a:lstStyle/>
          <a:p>
            <a:pPr marL="0" indent="0">
              <a:buNone/>
            </a:pPr>
            <a:r>
              <a:rPr lang="en-US" sz="1500" dirty="0">
                <a:solidFill>
                  <a:srgbClr val="6B7488"/>
                </a:solidFill>
                <a:latin typeface="Calibri" pitchFamily="34" charset="0"/>
                <a:ea typeface="Calibri" pitchFamily="34" charset="-122"/>
                <a:cs typeface="Calibri" pitchFamily="34" charset="-120"/>
              </a:rPr>
              <a:t>p = mv, F = Δp / Δt</a:t>
            </a:r>
            <a:endParaRPr lang="en-US" sz="1500" dirty="0"/>
          </a:p>
        </p:txBody>
      </p:sp>
      <p:sp>
        <p:nvSpPr>
          <p:cNvPr id="18" name="Shape 16"/>
          <p:cNvSpPr/>
          <p:nvPr/>
        </p:nvSpPr>
        <p:spPr>
          <a:xfrm>
            <a:off x="8970264" y="1645920"/>
            <a:ext cx="2624328" cy="2057400"/>
          </a:xfrm>
          <a:prstGeom prst="roundRect">
            <a:avLst>
              <a:gd name="adj" fmla="val 5333"/>
            </a:avLst>
          </a:prstGeom>
          <a:solidFill>
            <a:srgbClr val="FCEBE6"/>
          </a:solidFill>
          <a:ln w="12700">
            <a:solidFill>
              <a:srgbClr val="FCEBE6"/>
            </a:solidFill>
            <a:prstDash val="solid"/>
          </a:ln>
        </p:spPr>
        <p:txBody>
          <a:bodyPr/>
          <a:lstStyle/>
          <a:p>
            <a:endParaRPr lang="en-US"/>
          </a:p>
        </p:txBody>
      </p:sp>
      <p:sp>
        <p:nvSpPr>
          <p:cNvPr id="19" name="Text 17"/>
          <p:cNvSpPr txBox="1"/>
          <p:nvPr/>
        </p:nvSpPr>
        <p:spPr>
          <a:xfrm>
            <a:off x="9198864" y="1828800"/>
            <a:ext cx="1371600" cy="685800"/>
          </a:xfrm>
          <a:prstGeom prst="rect">
            <a:avLst/>
          </a:prstGeom>
          <a:noFill/>
          <a:ln/>
        </p:spPr>
        <p:txBody>
          <a:bodyPr wrap="square" lIns="0" tIns="0" rIns="0" bIns="0" rtlCol="0" anchor="ctr"/>
          <a:lstStyle/>
          <a:p>
            <a:pPr marL="0" indent="0">
              <a:buNone/>
            </a:pPr>
            <a:r>
              <a:rPr lang="en-US" sz="3600" b="1" dirty="0">
                <a:solidFill>
                  <a:srgbClr val="D9482B"/>
                </a:solidFill>
                <a:latin typeface="Cambria" pitchFamily="34" charset="0"/>
                <a:ea typeface="Cambria" pitchFamily="34" charset="-122"/>
                <a:cs typeface="Cambria" pitchFamily="34" charset="-120"/>
              </a:rPr>
              <a:t>04</a:t>
            </a:r>
            <a:endParaRPr lang="en-US" sz="3600" dirty="0"/>
          </a:p>
        </p:txBody>
      </p:sp>
      <p:sp>
        <p:nvSpPr>
          <p:cNvPr id="20" name="Text 18"/>
          <p:cNvSpPr txBox="1"/>
          <p:nvPr/>
        </p:nvSpPr>
        <p:spPr>
          <a:xfrm>
            <a:off x="9198864" y="2560320"/>
            <a:ext cx="2240280" cy="411480"/>
          </a:xfrm>
          <a:prstGeom prst="rect">
            <a:avLst/>
          </a:prstGeom>
          <a:noFill/>
          <a:ln/>
        </p:spPr>
        <p:txBody>
          <a:bodyPr wrap="square" lIns="0" tIns="0" rIns="0" bIns="0" rtlCol="0" anchor="ctr"/>
          <a:lstStyle/>
          <a:p>
            <a:pPr marL="0" indent="0">
              <a:buNone/>
            </a:pPr>
            <a:r>
              <a:rPr lang="en-US" sz="1900" b="1" dirty="0">
                <a:solidFill>
                  <a:srgbClr val="14213D"/>
                </a:solidFill>
                <a:latin typeface="Cambria" pitchFamily="34" charset="0"/>
                <a:ea typeface="Cambria" pitchFamily="34" charset="-122"/>
                <a:cs typeface="Cambria" pitchFamily="34" charset="-120"/>
              </a:rPr>
              <a:t>Drag &amp; terminal velocity</a:t>
            </a:r>
            <a:endParaRPr lang="en-US" sz="1900" dirty="0"/>
          </a:p>
        </p:txBody>
      </p:sp>
      <p:sp>
        <p:nvSpPr>
          <p:cNvPr id="21" name="Text 19"/>
          <p:cNvSpPr txBox="1"/>
          <p:nvPr/>
        </p:nvSpPr>
        <p:spPr>
          <a:xfrm>
            <a:off x="9198864" y="2971800"/>
            <a:ext cx="2240280" cy="640080"/>
          </a:xfrm>
          <a:prstGeom prst="rect">
            <a:avLst/>
          </a:prstGeom>
          <a:noFill/>
          <a:ln/>
        </p:spPr>
        <p:txBody>
          <a:bodyPr wrap="square" lIns="0" tIns="0" rIns="0" bIns="0" rtlCol="0" anchor="ctr"/>
          <a:lstStyle/>
          <a:p>
            <a:pPr marL="0" indent="0">
              <a:buNone/>
            </a:pPr>
            <a:r>
              <a:rPr lang="en-US" sz="1500" dirty="0">
                <a:solidFill>
                  <a:srgbClr val="6B7488"/>
                </a:solidFill>
                <a:latin typeface="Calibri" pitchFamily="34" charset="0"/>
                <a:ea typeface="Calibri" pitchFamily="34" charset="-122"/>
                <a:cs typeface="Calibri" pitchFamily="34" charset="-120"/>
              </a:rPr>
              <a:t>Non-uniform motion</a:t>
            </a:r>
            <a:endParaRPr lang="en-US" sz="1500" dirty="0"/>
          </a:p>
        </p:txBody>
      </p:sp>
      <p:sp>
        <p:nvSpPr>
          <p:cNvPr id="22" name="Shape 20"/>
          <p:cNvSpPr/>
          <p:nvPr/>
        </p:nvSpPr>
        <p:spPr>
          <a:xfrm>
            <a:off x="548640" y="3931920"/>
            <a:ext cx="2624328" cy="2057400"/>
          </a:xfrm>
          <a:prstGeom prst="roundRect">
            <a:avLst>
              <a:gd name="adj" fmla="val 5333"/>
            </a:avLst>
          </a:prstGeom>
          <a:solidFill>
            <a:srgbClr val="FFF4DC"/>
          </a:solidFill>
          <a:ln w="12700">
            <a:solidFill>
              <a:srgbClr val="FFF4DC"/>
            </a:solidFill>
            <a:prstDash val="solid"/>
          </a:ln>
        </p:spPr>
        <p:txBody>
          <a:bodyPr/>
          <a:lstStyle/>
          <a:p>
            <a:endParaRPr lang="en-US"/>
          </a:p>
        </p:txBody>
      </p:sp>
      <p:sp>
        <p:nvSpPr>
          <p:cNvPr id="23" name="Text 21"/>
          <p:cNvSpPr txBox="1"/>
          <p:nvPr/>
        </p:nvSpPr>
        <p:spPr>
          <a:xfrm>
            <a:off x="777240" y="4114800"/>
            <a:ext cx="1371600" cy="685800"/>
          </a:xfrm>
          <a:prstGeom prst="rect">
            <a:avLst/>
          </a:prstGeom>
          <a:noFill/>
          <a:ln/>
        </p:spPr>
        <p:txBody>
          <a:bodyPr wrap="square" lIns="0" tIns="0" rIns="0" bIns="0" rtlCol="0" anchor="ctr"/>
          <a:lstStyle/>
          <a:p>
            <a:pPr marL="0" indent="0">
              <a:buNone/>
            </a:pPr>
            <a:r>
              <a:rPr lang="en-US" sz="3600" b="1" dirty="0">
                <a:solidFill>
                  <a:srgbClr val="D98200"/>
                </a:solidFill>
                <a:latin typeface="Cambria" pitchFamily="34" charset="0"/>
                <a:ea typeface="Cambria" pitchFamily="34" charset="-122"/>
                <a:cs typeface="Cambria" pitchFamily="34" charset="-120"/>
              </a:rPr>
              <a:t>05</a:t>
            </a:r>
            <a:endParaRPr lang="en-US" sz="3600" dirty="0"/>
          </a:p>
        </p:txBody>
      </p:sp>
      <p:sp>
        <p:nvSpPr>
          <p:cNvPr id="24" name="Text 22"/>
          <p:cNvSpPr txBox="1"/>
          <p:nvPr/>
        </p:nvSpPr>
        <p:spPr>
          <a:xfrm>
            <a:off x="777240" y="4846320"/>
            <a:ext cx="2240280" cy="411480"/>
          </a:xfrm>
          <a:prstGeom prst="rect">
            <a:avLst/>
          </a:prstGeom>
          <a:noFill/>
          <a:ln/>
        </p:spPr>
        <p:txBody>
          <a:bodyPr wrap="square" lIns="0" tIns="0" rIns="0" bIns="0" rtlCol="0" anchor="ctr"/>
          <a:lstStyle/>
          <a:p>
            <a:pPr marL="0" indent="0">
              <a:buNone/>
            </a:pPr>
            <a:r>
              <a:rPr lang="en-US" sz="1900" b="1" dirty="0">
                <a:solidFill>
                  <a:srgbClr val="14213D"/>
                </a:solidFill>
                <a:latin typeface="Cambria" pitchFamily="34" charset="0"/>
                <a:ea typeface="Cambria" pitchFamily="34" charset="-122"/>
                <a:cs typeface="Cambria" pitchFamily="34" charset="-120"/>
              </a:rPr>
              <a:t>Conservation of momentum</a:t>
            </a:r>
            <a:endParaRPr lang="en-US" sz="1900" dirty="0"/>
          </a:p>
        </p:txBody>
      </p:sp>
      <p:sp>
        <p:nvSpPr>
          <p:cNvPr id="25" name="Text 23"/>
          <p:cNvSpPr txBox="1"/>
          <p:nvPr/>
        </p:nvSpPr>
        <p:spPr>
          <a:xfrm>
            <a:off x="777240" y="5257800"/>
            <a:ext cx="2240280" cy="640080"/>
          </a:xfrm>
          <a:prstGeom prst="rect">
            <a:avLst/>
          </a:prstGeom>
          <a:noFill/>
          <a:ln/>
        </p:spPr>
        <p:txBody>
          <a:bodyPr wrap="square" lIns="0" tIns="0" rIns="0" bIns="0" rtlCol="0" anchor="ctr"/>
          <a:lstStyle/>
          <a:p>
            <a:pPr marL="0" indent="0">
              <a:buNone/>
            </a:pPr>
            <a:r>
              <a:rPr lang="en-US" sz="1500" dirty="0">
                <a:solidFill>
                  <a:srgbClr val="6B7488"/>
                </a:solidFill>
                <a:latin typeface="Calibri" pitchFamily="34" charset="0"/>
                <a:ea typeface="Calibri" pitchFamily="34" charset="-122"/>
                <a:cs typeface="Calibri" pitchFamily="34" charset="-120"/>
              </a:rPr>
              <a:t>1D collisions, trolleys, bowls</a:t>
            </a:r>
            <a:endParaRPr lang="en-US" sz="1500" dirty="0"/>
          </a:p>
        </p:txBody>
      </p:sp>
      <p:sp>
        <p:nvSpPr>
          <p:cNvPr id="26" name="Shape 24"/>
          <p:cNvSpPr/>
          <p:nvPr/>
        </p:nvSpPr>
        <p:spPr>
          <a:xfrm>
            <a:off x="3355848" y="3931920"/>
            <a:ext cx="2624328" cy="2057400"/>
          </a:xfrm>
          <a:prstGeom prst="roundRect">
            <a:avLst>
              <a:gd name="adj" fmla="val 5333"/>
            </a:avLst>
          </a:prstGeom>
          <a:solidFill>
            <a:srgbClr val="E6F4F1"/>
          </a:solidFill>
          <a:ln w="12700">
            <a:solidFill>
              <a:srgbClr val="E6F4F1"/>
            </a:solidFill>
            <a:prstDash val="solid"/>
          </a:ln>
        </p:spPr>
        <p:txBody>
          <a:bodyPr/>
          <a:lstStyle/>
          <a:p>
            <a:endParaRPr lang="en-US"/>
          </a:p>
        </p:txBody>
      </p:sp>
      <p:sp>
        <p:nvSpPr>
          <p:cNvPr id="27" name="Text 25"/>
          <p:cNvSpPr txBox="1"/>
          <p:nvPr/>
        </p:nvSpPr>
        <p:spPr>
          <a:xfrm>
            <a:off x="3584448" y="4114800"/>
            <a:ext cx="1371600" cy="685800"/>
          </a:xfrm>
          <a:prstGeom prst="rect">
            <a:avLst/>
          </a:prstGeom>
          <a:noFill/>
          <a:ln/>
        </p:spPr>
        <p:txBody>
          <a:bodyPr wrap="square" lIns="0" tIns="0" rIns="0" bIns="0" rtlCol="0" anchor="ctr"/>
          <a:lstStyle/>
          <a:p>
            <a:pPr marL="0" indent="0">
              <a:buNone/>
            </a:pPr>
            <a:r>
              <a:rPr lang="en-US" sz="3600" b="1" dirty="0">
                <a:solidFill>
                  <a:srgbClr val="238A7E"/>
                </a:solidFill>
                <a:latin typeface="Cambria" pitchFamily="34" charset="0"/>
                <a:ea typeface="Cambria" pitchFamily="34" charset="-122"/>
                <a:cs typeface="Cambria" pitchFamily="34" charset="-120"/>
              </a:rPr>
              <a:t>06</a:t>
            </a:r>
            <a:endParaRPr lang="en-US" sz="3600" dirty="0"/>
          </a:p>
        </p:txBody>
      </p:sp>
      <p:sp>
        <p:nvSpPr>
          <p:cNvPr id="28" name="Text 26"/>
          <p:cNvSpPr txBox="1"/>
          <p:nvPr/>
        </p:nvSpPr>
        <p:spPr>
          <a:xfrm>
            <a:off x="3584448" y="4846320"/>
            <a:ext cx="2240280" cy="411480"/>
          </a:xfrm>
          <a:prstGeom prst="rect">
            <a:avLst/>
          </a:prstGeom>
          <a:noFill/>
          <a:ln/>
        </p:spPr>
        <p:txBody>
          <a:bodyPr wrap="square" lIns="0" tIns="0" rIns="0" bIns="0" rtlCol="0" anchor="ctr"/>
          <a:lstStyle/>
          <a:p>
            <a:pPr marL="0" indent="0">
              <a:buNone/>
            </a:pPr>
            <a:r>
              <a:rPr lang="en-US" sz="1900" b="1" dirty="0">
                <a:solidFill>
                  <a:srgbClr val="14213D"/>
                </a:solidFill>
                <a:latin typeface="Cambria" pitchFamily="34" charset="0"/>
                <a:ea typeface="Cambria" pitchFamily="34" charset="-122"/>
                <a:cs typeface="Cambria" pitchFamily="34" charset="-120"/>
              </a:rPr>
              <a:t>Collisions</a:t>
            </a:r>
            <a:endParaRPr lang="en-US" sz="1900" dirty="0"/>
          </a:p>
        </p:txBody>
      </p:sp>
      <p:sp>
        <p:nvSpPr>
          <p:cNvPr id="29" name="Text 27"/>
          <p:cNvSpPr txBox="1"/>
          <p:nvPr/>
        </p:nvSpPr>
        <p:spPr>
          <a:xfrm>
            <a:off x="3584448" y="5257800"/>
            <a:ext cx="2240280" cy="640080"/>
          </a:xfrm>
          <a:prstGeom prst="rect">
            <a:avLst/>
          </a:prstGeom>
          <a:noFill/>
          <a:ln/>
        </p:spPr>
        <p:txBody>
          <a:bodyPr wrap="square" lIns="0" tIns="0" rIns="0" bIns="0" rtlCol="0" anchor="ctr"/>
          <a:lstStyle/>
          <a:p>
            <a:pPr marL="0" indent="0">
              <a:buNone/>
            </a:pPr>
            <a:r>
              <a:rPr lang="en-US" sz="1500" dirty="0">
                <a:solidFill>
                  <a:srgbClr val="6B7488"/>
                </a:solidFill>
                <a:latin typeface="Calibri" pitchFamily="34" charset="0"/>
                <a:ea typeface="Calibri" pitchFamily="34" charset="-122"/>
                <a:cs typeface="Calibri" pitchFamily="34" charset="-120"/>
              </a:rPr>
              <a:t>Elastic, inelastic, 2D</a:t>
            </a:r>
            <a:endParaRPr lang="en-US" sz="1500" dirty="0"/>
          </a:p>
        </p:txBody>
      </p:sp>
      <p:sp>
        <p:nvSpPr>
          <p:cNvPr id="30" name="Shape 28"/>
          <p:cNvSpPr/>
          <p:nvPr/>
        </p:nvSpPr>
        <p:spPr>
          <a:xfrm>
            <a:off x="6163056" y="3931920"/>
            <a:ext cx="2624328" cy="2057400"/>
          </a:xfrm>
          <a:prstGeom prst="roundRect">
            <a:avLst>
              <a:gd name="adj" fmla="val 5333"/>
            </a:avLst>
          </a:prstGeom>
          <a:solidFill>
            <a:srgbClr val="FCEBE6"/>
          </a:solidFill>
          <a:ln w="12700">
            <a:solidFill>
              <a:srgbClr val="FCEBE6"/>
            </a:solidFill>
            <a:prstDash val="solid"/>
          </a:ln>
        </p:spPr>
        <p:txBody>
          <a:bodyPr/>
          <a:lstStyle/>
          <a:p>
            <a:endParaRPr lang="en-US"/>
          </a:p>
        </p:txBody>
      </p:sp>
      <p:sp>
        <p:nvSpPr>
          <p:cNvPr id="31" name="Text 29"/>
          <p:cNvSpPr txBox="1"/>
          <p:nvPr/>
        </p:nvSpPr>
        <p:spPr>
          <a:xfrm>
            <a:off x="6391656" y="4114800"/>
            <a:ext cx="1371600" cy="685800"/>
          </a:xfrm>
          <a:prstGeom prst="rect">
            <a:avLst/>
          </a:prstGeom>
          <a:noFill/>
          <a:ln/>
        </p:spPr>
        <p:txBody>
          <a:bodyPr wrap="square" lIns="0" tIns="0" rIns="0" bIns="0" rtlCol="0" anchor="ctr"/>
          <a:lstStyle/>
          <a:p>
            <a:pPr marL="0" indent="0">
              <a:buNone/>
            </a:pPr>
            <a:r>
              <a:rPr lang="en-US" sz="3600" b="1" dirty="0">
                <a:solidFill>
                  <a:srgbClr val="D9482B"/>
                </a:solidFill>
                <a:latin typeface="Cambria" pitchFamily="34" charset="0"/>
                <a:ea typeface="Cambria" pitchFamily="34" charset="-122"/>
                <a:cs typeface="Cambria" pitchFamily="34" charset="-120"/>
              </a:rPr>
              <a:t>07</a:t>
            </a:r>
            <a:endParaRPr lang="en-US" sz="3600" dirty="0"/>
          </a:p>
        </p:txBody>
      </p:sp>
      <p:sp>
        <p:nvSpPr>
          <p:cNvPr id="32" name="Text 30"/>
          <p:cNvSpPr txBox="1"/>
          <p:nvPr/>
        </p:nvSpPr>
        <p:spPr>
          <a:xfrm>
            <a:off x="6391656" y="4846320"/>
            <a:ext cx="2240280" cy="411480"/>
          </a:xfrm>
          <a:prstGeom prst="rect">
            <a:avLst/>
          </a:prstGeom>
          <a:noFill/>
          <a:ln/>
        </p:spPr>
        <p:txBody>
          <a:bodyPr wrap="square" lIns="0" tIns="0" rIns="0" bIns="0" rtlCol="0" anchor="ctr"/>
          <a:lstStyle/>
          <a:p>
            <a:pPr marL="0" indent="0">
              <a:buNone/>
            </a:pPr>
            <a:r>
              <a:rPr lang="en-US" sz="1900" b="1" dirty="0">
                <a:solidFill>
                  <a:srgbClr val="14213D"/>
                </a:solidFill>
                <a:latin typeface="Cambria" pitchFamily="34" charset="0"/>
                <a:ea typeface="Cambria" pitchFamily="34" charset="-122"/>
                <a:cs typeface="Cambria" pitchFamily="34" charset="-120"/>
              </a:rPr>
              <a:t>Past paper practice</a:t>
            </a:r>
            <a:endParaRPr lang="en-US" sz="1900" dirty="0"/>
          </a:p>
        </p:txBody>
      </p:sp>
      <p:sp>
        <p:nvSpPr>
          <p:cNvPr id="33" name="Text 31"/>
          <p:cNvSpPr txBox="1"/>
          <p:nvPr/>
        </p:nvSpPr>
        <p:spPr>
          <a:xfrm>
            <a:off x="6391656" y="5257800"/>
            <a:ext cx="2240280" cy="640080"/>
          </a:xfrm>
          <a:prstGeom prst="rect">
            <a:avLst/>
          </a:prstGeom>
          <a:noFill/>
          <a:ln/>
        </p:spPr>
        <p:txBody>
          <a:bodyPr wrap="square" lIns="0" tIns="0" rIns="0" bIns="0" rtlCol="0" anchor="ctr"/>
          <a:lstStyle/>
          <a:p>
            <a:pPr marL="0" indent="0">
              <a:buNone/>
            </a:pPr>
            <a:r>
              <a:rPr lang="en-US" sz="1500" dirty="0">
                <a:solidFill>
                  <a:srgbClr val="6B7488"/>
                </a:solidFill>
                <a:latin typeface="Calibri" pitchFamily="34" charset="0"/>
                <a:ea typeface="Calibri" pitchFamily="34" charset="-122"/>
                <a:cs typeface="Calibri" pitchFamily="34" charset="-120"/>
              </a:rPr>
              <a:t>MCQs and structured questions</a:t>
            </a:r>
            <a:endParaRPr lang="en-US" sz="1500" dirty="0"/>
          </a:p>
        </p:txBody>
      </p:sp>
      <p:sp>
        <p:nvSpPr>
          <p:cNvPr id="34" name="Shape 32"/>
          <p:cNvSpPr/>
          <p:nvPr/>
        </p:nvSpPr>
        <p:spPr>
          <a:xfrm>
            <a:off x="8970264" y="3931920"/>
            <a:ext cx="2624328" cy="2057400"/>
          </a:xfrm>
          <a:prstGeom prst="roundRect">
            <a:avLst>
              <a:gd name="adj" fmla="val 5333"/>
            </a:avLst>
          </a:prstGeom>
          <a:solidFill>
            <a:srgbClr val="EEF3F9"/>
          </a:solidFill>
          <a:ln w="12700">
            <a:solidFill>
              <a:srgbClr val="EEF3F9"/>
            </a:solidFill>
            <a:prstDash val="solid"/>
          </a:ln>
        </p:spPr>
        <p:txBody>
          <a:bodyPr/>
          <a:lstStyle/>
          <a:p>
            <a:endParaRPr lang="en-US"/>
          </a:p>
        </p:txBody>
      </p:sp>
      <p:sp>
        <p:nvSpPr>
          <p:cNvPr id="35" name="Text 33"/>
          <p:cNvSpPr txBox="1"/>
          <p:nvPr/>
        </p:nvSpPr>
        <p:spPr>
          <a:xfrm>
            <a:off x="9198864" y="4114800"/>
            <a:ext cx="1371600" cy="685800"/>
          </a:xfrm>
          <a:prstGeom prst="rect">
            <a:avLst/>
          </a:prstGeom>
          <a:noFill/>
          <a:ln/>
        </p:spPr>
        <p:txBody>
          <a:bodyPr wrap="square" lIns="0" tIns="0" rIns="0" bIns="0" rtlCol="0" anchor="ctr"/>
          <a:lstStyle/>
          <a:p>
            <a:pPr marL="0" indent="0">
              <a:buNone/>
            </a:pPr>
            <a:r>
              <a:rPr lang="en-US" sz="3600" b="1" dirty="0">
                <a:solidFill>
                  <a:srgbClr val="1591BD"/>
                </a:solidFill>
                <a:latin typeface="Cambria" pitchFamily="34" charset="0"/>
                <a:ea typeface="Cambria" pitchFamily="34" charset="-122"/>
                <a:cs typeface="Cambria" pitchFamily="34" charset="-120"/>
              </a:rPr>
              <a:t>08</a:t>
            </a:r>
            <a:endParaRPr lang="en-US" sz="3600" dirty="0"/>
          </a:p>
        </p:txBody>
      </p:sp>
      <p:sp>
        <p:nvSpPr>
          <p:cNvPr id="36" name="Text 34"/>
          <p:cNvSpPr txBox="1"/>
          <p:nvPr/>
        </p:nvSpPr>
        <p:spPr>
          <a:xfrm>
            <a:off x="9198864" y="4846320"/>
            <a:ext cx="2240280" cy="411480"/>
          </a:xfrm>
          <a:prstGeom prst="rect">
            <a:avLst/>
          </a:prstGeom>
          <a:noFill/>
          <a:ln/>
        </p:spPr>
        <p:txBody>
          <a:bodyPr wrap="square" lIns="0" tIns="0" rIns="0" bIns="0" rtlCol="0" anchor="ctr"/>
          <a:lstStyle/>
          <a:p>
            <a:pPr marL="0" indent="0">
              <a:buNone/>
            </a:pPr>
            <a:r>
              <a:rPr lang="en-US" sz="1900" b="1" dirty="0">
                <a:solidFill>
                  <a:srgbClr val="14213D"/>
                </a:solidFill>
                <a:latin typeface="Cambria" pitchFamily="34" charset="0"/>
                <a:ea typeface="Cambria" pitchFamily="34" charset="-122"/>
                <a:cs typeface="Cambria" pitchFamily="34" charset="-120"/>
              </a:rPr>
              <a:t>Doubts &amp; exam tips</a:t>
            </a:r>
            <a:endParaRPr lang="en-US" sz="1900" dirty="0"/>
          </a:p>
        </p:txBody>
      </p:sp>
      <p:sp>
        <p:nvSpPr>
          <p:cNvPr id="37" name="Text 35"/>
          <p:cNvSpPr txBox="1"/>
          <p:nvPr/>
        </p:nvSpPr>
        <p:spPr>
          <a:xfrm>
            <a:off x="9198864" y="5257800"/>
            <a:ext cx="2240280" cy="640080"/>
          </a:xfrm>
          <a:prstGeom prst="rect">
            <a:avLst/>
          </a:prstGeom>
          <a:noFill/>
          <a:ln/>
        </p:spPr>
        <p:txBody>
          <a:bodyPr wrap="square" lIns="0" tIns="0" rIns="0" bIns="0" rtlCol="0" anchor="ctr"/>
          <a:lstStyle/>
          <a:p>
            <a:pPr marL="0" indent="0">
              <a:buNone/>
            </a:pPr>
            <a:r>
              <a:rPr lang="en-US" sz="1500" dirty="0">
                <a:solidFill>
                  <a:srgbClr val="6B7488"/>
                </a:solidFill>
                <a:latin typeface="Calibri" pitchFamily="34" charset="0"/>
                <a:ea typeface="Calibri" pitchFamily="34" charset="-122"/>
                <a:cs typeface="Calibri" pitchFamily="34" charset="-120"/>
              </a:rPr>
              <a:t>Misconceptions and technique</a:t>
            </a:r>
            <a:endParaRPr lang="en-US" sz="15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111831"/>
        </a:solidFill>
        <a:effectLst/>
      </p:bgPr>
    </p:bg>
    <p:spTree>
      <p:nvGrpSpPr>
        <p:cNvPr id="1" name=""/>
        <p:cNvGrpSpPr/>
        <p:nvPr/>
      </p:nvGrpSpPr>
      <p:grpSpPr>
        <a:xfrm>
          <a:off x="0" y="0"/>
          <a:ext cx="0" cy="0"/>
          <a:chOff x="0" y="0"/>
          <a:chExt cx="0" cy="0"/>
        </a:xfrm>
      </p:grpSpPr>
      <p:sp>
        <p:nvSpPr>
          <p:cNvPr id="2" name="Text 0"/>
          <p:cNvSpPr txBox="1"/>
          <p:nvPr/>
        </p:nvSpPr>
        <p:spPr>
          <a:xfrm>
            <a:off x="548640" y="1463040"/>
            <a:ext cx="3657600" cy="1645920"/>
          </a:xfrm>
          <a:prstGeom prst="rect">
            <a:avLst/>
          </a:prstGeom>
          <a:noFill/>
          <a:ln/>
        </p:spPr>
        <p:txBody>
          <a:bodyPr wrap="square" lIns="0" tIns="0" rIns="0" bIns="0" rtlCol="0" anchor="ctr"/>
          <a:lstStyle/>
          <a:p>
            <a:pPr marL="0" indent="0">
              <a:buNone/>
            </a:pPr>
            <a:r>
              <a:rPr lang="en-US" sz="11000" b="1" dirty="0">
                <a:solidFill>
                  <a:srgbClr val="F5B12B"/>
                </a:solidFill>
                <a:latin typeface="Cambria" pitchFamily="34" charset="0"/>
                <a:ea typeface="Cambria" pitchFamily="34" charset="-122"/>
                <a:cs typeface="Cambria" pitchFamily="34" charset="-120"/>
              </a:rPr>
              <a:t>01</a:t>
            </a:r>
            <a:endParaRPr lang="en-US" sz="11000" dirty="0"/>
          </a:p>
        </p:txBody>
      </p:sp>
      <p:sp>
        <p:nvSpPr>
          <p:cNvPr id="3" name="Text 1"/>
          <p:cNvSpPr txBox="1"/>
          <p:nvPr/>
        </p:nvSpPr>
        <p:spPr>
          <a:xfrm>
            <a:off x="548640" y="3200400"/>
            <a:ext cx="10058400" cy="914400"/>
          </a:xfrm>
          <a:prstGeom prst="rect">
            <a:avLst/>
          </a:prstGeom>
          <a:noFill/>
          <a:ln/>
        </p:spPr>
        <p:txBody>
          <a:bodyPr wrap="square" lIns="0" tIns="0" rIns="0" bIns="0" rtlCol="0" anchor="ctr"/>
          <a:lstStyle/>
          <a:p>
            <a:pPr marL="0" indent="0">
              <a:buNone/>
            </a:pPr>
            <a:r>
              <a:rPr lang="en-US" sz="4400" b="1" dirty="0">
                <a:solidFill>
                  <a:srgbClr val="FFFFFF"/>
                </a:solidFill>
                <a:latin typeface="Cambria" pitchFamily="34" charset="0"/>
                <a:ea typeface="Cambria" pitchFamily="34" charset="-122"/>
                <a:cs typeface="Cambria" pitchFamily="34" charset="-120"/>
              </a:rPr>
              <a:t>Mass, weight and force</a:t>
            </a:r>
            <a:endParaRPr lang="en-US" sz="4400" dirty="0"/>
          </a:p>
        </p:txBody>
      </p:sp>
      <p:sp>
        <p:nvSpPr>
          <p:cNvPr id="4" name="Text 2"/>
          <p:cNvSpPr txBox="1"/>
          <p:nvPr/>
        </p:nvSpPr>
        <p:spPr>
          <a:xfrm>
            <a:off x="548640" y="4160520"/>
            <a:ext cx="10058400" cy="548640"/>
          </a:xfrm>
          <a:prstGeom prst="rect">
            <a:avLst/>
          </a:prstGeom>
          <a:noFill/>
          <a:ln/>
        </p:spPr>
        <p:txBody>
          <a:bodyPr wrap="square" lIns="0" tIns="0" rIns="0" bIns="0" rtlCol="0" anchor="ctr"/>
          <a:lstStyle/>
          <a:p>
            <a:pPr marL="0" indent="0">
              <a:buNone/>
            </a:pPr>
            <a:r>
              <a:rPr lang="en-US" sz="2000" dirty="0">
                <a:solidFill>
                  <a:srgbClr val="B9C2DE"/>
                </a:solidFill>
                <a:latin typeface="Calibri" pitchFamily="34" charset="0"/>
                <a:ea typeface="Calibri" pitchFamily="34" charset="-122"/>
                <a:cs typeface="Calibri" pitchFamily="34" charset="-120"/>
              </a:rPr>
              <a:t>What resists motion, what gravity does, and F = ma</a:t>
            </a:r>
            <a:endParaRPr lang="en-US" sz="2000" dirty="0"/>
          </a:p>
        </p:txBody>
      </p:sp>
      <p:sp>
        <p:nvSpPr>
          <p:cNvPr id="5" name="Text 3"/>
          <p:cNvSpPr txBox="1"/>
          <p:nvPr/>
        </p:nvSpPr>
        <p:spPr>
          <a:xfrm>
            <a:off x="548640" y="1143000"/>
            <a:ext cx="10058400" cy="320040"/>
          </a:xfrm>
          <a:prstGeom prst="rect">
            <a:avLst/>
          </a:prstGeom>
          <a:noFill/>
          <a:ln/>
        </p:spPr>
        <p:txBody>
          <a:bodyPr wrap="square" lIns="0" tIns="0" rIns="0" bIns="0" rtlCol="0" anchor="ctr"/>
          <a:lstStyle/>
          <a:p>
            <a:pPr marL="0" indent="0">
              <a:buNone/>
            </a:pPr>
            <a:r>
              <a:rPr lang="en-US" sz="1450" b="1" kern="0" spc="300" dirty="0">
                <a:solidFill>
                  <a:srgbClr val="37C9EF"/>
                </a:solidFill>
                <a:latin typeface="Calibri" pitchFamily="34" charset="0"/>
                <a:ea typeface="Calibri" pitchFamily="34" charset="-122"/>
                <a:cs typeface="Calibri" pitchFamily="34" charset="-120"/>
              </a:rPr>
              <a:t>LEARNING OUTCOMES 3.1.1, 3.1.2, 3.1.6</a:t>
            </a:r>
            <a:endParaRPr lang="en-US" sz="1450" dirty="0"/>
          </a:p>
        </p:txBody>
      </p:sp>
      <p:sp>
        <p:nvSpPr>
          <p:cNvPr id="6" name="Text 4"/>
          <p:cNvSpPr txBox="1"/>
          <p:nvPr/>
        </p:nvSpPr>
        <p:spPr>
          <a:xfrm>
            <a:off x="548640" y="6400800"/>
            <a:ext cx="7315200" cy="274320"/>
          </a:xfrm>
          <a:prstGeom prst="rect">
            <a:avLst/>
          </a:prstGeom>
          <a:noFill/>
          <a:ln/>
        </p:spPr>
        <p:txBody>
          <a:bodyPr wrap="square" lIns="0" tIns="0" rIns="0" bIns="0" rtlCol="0" anchor="ctr"/>
          <a:lstStyle/>
          <a:p>
            <a:pPr marL="0" indent="0">
              <a:buNone/>
            </a:pPr>
            <a:r>
              <a:rPr lang="en-US" sz="1000" dirty="0">
                <a:solidFill>
                  <a:srgbClr val="8C96B8"/>
                </a:solidFill>
                <a:latin typeface="Calibri" pitchFamily="34" charset="0"/>
                <a:ea typeface="Calibri" pitchFamily="34" charset="-122"/>
                <a:cs typeface="Calibri" pitchFamily="34" charset="-120"/>
              </a:rPr>
              <a:t>Topic 3 · Dynamics   |   Cambridge International AS Level Physics 9702</a:t>
            </a:r>
            <a:endParaRPr lang="en-US" sz="1000" dirty="0"/>
          </a:p>
        </p:txBody>
      </p:sp>
      <p:sp>
        <p:nvSpPr>
          <p:cNvPr id="7" name="Text 5"/>
          <p:cNvSpPr txBox="1"/>
          <p:nvPr/>
        </p:nvSpPr>
        <p:spPr>
          <a:xfrm>
            <a:off x="10728655" y="6400800"/>
            <a:ext cx="914400" cy="274320"/>
          </a:xfrm>
          <a:prstGeom prst="rect">
            <a:avLst/>
          </a:prstGeom>
          <a:noFill/>
          <a:ln/>
        </p:spPr>
        <p:txBody>
          <a:bodyPr wrap="square" lIns="0" tIns="0" rIns="0" bIns="0" rtlCol="0" anchor="ctr"/>
          <a:lstStyle/>
          <a:p>
            <a:pPr marL="0" indent="0" algn="r">
              <a:buNone/>
            </a:pPr>
            <a:r>
              <a:rPr lang="en-US" sz="1000" dirty="0">
                <a:solidFill>
                  <a:srgbClr val="8C96B8"/>
                </a:solidFill>
                <a:latin typeface="Calibri" pitchFamily="34" charset="0"/>
                <a:ea typeface="Calibri" pitchFamily="34" charset="-122"/>
                <a:cs typeface="Calibri"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972800" cy="274320"/>
          </a:xfrm>
          <a:prstGeom prst="rect">
            <a:avLst/>
          </a:prstGeom>
          <a:noFill/>
          <a:ln/>
        </p:spPr>
        <p:txBody>
          <a:bodyPr wrap="square" lIns="0" tIns="0" rIns="0" bIns="0" rtlCol="0" anchor="ctr"/>
          <a:lstStyle/>
          <a:p>
            <a:pPr marL="0" indent="0">
              <a:buNone/>
            </a:pPr>
            <a:r>
              <a:rPr lang="en-US" sz="1200" b="1" kern="0" spc="300" dirty="0">
                <a:solidFill>
                  <a:srgbClr val="1591BD"/>
                </a:solidFill>
                <a:latin typeface="Calibri" pitchFamily="34" charset="0"/>
                <a:ea typeface="Calibri" pitchFamily="34" charset="-122"/>
                <a:cs typeface="Calibri" pitchFamily="34" charset="-120"/>
              </a:rPr>
              <a:t>3.1.1 &amp; 3.1.6 · TWO DIFFERENT QUANTITIES</a:t>
            </a:r>
            <a:endParaRPr lang="en-US" sz="1200" dirty="0"/>
          </a:p>
        </p:txBody>
      </p:sp>
      <p:sp>
        <p:nvSpPr>
          <p:cNvPr id="3" name="Text 1"/>
          <p:cNvSpPr txBox="1"/>
          <p:nvPr/>
        </p:nvSpPr>
        <p:spPr>
          <a:xfrm>
            <a:off x="548640" y="621792"/>
            <a:ext cx="11064240" cy="685800"/>
          </a:xfrm>
          <a:prstGeom prst="rect">
            <a:avLst/>
          </a:prstGeom>
          <a:noFill/>
          <a:ln/>
        </p:spPr>
        <p:txBody>
          <a:bodyPr wrap="square" lIns="0" tIns="0" rIns="0" bIns="0" rtlCol="0" anchor="ctr"/>
          <a:lstStyle/>
          <a:p>
            <a:pPr marL="0" indent="0">
              <a:buNone/>
            </a:pPr>
            <a:r>
              <a:rPr lang="en-US" sz="3200" b="1" dirty="0">
                <a:solidFill>
                  <a:srgbClr val="14213D"/>
                </a:solidFill>
                <a:latin typeface="Cambria" pitchFamily="34" charset="0"/>
                <a:ea typeface="Cambria" pitchFamily="34" charset="-122"/>
                <a:cs typeface="Cambria" pitchFamily="34" charset="-120"/>
              </a:rPr>
              <a:t>Mass and weight</a:t>
            </a:r>
            <a:endParaRPr lang="en-US" sz="3200" dirty="0"/>
          </a:p>
        </p:txBody>
      </p:sp>
      <p:sp>
        <p:nvSpPr>
          <p:cNvPr id="4" name="Text 2"/>
          <p:cNvSpPr txBox="1"/>
          <p:nvPr/>
        </p:nvSpPr>
        <p:spPr>
          <a:xfrm>
            <a:off x="548640" y="6400800"/>
            <a:ext cx="7315200" cy="274320"/>
          </a:xfrm>
          <a:prstGeom prst="rect">
            <a:avLst/>
          </a:prstGeom>
          <a:noFill/>
          <a:ln/>
        </p:spPr>
        <p:txBody>
          <a:bodyPr wrap="square" lIns="0" tIns="0" rIns="0" bIns="0" rtlCol="0" anchor="ctr"/>
          <a:lstStyle/>
          <a:p>
            <a:pPr marL="0" indent="0">
              <a:buNone/>
            </a:pPr>
            <a:r>
              <a:rPr lang="en-US" sz="1000" dirty="0">
                <a:solidFill>
                  <a:srgbClr val="6B7488"/>
                </a:solidFill>
                <a:latin typeface="Calibri" pitchFamily="34" charset="0"/>
                <a:ea typeface="Calibri" pitchFamily="34" charset="-122"/>
                <a:cs typeface="Calibri" pitchFamily="34" charset="-120"/>
              </a:rPr>
              <a:t>Topic 3 · Dynamics   |   Cambridge International AS Level Physics 9702</a:t>
            </a:r>
            <a:endParaRPr lang="en-US" sz="1000" dirty="0"/>
          </a:p>
        </p:txBody>
      </p:sp>
      <p:sp>
        <p:nvSpPr>
          <p:cNvPr id="5" name="Text 3"/>
          <p:cNvSpPr txBox="1"/>
          <p:nvPr/>
        </p:nvSpPr>
        <p:spPr>
          <a:xfrm>
            <a:off x="10728655" y="6400800"/>
            <a:ext cx="914400" cy="274320"/>
          </a:xfrm>
          <a:prstGeom prst="rect">
            <a:avLst/>
          </a:prstGeom>
          <a:noFill/>
          <a:ln/>
        </p:spPr>
        <p:txBody>
          <a:bodyPr wrap="square" lIns="0" tIns="0" rIns="0" bIns="0" rtlCol="0" anchor="ctr"/>
          <a:lstStyle/>
          <a:p>
            <a:pPr marL="0" indent="0" algn="r">
              <a:buNone/>
            </a:pPr>
            <a:r>
              <a:rPr lang="en-US" sz="1000" dirty="0">
                <a:solidFill>
                  <a:srgbClr val="6B7488"/>
                </a:solidFill>
                <a:latin typeface="Calibri" pitchFamily="34" charset="0"/>
                <a:ea typeface="Calibri" pitchFamily="34" charset="-122"/>
                <a:cs typeface="Calibri" pitchFamily="34" charset="-120"/>
              </a:rPr>
              <a:t>5</a:t>
            </a:r>
            <a:endParaRPr lang="en-US" sz="1000" dirty="0"/>
          </a:p>
        </p:txBody>
      </p:sp>
      <p:sp>
        <p:nvSpPr>
          <p:cNvPr id="6" name="Shape 4"/>
          <p:cNvSpPr/>
          <p:nvPr/>
        </p:nvSpPr>
        <p:spPr>
          <a:xfrm>
            <a:off x="548640" y="1554480"/>
            <a:ext cx="5449824" cy="2926080"/>
          </a:xfrm>
          <a:prstGeom prst="roundRect">
            <a:avLst>
              <a:gd name="adj" fmla="val 3750"/>
            </a:avLst>
          </a:prstGeom>
          <a:solidFill>
            <a:srgbClr val="EEF3F9"/>
          </a:solidFill>
          <a:ln w="12700">
            <a:solidFill>
              <a:srgbClr val="EEF3F9"/>
            </a:solidFill>
            <a:prstDash val="solid"/>
          </a:ln>
        </p:spPr>
        <p:txBody>
          <a:bodyPr/>
          <a:lstStyle/>
          <a:p>
            <a:endParaRPr lang="en-US"/>
          </a:p>
        </p:txBody>
      </p:sp>
      <p:sp>
        <p:nvSpPr>
          <p:cNvPr id="7" name="Shape 5"/>
          <p:cNvSpPr/>
          <p:nvPr/>
        </p:nvSpPr>
        <p:spPr>
          <a:xfrm>
            <a:off x="6190488" y="1554480"/>
            <a:ext cx="5449824" cy="2926080"/>
          </a:xfrm>
          <a:prstGeom prst="roundRect">
            <a:avLst>
              <a:gd name="adj" fmla="val 3750"/>
            </a:avLst>
          </a:prstGeom>
          <a:solidFill>
            <a:srgbClr val="FFF4DC"/>
          </a:solidFill>
          <a:ln w="12700">
            <a:solidFill>
              <a:srgbClr val="FFF4DC"/>
            </a:solidFill>
            <a:prstDash val="solid"/>
          </a:ln>
        </p:spPr>
        <p:txBody>
          <a:bodyPr/>
          <a:lstStyle/>
          <a:p>
            <a:endParaRPr lang="en-US"/>
          </a:p>
        </p:txBody>
      </p:sp>
      <p:sp>
        <p:nvSpPr>
          <p:cNvPr id="8" name="Text 6"/>
          <p:cNvSpPr txBox="1"/>
          <p:nvPr/>
        </p:nvSpPr>
        <p:spPr>
          <a:xfrm>
            <a:off x="822960" y="1737360"/>
            <a:ext cx="4572000" cy="411480"/>
          </a:xfrm>
          <a:prstGeom prst="rect">
            <a:avLst/>
          </a:prstGeom>
          <a:noFill/>
          <a:ln/>
        </p:spPr>
        <p:txBody>
          <a:bodyPr wrap="square" lIns="0" tIns="0" rIns="0" bIns="0" rtlCol="0" anchor="ctr"/>
          <a:lstStyle/>
          <a:p>
            <a:pPr marL="0" indent="0">
              <a:buNone/>
            </a:pPr>
            <a:r>
              <a:rPr lang="en-US" sz="2200" b="1" dirty="0">
                <a:solidFill>
                  <a:srgbClr val="1591BD"/>
                </a:solidFill>
                <a:latin typeface="Cambria" pitchFamily="34" charset="0"/>
                <a:ea typeface="Cambria" pitchFamily="34" charset="-122"/>
                <a:cs typeface="Cambria" pitchFamily="34" charset="-120"/>
              </a:rPr>
              <a:t>MASS  m</a:t>
            </a:r>
            <a:endParaRPr lang="en-US" sz="2200" dirty="0"/>
          </a:p>
        </p:txBody>
      </p:sp>
      <p:sp>
        <p:nvSpPr>
          <p:cNvPr id="9" name="Text 7"/>
          <p:cNvSpPr txBox="1"/>
          <p:nvPr/>
        </p:nvSpPr>
        <p:spPr>
          <a:xfrm>
            <a:off x="822960" y="2286000"/>
            <a:ext cx="4937760" cy="2103120"/>
          </a:xfrm>
          <a:prstGeom prst="rect">
            <a:avLst/>
          </a:prstGeom>
          <a:noFill/>
          <a:ln/>
        </p:spPr>
        <p:txBody>
          <a:bodyPr wrap="square" lIns="0" tIns="0" rIns="0" bIns="0" rtlCol="0" anchor="t"/>
          <a:lstStyle/>
          <a:p>
            <a:pPr marL="342900" indent="-342900">
              <a:spcAft>
                <a:spcPts val="600"/>
              </a:spcAft>
              <a:buSzPct val="100000"/>
              <a:buChar char="•"/>
            </a:pPr>
            <a:r>
              <a:rPr lang="en-US" sz="1700" dirty="0">
                <a:solidFill>
                  <a:srgbClr val="1E2A44"/>
                </a:solidFill>
                <a:latin typeface="Calibri" pitchFamily="34" charset="0"/>
                <a:ea typeface="Calibri" pitchFamily="34" charset="-122"/>
                <a:cs typeface="Calibri" pitchFamily="34" charset="-120"/>
              </a:rPr>
              <a:t>The property of an object that resists change in motion (its inertia)</a:t>
            </a:r>
            <a:endParaRPr lang="en-US" sz="1700" dirty="0"/>
          </a:p>
          <a:p>
            <a:pPr marL="342900" indent="-342900">
              <a:spcAft>
                <a:spcPts val="600"/>
              </a:spcAft>
              <a:buSzPct val="100000"/>
              <a:buChar char="•"/>
            </a:pPr>
            <a:r>
              <a:rPr lang="en-US" sz="1700" dirty="0">
                <a:solidFill>
                  <a:srgbClr val="1E2A44"/>
                </a:solidFill>
                <a:latin typeface="Calibri" pitchFamily="34" charset="0"/>
                <a:ea typeface="Calibri" pitchFamily="34" charset="-122"/>
                <a:cs typeface="Calibri" pitchFamily="34" charset="-120"/>
              </a:rPr>
              <a:t>A measure of the amount of matter; scalar; unit kg</a:t>
            </a:r>
            <a:endParaRPr lang="en-US" sz="1700" dirty="0"/>
          </a:p>
          <a:p>
            <a:pPr marL="342900" indent="-342900">
              <a:spcAft>
                <a:spcPts val="600"/>
              </a:spcAft>
              <a:buSzPct val="100000"/>
              <a:buChar char="•"/>
            </a:pPr>
            <a:r>
              <a:rPr lang="en-US" sz="1700" dirty="0">
                <a:solidFill>
                  <a:srgbClr val="1E2A44"/>
                </a:solidFill>
                <a:latin typeface="Calibri" pitchFamily="34" charset="0"/>
                <a:ea typeface="Calibri" pitchFamily="34" charset="-122"/>
                <a:cs typeface="Calibri" pitchFamily="34" charset="-120"/>
              </a:rPr>
              <a:t>The same everywhere in the Universe</a:t>
            </a:r>
            <a:endParaRPr lang="en-US" sz="1700" dirty="0"/>
          </a:p>
        </p:txBody>
      </p:sp>
      <p:sp>
        <p:nvSpPr>
          <p:cNvPr id="10" name="Text 8"/>
          <p:cNvSpPr txBox="1"/>
          <p:nvPr/>
        </p:nvSpPr>
        <p:spPr>
          <a:xfrm>
            <a:off x="6464808" y="1737360"/>
            <a:ext cx="4937760" cy="411480"/>
          </a:xfrm>
          <a:prstGeom prst="rect">
            <a:avLst/>
          </a:prstGeom>
          <a:noFill/>
          <a:ln/>
        </p:spPr>
        <p:txBody>
          <a:bodyPr wrap="square" lIns="0" tIns="0" rIns="0" bIns="0" rtlCol="0" anchor="ctr"/>
          <a:lstStyle/>
          <a:p>
            <a:pPr marL="0" indent="0">
              <a:buNone/>
            </a:pPr>
            <a:r>
              <a:rPr lang="en-US" sz="2200" b="1" dirty="0">
                <a:solidFill>
                  <a:srgbClr val="D98200"/>
                </a:solidFill>
                <a:latin typeface="Cambria" pitchFamily="34" charset="0"/>
                <a:ea typeface="Cambria" pitchFamily="34" charset="-122"/>
                <a:cs typeface="Cambria" pitchFamily="34" charset="-120"/>
              </a:rPr>
              <a:t>WEIGHT  W = mg</a:t>
            </a:r>
            <a:endParaRPr lang="en-US" sz="2200" dirty="0"/>
          </a:p>
        </p:txBody>
      </p:sp>
      <p:sp>
        <p:nvSpPr>
          <p:cNvPr id="11" name="Text 9"/>
          <p:cNvSpPr txBox="1"/>
          <p:nvPr/>
        </p:nvSpPr>
        <p:spPr>
          <a:xfrm>
            <a:off x="6464808" y="2286000"/>
            <a:ext cx="4937760" cy="2103120"/>
          </a:xfrm>
          <a:prstGeom prst="rect">
            <a:avLst/>
          </a:prstGeom>
          <a:noFill/>
          <a:ln/>
        </p:spPr>
        <p:txBody>
          <a:bodyPr wrap="square" lIns="0" tIns="0" rIns="0" bIns="0" rtlCol="0" anchor="t"/>
          <a:lstStyle/>
          <a:p>
            <a:pPr marL="342900" indent="-342900">
              <a:spcAft>
                <a:spcPts val="600"/>
              </a:spcAft>
              <a:buSzPct val="100000"/>
              <a:buChar char="•"/>
            </a:pPr>
            <a:r>
              <a:rPr lang="en-US" sz="1700" dirty="0">
                <a:solidFill>
                  <a:srgbClr val="1E2A44"/>
                </a:solidFill>
                <a:latin typeface="Calibri" pitchFamily="34" charset="0"/>
                <a:ea typeface="Calibri" pitchFamily="34" charset="-122"/>
                <a:cs typeface="Calibri" pitchFamily="34" charset="-120"/>
              </a:rPr>
              <a:t>The effect of a gravitational field on a mass</a:t>
            </a:r>
            <a:endParaRPr lang="en-US" sz="1700" dirty="0"/>
          </a:p>
          <a:p>
            <a:pPr marL="342900" indent="-342900">
              <a:spcAft>
                <a:spcPts val="600"/>
              </a:spcAft>
              <a:buSzPct val="100000"/>
              <a:buChar char="•"/>
            </a:pPr>
            <a:r>
              <a:rPr lang="en-US" sz="1700" dirty="0">
                <a:solidFill>
                  <a:srgbClr val="1E2A44"/>
                </a:solidFill>
                <a:latin typeface="Calibri" pitchFamily="34" charset="0"/>
                <a:ea typeface="Calibri" pitchFamily="34" charset="-122"/>
                <a:cs typeface="Calibri" pitchFamily="34" charset="-120"/>
              </a:rPr>
              <a:t>A force, so a vector; unit N; acts downwards</a:t>
            </a:r>
            <a:endParaRPr lang="en-US" sz="1700" dirty="0"/>
          </a:p>
          <a:p>
            <a:pPr marL="342900" indent="-342900">
              <a:spcAft>
                <a:spcPts val="600"/>
              </a:spcAft>
              <a:buSzPct val="100000"/>
              <a:buChar char="•"/>
            </a:pPr>
            <a:r>
              <a:rPr lang="en-US" sz="1700" dirty="0">
                <a:solidFill>
                  <a:srgbClr val="1E2A44"/>
                </a:solidFill>
                <a:latin typeface="Calibri" pitchFamily="34" charset="0"/>
                <a:ea typeface="Calibri" pitchFamily="34" charset="-122"/>
                <a:cs typeface="Calibri" pitchFamily="34" charset="-120"/>
              </a:rPr>
              <a:t>Changes with g: Earth 9.81 N kg⁻¹, Moon 1.63 N kg⁻¹</a:t>
            </a:r>
            <a:endParaRPr lang="en-US" sz="1700" dirty="0"/>
          </a:p>
        </p:txBody>
      </p:sp>
      <p:sp>
        <p:nvSpPr>
          <p:cNvPr id="12" name="Shape 10"/>
          <p:cNvSpPr/>
          <p:nvPr/>
        </p:nvSpPr>
        <p:spPr>
          <a:xfrm>
            <a:off x="548640" y="4663440"/>
            <a:ext cx="3566160" cy="1417320"/>
          </a:xfrm>
          <a:prstGeom prst="roundRect">
            <a:avLst>
              <a:gd name="adj" fmla="val 7742"/>
            </a:avLst>
          </a:prstGeom>
          <a:solidFill>
            <a:srgbClr val="E6F4F1"/>
          </a:solidFill>
          <a:ln w="12700">
            <a:solidFill>
              <a:srgbClr val="E6F4F1"/>
            </a:solidFill>
            <a:prstDash val="solid"/>
          </a:ln>
        </p:spPr>
        <p:txBody>
          <a:bodyPr/>
          <a:lstStyle/>
          <a:p>
            <a:endParaRPr lang="en-US"/>
          </a:p>
        </p:txBody>
      </p:sp>
      <p:sp>
        <p:nvSpPr>
          <p:cNvPr id="13" name="Text 11"/>
          <p:cNvSpPr txBox="1"/>
          <p:nvPr/>
        </p:nvSpPr>
        <p:spPr>
          <a:xfrm>
            <a:off x="731520" y="4736592"/>
            <a:ext cx="3200400" cy="640080"/>
          </a:xfrm>
          <a:prstGeom prst="rect">
            <a:avLst/>
          </a:prstGeom>
          <a:noFill/>
          <a:ln/>
        </p:spPr>
        <p:txBody>
          <a:bodyPr wrap="square" lIns="0" tIns="0" rIns="0" bIns="0" rtlCol="0" anchor="ctr"/>
          <a:lstStyle/>
          <a:p>
            <a:pPr marL="0" indent="0" algn="ctr">
              <a:buNone/>
            </a:pPr>
            <a:r>
              <a:rPr lang="en-US" sz="2800" b="1" dirty="0">
                <a:solidFill>
                  <a:srgbClr val="238A7E"/>
                </a:solidFill>
                <a:latin typeface="Cambria" pitchFamily="34" charset="0"/>
                <a:ea typeface="Cambria" pitchFamily="34" charset="-122"/>
                <a:cs typeface="Cambria" pitchFamily="34" charset="-120"/>
              </a:rPr>
              <a:t>60 kg</a:t>
            </a:r>
            <a:endParaRPr lang="en-US" sz="2800" dirty="0"/>
          </a:p>
        </p:txBody>
      </p:sp>
      <p:sp>
        <p:nvSpPr>
          <p:cNvPr id="14" name="Text 12"/>
          <p:cNvSpPr txBox="1"/>
          <p:nvPr/>
        </p:nvSpPr>
        <p:spPr>
          <a:xfrm>
            <a:off x="731520" y="5376672"/>
            <a:ext cx="3200400" cy="548640"/>
          </a:xfrm>
          <a:prstGeom prst="rect">
            <a:avLst/>
          </a:prstGeom>
          <a:noFill/>
          <a:ln/>
        </p:spPr>
        <p:txBody>
          <a:bodyPr wrap="square" lIns="0" tIns="0" rIns="0" bIns="0" rtlCol="0" anchor="ctr"/>
          <a:lstStyle/>
          <a:p>
            <a:pPr marL="0" indent="0" algn="ctr">
              <a:buNone/>
            </a:pPr>
            <a:r>
              <a:rPr lang="en-US" sz="1500" dirty="0">
                <a:solidFill>
                  <a:srgbClr val="1E2A44"/>
                </a:solidFill>
                <a:latin typeface="Calibri" pitchFamily="34" charset="0"/>
                <a:ea typeface="Calibri" pitchFamily="34" charset="-122"/>
                <a:cs typeface="Calibri" pitchFamily="34" charset="-120"/>
              </a:rPr>
              <a:t>mass on Earth and on the Moon</a:t>
            </a:r>
            <a:endParaRPr lang="en-US" sz="1500" dirty="0"/>
          </a:p>
        </p:txBody>
      </p:sp>
      <p:sp>
        <p:nvSpPr>
          <p:cNvPr id="15" name="Shape 13"/>
          <p:cNvSpPr/>
          <p:nvPr/>
        </p:nvSpPr>
        <p:spPr>
          <a:xfrm>
            <a:off x="4297680" y="4663440"/>
            <a:ext cx="3566160" cy="1417320"/>
          </a:xfrm>
          <a:prstGeom prst="roundRect">
            <a:avLst>
              <a:gd name="adj" fmla="val 7742"/>
            </a:avLst>
          </a:prstGeom>
          <a:solidFill>
            <a:srgbClr val="FFF4DC"/>
          </a:solidFill>
          <a:ln w="12700">
            <a:solidFill>
              <a:srgbClr val="FFF4DC"/>
            </a:solidFill>
            <a:prstDash val="solid"/>
          </a:ln>
        </p:spPr>
        <p:txBody>
          <a:bodyPr/>
          <a:lstStyle/>
          <a:p>
            <a:endParaRPr lang="en-US"/>
          </a:p>
        </p:txBody>
      </p:sp>
      <p:sp>
        <p:nvSpPr>
          <p:cNvPr id="16" name="Text 14"/>
          <p:cNvSpPr txBox="1"/>
          <p:nvPr/>
        </p:nvSpPr>
        <p:spPr>
          <a:xfrm>
            <a:off x="4480560" y="4736592"/>
            <a:ext cx="3200400" cy="640080"/>
          </a:xfrm>
          <a:prstGeom prst="rect">
            <a:avLst/>
          </a:prstGeom>
          <a:noFill/>
          <a:ln/>
        </p:spPr>
        <p:txBody>
          <a:bodyPr wrap="square" lIns="0" tIns="0" rIns="0" bIns="0" rtlCol="0" anchor="ctr"/>
          <a:lstStyle/>
          <a:p>
            <a:pPr marL="0" indent="0" algn="ctr">
              <a:buNone/>
            </a:pPr>
            <a:r>
              <a:rPr lang="en-US" sz="2800" b="1" dirty="0">
                <a:solidFill>
                  <a:srgbClr val="D98200"/>
                </a:solidFill>
                <a:latin typeface="Cambria" pitchFamily="34" charset="0"/>
                <a:ea typeface="Cambria" pitchFamily="34" charset="-122"/>
                <a:cs typeface="Cambria" pitchFamily="34" charset="-120"/>
              </a:rPr>
              <a:t>589 N</a:t>
            </a:r>
            <a:endParaRPr lang="en-US" sz="2800" dirty="0"/>
          </a:p>
        </p:txBody>
      </p:sp>
      <p:sp>
        <p:nvSpPr>
          <p:cNvPr id="17" name="Text 15"/>
          <p:cNvSpPr txBox="1"/>
          <p:nvPr/>
        </p:nvSpPr>
        <p:spPr>
          <a:xfrm>
            <a:off x="4480560" y="5376672"/>
            <a:ext cx="3200400" cy="548640"/>
          </a:xfrm>
          <a:prstGeom prst="rect">
            <a:avLst/>
          </a:prstGeom>
          <a:noFill/>
          <a:ln/>
        </p:spPr>
        <p:txBody>
          <a:bodyPr wrap="square" lIns="0" tIns="0" rIns="0" bIns="0" rtlCol="0" anchor="ctr"/>
          <a:lstStyle/>
          <a:p>
            <a:pPr marL="0" indent="0" algn="ctr">
              <a:buNone/>
            </a:pPr>
            <a:r>
              <a:rPr lang="en-US" sz="1500" dirty="0">
                <a:solidFill>
                  <a:srgbClr val="1E2A44"/>
                </a:solidFill>
                <a:latin typeface="Calibri" pitchFamily="34" charset="0"/>
                <a:ea typeface="Calibri" pitchFamily="34" charset="-122"/>
                <a:cs typeface="Calibri" pitchFamily="34" charset="-120"/>
              </a:rPr>
              <a:t>weight on Earth: 60 × 9.81</a:t>
            </a:r>
            <a:endParaRPr lang="en-US" sz="1500" dirty="0"/>
          </a:p>
        </p:txBody>
      </p:sp>
      <p:sp>
        <p:nvSpPr>
          <p:cNvPr id="18" name="Shape 16"/>
          <p:cNvSpPr/>
          <p:nvPr/>
        </p:nvSpPr>
        <p:spPr>
          <a:xfrm>
            <a:off x="8046720" y="4663440"/>
            <a:ext cx="3566160" cy="1417320"/>
          </a:xfrm>
          <a:prstGeom prst="roundRect">
            <a:avLst>
              <a:gd name="adj" fmla="val 7742"/>
            </a:avLst>
          </a:prstGeom>
          <a:solidFill>
            <a:srgbClr val="FCEBE6"/>
          </a:solidFill>
          <a:ln w="12700">
            <a:solidFill>
              <a:srgbClr val="FCEBE6"/>
            </a:solidFill>
            <a:prstDash val="solid"/>
          </a:ln>
        </p:spPr>
        <p:txBody>
          <a:bodyPr/>
          <a:lstStyle/>
          <a:p>
            <a:endParaRPr lang="en-US"/>
          </a:p>
        </p:txBody>
      </p:sp>
      <p:sp>
        <p:nvSpPr>
          <p:cNvPr id="19" name="Text 17"/>
          <p:cNvSpPr txBox="1"/>
          <p:nvPr/>
        </p:nvSpPr>
        <p:spPr>
          <a:xfrm>
            <a:off x="8229600" y="4736592"/>
            <a:ext cx="3200400" cy="640080"/>
          </a:xfrm>
          <a:prstGeom prst="rect">
            <a:avLst/>
          </a:prstGeom>
          <a:noFill/>
          <a:ln/>
        </p:spPr>
        <p:txBody>
          <a:bodyPr wrap="square" lIns="0" tIns="0" rIns="0" bIns="0" rtlCol="0" anchor="ctr"/>
          <a:lstStyle/>
          <a:p>
            <a:pPr marL="0" indent="0" algn="ctr">
              <a:buNone/>
            </a:pPr>
            <a:r>
              <a:rPr lang="en-US" sz="2800" b="1" dirty="0">
                <a:solidFill>
                  <a:srgbClr val="D9482B"/>
                </a:solidFill>
                <a:latin typeface="Cambria" pitchFamily="34" charset="0"/>
                <a:ea typeface="Cambria" pitchFamily="34" charset="-122"/>
                <a:cs typeface="Cambria" pitchFamily="34" charset="-120"/>
              </a:rPr>
              <a:t>98 N</a:t>
            </a:r>
            <a:endParaRPr lang="en-US" sz="2800" dirty="0"/>
          </a:p>
        </p:txBody>
      </p:sp>
      <p:sp>
        <p:nvSpPr>
          <p:cNvPr id="20" name="Text 18"/>
          <p:cNvSpPr txBox="1"/>
          <p:nvPr/>
        </p:nvSpPr>
        <p:spPr>
          <a:xfrm>
            <a:off x="8229600" y="5376672"/>
            <a:ext cx="3200400" cy="548640"/>
          </a:xfrm>
          <a:prstGeom prst="rect">
            <a:avLst/>
          </a:prstGeom>
          <a:noFill/>
          <a:ln/>
        </p:spPr>
        <p:txBody>
          <a:bodyPr wrap="square" lIns="0" tIns="0" rIns="0" bIns="0" rtlCol="0" anchor="ctr"/>
          <a:lstStyle/>
          <a:p>
            <a:pPr marL="0" indent="0" algn="ctr">
              <a:buNone/>
            </a:pPr>
            <a:r>
              <a:rPr lang="en-US" sz="1500" dirty="0">
                <a:solidFill>
                  <a:srgbClr val="1E2A44"/>
                </a:solidFill>
                <a:latin typeface="Calibri" pitchFamily="34" charset="0"/>
                <a:ea typeface="Calibri" pitchFamily="34" charset="-122"/>
                <a:cs typeface="Calibri" pitchFamily="34" charset="-120"/>
              </a:rPr>
              <a:t>weight on the Moon: 60 × 1.63 (≈ 6× less)</a:t>
            </a:r>
            <a:endParaRPr lang="en-US"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972800" cy="274320"/>
          </a:xfrm>
          <a:prstGeom prst="rect">
            <a:avLst/>
          </a:prstGeom>
          <a:noFill/>
          <a:ln/>
        </p:spPr>
        <p:txBody>
          <a:bodyPr wrap="square" lIns="0" tIns="0" rIns="0" bIns="0" rtlCol="0" anchor="ctr"/>
          <a:lstStyle/>
          <a:p>
            <a:pPr marL="0" indent="0">
              <a:buNone/>
            </a:pPr>
            <a:r>
              <a:rPr lang="en-US" sz="1200" b="1" kern="0" spc="300" dirty="0">
                <a:solidFill>
                  <a:srgbClr val="1591BD"/>
                </a:solidFill>
                <a:latin typeface="Calibri" pitchFamily="34" charset="0"/>
                <a:ea typeface="Calibri" pitchFamily="34" charset="-122"/>
                <a:cs typeface="Calibri" pitchFamily="34" charset="-120"/>
              </a:rPr>
              <a:t>3.1.2 · FORCES ARE VECTORS — ADD THEM WITH SIGNS</a:t>
            </a:r>
            <a:endParaRPr lang="en-US" sz="1200" dirty="0"/>
          </a:p>
        </p:txBody>
      </p:sp>
      <p:sp>
        <p:nvSpPr>
          <p:cNvPr id="3" name="Text 1"/>
          <p:cNvSpPr txBox="1"/>
          <p:nvPr/>
        </p:nvSpPr>
        <p:spPr>
          <a:xfrm>
            <a:off x="548640" y="621792"/>
            <a:ext cx="11064240" cy="685800"/>
          </a:xfrm>
          <a:prstGeom prst="rect">
            <a:avLst/>
          </a:prstGeom>
          <a:noFill/>
          <a:ln/>
        </p:spPr>
        <p:txBody>
          <a:bodyPr wrap="square" lIns="0" tIns="0" rIns="0" bIns="0" rtlCol="0" anchor="ctr"/>
          <a:lstStyle/>
          <a:p>
            <a:pPr marL="0" indent="0">
              <a:buNone/>
            </a:pPr>
            <a:r>
              <a:rPr lang="en-US" sz="3200" b="1" dirty="0">
                <a:solidFill>
                  <a:srgbClr val="14213D"/>
                </a:solidFill>
                <a:latin typeface="Cambria" pitchFamily="34" charset="0"/>
                <a:ea typeface="Cambria" pitchFamily="34" charset="-122"/>
                <a:cs typeface="Cambria" pitchFamily="34" charset="-120"/>
              </a:rPr>
              <a:t>Resultant force</a:t>
            </a:r>
            <a:endParaRPr lang="en-US" sz="3200" dirty="0"/>
          </a:p>
        </p:txBody>
      </p:sp>
      <p:sp>
        <p:nvSpPr>
          <p:cNvPr id="4" name="Text 2"/>
          <p:cNvSpPr txBox="1"/>
          <p:nvPr/>
        </p:nvSpPr>
        <p:spPr>
          <a:xfrm>
            <a:off x="548640" y="6400800"/>
            <a:ext cx="7315200" cy="274320"/>
          </a:xfrm>
          <a:prstGeom prst="rect">
            <a:avLst/>
          </a:prstGeom>
          <a:noFill/>
          <a:ln/>
        </p:spPr>
        <p:txBody>
          <a:bodyPr wrap="square" lIns="0" tIns="0" rIns="0" bIns="0" rtlCol="0" anchor="ctr"/>
          <a:lstStyle/>
          <a:p>
            <a:pPr marL="0" indent="0">
              <a:buNone/>
            </a:pPr>
            <a:r>
              <a:rPr lang="en-US" sz="1000" dirty="0">
                <a:solidFill>
                  <a:srgbClr val="6B7488"/>
                </a:solidFill>
                <a:latin typeface="Calibri" pitchFamily="34" charset="0"/>
                <a:ea typeface="Calibri" pitchFamily="34" charset="-122"/>
                <a:cs typeface="Calibri" pitchFamily="34" charset="-120"/>
              </a:rPr>
              <a:t>Topic 3 · Dynamics   |   Cambridge International AS Level Physics 9702</a:t>
            </a:r>
            <a:endParaRPr lang="en-US" sz="1000" dirty="0"/>
          </a:p>
        </p:txBody>
      </p:sp>
      <p:sp>
        <p:nvSpPr>
          <p:cNvPr id="5" name="Text 3"/>
          <p:cNvSpPr txBox="1"/>
          <p:nvPr/>
        </p:nvSpPr>
        <p:spPr>
          <a:xfrm>
            <a:off x="10728655" y="6400800"/>
            <a:ext cx="914400" cy="274320"/>
          </a:xfrm>
          <a:prstGeom prst="rect">
            <a:avLst/>
          </a:prstGeom>
          <a:noFill/>
          <a:ln/>
        </p:spPr>
        <p:txBody>
          <a:bodyPr wrap="square" lIns="0" tIns="0" rIns="0" bIns="0" rtlCol="0" anchor="ctr"/>
          <a:lstStyle/>
          <a:p>
            <a:pPr marL="0" indent="0" algn="r">
              <a:buNone/>
            </a:pPr>
            <a:r>
              <a:rPr lang="en-US" sz="1000" dirty="0">
                <a:solidFill>
                  <a:srgbClr val="6B7488"/>
                </a:solidFill>
                <a:latin typeface="Calibri" pitchFamily="34" charset="0"/>
                <a:ea typeface="Calibri" pitchFamily="34" charset="-122"/>
                <a:cs typeface="Calibri" pitchFamily="34" charset="-120"/>
              </a:rPr>
              <a:t>6</a:t>
            </a:r>
            <a:endParaRPr lang="en-US" sz="1000" dirty="0"/>
          </a:p>
        </p:txBody>
      </p:sp>
      <p:sp>
        <p:nvSpPr>
          <p:cNvPr id="7" name="Shape 4"/>
          <p:cNvSpPr/>
          <p:nvPr/>
        </p:nvSpPr>
        <p:spPr>
          <a:xfrm>
            <a:off x="7909560" y="1554480"/>
            <a:ext cx="3730752" cy="4526280"/>
          </a:xfrm>
          <a:prstGeom prst="roundRect">
            <a:avLst>
              <a:gd name="adj" fmla="val 2941"/>
            </a:avLst>
          </a:prstGeom>
          <a:solidFill>
            <a:srgbClr val="EEF3F9"/>
          </a:solidFill>
          <a:ln w="12700">
            <a:solidFill>
              <a:srgbClr val="EEF3F9"/>
            </a:solidFill>
            <a:prstDash val="solid"/>
          </a:ln>
        </p:spPr>
        <p:txBody>
          <a:bodyPr/>
          <a:lstStyle/>
          <a:p>
            <a:endParaRPr lang="en-US"/>
          </a:p>
        </p:txBody>
      </p:sp>
      <p:sp>
        <p:nvSpPr>
          <p:cNvPr id="8" name="Text 5"/>
          <p:cNvSpPr txBox="1"/>
          <p:nvPr/>
        </p:nvSpPr>
        <p:spPr>
          <a:xfrm>
            <a:off x="8138160" y="1691640"/>
            <a:ext cx="3291840" cy="365760"/>
          </a:xfrm>
          <a:prstGeom prst="rect">
            <a:avLst/>
          </a:prstGeom>
          <a:noFill/>
          <a:ln/>
        </p:spPr>
        <p:txBody>
          <a:bodyPr wrap="square" lIns="0" tIns="0" rIns="0" bIns="0" rtlCol="0" anchor="ctr"/>
          <a:lstStyle/>
          <a:p>
            <a:pPr marL="0" indent="0">
              <a:buNone/>
            </a:pPr>
            <a:r>
              <a:rPr lang="en-US" sz="1800" b="1" dirty="0">
                <a:solidFill>
                  <a:srgbClr val="14213D"/>
                </a:solidFill>
                <a:latin typeface="Cambria" pitchFamily="34" charset="0"/>
                <a:ea typeface="Cambria" pitchFamily="34" charset="-122"/>
                <a:cs typeface="Cambria" pitchFamily="34" charset="-120"/>
              </a:rPr>
              <a:t>Key ideas</a:t>
            </a:r>
            <a:endParaRPr lang="en-US" sz="1800" dirty="0"/>
          </a:p>
        </p:txBody>
      </p:sp>
      <p:sp>
        <p:nvSpPr>
          <p:cNvPr id="9" name="Text 6"/>
          <p:cNvSpPr txBox="1"/>
          <p:nvPr/>
        </p:nvSpPr>
        <p:spPr>
          <a:xfrm>
            <a:off x="8138160" y="2148840"/>
            <a:ext cx="3337560" cy="3840480"/>
          </a:xfrm>
          <a:prstGeom prst="rect">
            <a:avLst/>
          </a:prstGeom>
          <a:noFill/>
          <a:ln/>
        </p:spPr>
        <p:txBody>
          <a:bodyPr wrap="square" lIns="0" tIns="0" rIns="0" bIns="0" rtlCol="0" anchor="t"/>
          <a:lstStyle/>
          <a:p>
            <a:pPr marL="342900" indent="-342900">
              <a:spcAft>
                <a:spcPts val="600"/>
              </a:spcAft>
              <a:buSzPct val="100000"/>
              <a:buChar char="•"/>
            </a:pPr>
            <a:r>
              <a:rPr lang="en-US" sz="1600" dirty="0">
                <a:solidFill>
                  <a:srgbClr val="1E2A44"/>
                </a:solidFill>
                <a:latin typeface="Calibri" pitchFamily="34" charset="0"/>
                <a:ea typeface="Calibri" pitchFamily="34" charset="-122"/>
                <a:cs typeface="Calibri" pitchFamily="34" charset="-120"/>
              </a:rPr>
              <a:t>The resultant force is the vector sum of all forces on the body</a:t>
            </a:r>
            <a:endParaRPr lang="en-US" sz="1600" dirty="0"/>
          </a:p>
          <a:p>
            <a:pPr marL="342900" indent="-342900">
              <a:spcAft>
                <a:spcPts val="600"/>
              </a:spcAft>
              <a:buSzPct val="100000"/>
              <a:buChar char="•"/>
            </a:pPr>
            <a:r>
              <a:rPr lang="en-US" sz="1600" dirty="0">
                <a:solidFill>
                  <a:srgbClr val="1E2A44"/>
                </a:solidFill>
                <a:latin typeface="Calibri" pitchFamily="34" charset="0"/>
                <a:ea typeface="Calibri" pitchFamily="34" charset="-122"/>
                <a:cs typeface="Calibri" pitchFamily="34" charset="-120"/>
              </a:rPr>
              <a:t>Choose a positive direction; forces the other way are negative</a:t>
            </a:r>
            <a:endParaRPr lang="en-US" sz="1600" dirty="0"/>
          </a:p>
          <a:p>
            <a:pPr marL="342900" indent="-342900">
              <a:spcAft>
                <a:spcPts val="600"/>
              </a:spcAft>
              <a:buSzPct val="100000"/>
              <a:buChar char="•"/>
            </a:pPr>
            <a:r>
              <a:rPr lang="en-US" sz="1600" dirty="0">
                <a:solidFill>
                  <a:srgbClr val="1E2A44"/>
                </a:solidFill>
                <a:latin typeface="Calibri" pitchFamily="34" charset="0"/>
                <a:ea typeface="Calibri" pitchFamily="34" charset="-122"/>
                <a:cs typeface="Calibri" pitchFamily="34" charset="-120"/>
              </a:rPr>
              <a:t>Resultant = 0 → no acceleration (balanced forces)</a:t>
            </a:r>
            <a:endParaRPr lang="en-US" sz="1600" dirty="0"/>
          </a:p>
          <a:p>
            <a:pPr marL="342900" indent="-342900">
              <a:spcAft>
                <a:spcPts val="600"/>
              </a:spcAft>
              <a:buSzPct val="100000"/>
              <a:buChar char="•"/>
            </a:pPr>
            <a:r>
              <a:rPr lang="en-US" sz="1600" dirty="0">
                <a:solidFill>
                  <a:srgbClr val="1E2A44"/>
                </a:solidFill>
                <a:latin typeface="Calibri" pitchFamily="34" charset="0"/>
                <a:ea typeface="Calibri" pitchFamily="34" charset="-122"/>
                <a:cs typeface="Calibri" pitchFamily="34" charset="-120"/>
              </a:rPr>
              <a:t>A negative resultant means the resultant acts in the negative direction</a:t>
            </a:r>
            <a:endParaRPr lang="en-US" sz="1600" dirty="0"/>
          </a:p>
        </p:txBody>
      </p:sp>
      <p:pic>
        <p:nvPicPr>
          <p:cNvPr id="11" name="Picture 10">
            <a:extLst>
              <a:ext uri="{FF2B5EF4-FFF2-40B4-BE49-F238E27FC236}">
                <a16:creationId xmlns:a16="http://schemas.microsoft.com/office/drawing/2014/main" id="{25D6AE02-4A5E-CE20-3B14-EB4788C934E7}"/>
              </a:ext>
            </a:extLst>
          </p:cNvPr>
          <p:cNvPicPr>
            <a:picLocks noChangeAspect="1"/>
          </p:cNvPicPr>
          <p:nvPr/>
        </p:nvPicPr>
        <p:blipFill>
          <a:blip r:embed="rId3"/>
          <a:stretch>
            <a:fillRect/>
          </a:stretch>
        </p:blipFill>
        <p:spPr>
          <a:xfrm>
            <a:off x="205120" y="1836391"/>
            <a:ext cx="7352752" cy="3878609"/>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972800" cy="274320"/>
          </a:xfrm>
          <a:prstGeom prst="rect">
            <a:avLst/>
          </a:prstGeom>
          <a:noFill/>
          <a:ln/>
        </p:spPr>
        <p:txBody>
          <a:bodyPr wrap="square" lIns="0" tIns="0" rIns="0" bIns="0" rtlCol="0" anchor="ctr"/>
          <a:lstStyle/>
          <a:p>
            <a:pPr marL="0" indent="0">
              <a:buNone/>
            </a:pPr>
            <a:r>
              <a:rPr lang="en-US" sz="1200" b="1" kern="0" spc="300" dirty="0">
                <a:solidFill>
                  <a:srgbClr val="1591BD"/>
                </a:solidFill>
                <a:latin typeface="Calibri" pitchFamily="34" charset="0"/>
                <a:ea typeface="Calibri" pitchFamily="34" charset="-122"/>
                <a:cs typeface="Calibri" pitchFamily="34" charset="-120"/>
              </a:rPr>
              <a:t>3.1.2 · ACCELERATION IS IN THE DIRECTION OF THE RESULTANT FORCE</a:t>
            </a:r>
            <a:endParaRPr lang="en-US" sz="1200" dirty="0"/>
          </a:p>
        </p:txBody>
      </p:sp>
      <p:sp>
        <p:nvSpPr>
          <p:cNvPr id="3" name="Text 1"/>
          <p:cNvSpPr txBox="1"/>
          <p:nvPr/>
        </p:nvSpPr>
        <p:spPr>
          <a:xfrm>
            <a:off x="548640" y="621792"/>
            <a:ext cx="11064240" cy="685800"/>
          </a:xfrm>
          <a:prstGeom prst="rect">
            <a:avLst/>
          </a:prstGeom>
          <a:noFill/>
          <a:ln/>
        </p:spPr>
        <p:txBody>
          <a:bodyPr wrap="square" lIns="0" tIns="0" rIns="0" bIns="0" rtlCol="0" anchor="ctr"/>
          <a:lstStyle/>
          <a:p>
            <a:pPr marL="0" indent="0">
              <a:buNone/>
            </a:pPr>
            <a:r>
              <a:rPr lang="en-US" sz="3200" b="1" dirty="0">
                <a:solidFill>
                  <a:srgbClr val="14213D"/>
                </a:solidFill>
                <a:latin typeface="Cambria" pitchFamily="34" charset="0"/>
                <a:ea typeface="Cambria" pitchFamily="34" charset="-122"/>
                <a:cs typeface="Cambria" pitchFamily="34" charset="-120"/>
              </a:rPr>
              <a:t>Newton's second law: F = ma</a:t>
            </a:r>
            <a:endParaRPr lang="en-US" sz="3200" dirty="0"/>
          </a:p>
        </p:txBody>
      </p:sp>
      <p:sp>
        <p:nvSpPr>
          <p:cNvPr id="4" name="Text 2"/>
          <p:cNvSpPr txBox="1"/>
          <p:nvPr/>
        </p:nvSpPr>
        <p:spPr>
          <a:xfrm>
            <a:off x="548640" y="6400800"/>
            <a:ext cx="7315200" cy="274320"/>
          </a:xfrm>
          <a:prstGeom prst="rect">
            <a:avLst/>
          </a:prstGeom>
          <a:noFill/>
          <a:ln/>
        </p:spPr>
        <p:txBody>
          <a:bodyPr wrap="square" lIns="0" tIns="0" rIns="0" bIns="0" rtlCol="0" anchor="ctr"/>
          <a:lstStyle/>
          <a:p>
            <a:pPr marL="0" indent="0">
              <a:buNone/>
            </a:pPr>
            <a:r>
              <a:rPr lang="en-US" sz="1000" dirty="0">
                <a:solidFill>
                  <a:srgbClr val="6B7488"/>
                </a:solidFill>
                <a:latin typeface="Calibri" pitchFamily="34" charset="0"/>
                <a:ea typeface="Calibri" pitchFamily="34" charset="-122"/>
                <a:cs typeface="Calibri" pitchFamily="34" charset="-120"/>
              </a:rPr>
              <a:t>Topic 3 · Dynamics   |   Cambridge International AS Level Physics 9702</a:t>
            </a:r>
            <a:endParaRPr lang="en-US" sz="1000" dirty="0"/>
          </a:p>
        </p:txBody>
      </p:sp>
      <p:sp>
        <p:nvSpPr>
          <p:cNvPr id="5" name="Text 3"/>
          <p:cNvSpPr txBox="1"/>
          <p:nvPr/>
        </p:nvSpPr>
        <p:spPr>
          <a:xfrm>
            <a:off x="10728655" y="6400800"/>
            <a:ext cx="914400" cy="274320"/>
          </a:xfrm>
          <a:prstGeom prst="rect">
            <a:avLst/>
          </a:prstGeom>
          <a:noFill/>
          <a:ln/>
        </p:spPr>
        <p:txBody>
          <a:bodyPr wrap="square" lIns="0" tIns="0" rIns="0" bIns="0" rtlCol="0" anchor="ctr"/>
          <a:lstStyle/>
          <a:p>
            <a:pPr marL="0" indent="0" algn="r">
              <a:buNone/>
            </a:pPr>
            <a:r>
              <a:rPr lang="en-US" sz="1000" dirty="0">
                <a:solidFill>
                  <a:srgbClr val="6B7488"/>
                </a:solidFill>
                <a:latin typeface="Calibri" pitchFamily="34" charset="0"/>
                <a:ea typeface="Calibri" pitchFamily="34" charset="-122"/>
                <a:cs typeface="Calibri" pitchFamily="34" charset="-120"/>
              </a:rPr>
              <a:t>7</a:t>
            </a:r>
            <a:endParaRPr lang="en-US" sz="1000" dirty="0"/>
          </a:p>
        </p:txBody>
      </p:sp>
      <p:sp>
        <p:nvSpPr>
          <p:cNvPr id="6" name="Shape 4"/>
          <p:cNvSpPr/>
          <p:nvPr/>
        </p:nvSpPr>
        <p:spPr>
          <a:xfrm>
            <a:off x="548640" y="1600200"/>
            <a:ext cx="3520440" cy="1920240"/>
          </a:xfrm>
          <a:prstGeom prst="roundRect">
            <a:avLst>
              <a:gd name="adj" fmla="val 5714"/>
            </a:avLst>
          </a:prstGeom>
          <a:solidFill>
            <a:srgbClr val="EEF3F9"/>
          </a:solidFill>
          <a:ln w="12700">
            <a:solidFill>
              <a:srgbClr val="EEF3F9"/>
            </a:solidFill>
            <a:prstDash val="solid"/>
          </a:ln>
        </p:spPr>
        <p:txBody>
          <a:bodyPr/>
          <a:lstStyle/>
          <a:p>
            <a:endParaRPr lang="en-US"/>
          </a:p>
        </p:txBody>
      </p:sp>
      <p:sp>
        <p:nvSpPr>
          <p:cNvPr id="7" name="Text 5"/>
          <p:cNvSpPr txBox="1"/>
          <p:nvPr/>
        </p:nvSpPr>
        <p:spPr>
          <a:xfrm>
            <a:off x="731520" y="1737360"/>
            <a:ext cx="3154680" cy="1056132"/>
          </a:xfrm>
          <a:prstGeom prst="rect">
            <a:avLst/>
          </a:prstGeom>
          <a:noFill/>
          <a:ln/>
        </p:spPr>
        <p:txBody>
          <a:bodyPr wrap="square" lIns="0" tIns="0" rIns="0" bIns="0" rtlCol="0" anchor="ctr"/>
          <a:lstStyle/>
          <a:p>
            <a:pPr marL="0" indent="0" algn="ctr">
              <a:buNone/>
            </a:pPr>
            <a:r>
              <a:rPr lang="en-US" sz="2600" b="1" i="1" dirty="0">
                <a:solidFill>
                  <a:srgbClr val="14213D"/>
                </a:solidFill>
                <a:latin typeface="Cambria" pitchFamily="34" charset="0"/>
                <a:ea typeface="Cambria" pitchFamily="34" charset="-122"/>
                <a:cs typeface="Cambria" pitchFamily="34" charset="-120"/>
              </a:rPr>
              <a:t>F = ma</a:t>
            </a:r>
            <a:endParaRPr lang="en-US" sz="2600" dirty="0"/>
          </a:p>
        </p:txBody>
      </p:sp>
      <p:sp>
        <p:nvSpPr>
          <p:cNvPr id="8" name="Text 6"/>
          <p:cNvSpPr txBox="1"/>
          <p:nvPr/>
        </p:nvSpPr>
        <p:spPr>
          <a:xfrm>
            <a:off x="731520" y="2790749"/>
            <a:ext cx="3154680" cy="633679"/>
          </a:xfrm>
          <a:prstGeom prst="rect">
            <a:avLst/>
          </a:prstGeom>
          <a:noFill/>
          <a:ln/>
        </p:spPr>
        <p:txBody>
          <a:bodyPr wrap="square" lIns="0" tIns="0" rIns="0" bIns="0" rtlCol="0" anchor="t"/>
          <a:lstStyle/>
          <a:p>
            <a:pPr marL="0" indent="0" algn="ctr">
              <a:buNone/>
            </a:pPr>
            <a:r>
              <a:rPr lang="en-US" sz="1450" dirty="0">
                <a:solidFill>
                  <a:srgbClr val="6B7488"/>
                </a:solidFill>
                <a:latin typeface="Calibri" pitchFamily="34" charset="0"/>
                <a:ea typeface="Calibri" pitchFamily="34" charset="-122"/>
                <a:cs typeface="Calibri" pitchFamily="34" charset="-120"/>
              </a:rPr>
              <a:t>resultant force (N) = mass (kg) × acceleration (m s⁻²)</a:t>
            </a:r>
            <a:endParaRPr lang="en-US" sz="1450" dirty="0"/>
          </a:p>
        </p:txBody>
      </p:sp>
      <p:sp>
        <p:nvSpPr>
          <p:cNvPr id="9" name="Shape 7"/>
          <p:cNvSpPr/>
          <p:nvPr/>
        </p:nvSpPr>
        <p:spPr>
          <a:xfrm>
            <a:off x="4334256" y="1600200"/>
            <a:ext cx="7306056" cy="1920240"/>
          </a:xfrm>
          <a:prstGeom prst="roundRect">
            <a:avLst>
              <a:gd name="adj" fmla="val 5714"/>
            </a:avLst>
          </a:prstGeom>
          <a:solidFill>
            <a:srgbClr val="FFF4DC"/>
          </a:solidFill>
          <a:ln w="12700">
            <a:solidFill>
              <a:srgbClr val="FFF4DC"/>
            </a:solidFill>
            <a:prstDash val="solid"/>
          </a:ln>
        </p:spPr>
        <p:txBody>
          <a:bodyPr/>
          <a:lstStyle/>
          <a:p>
            <a:endParaRPr lang="en-US"/>
          </a:p>
        </p:txBody>
      </p:sp>
      <p:sp>
        <p:nvSpPr>
          <p:cNvPr id="10" name="Text 8"/>
          <p:cNvSpPr txBox="1"/>
          <p:nvPr/>
        </p:nvSpPr>
        <p:spPr>
          <a:xfrm>
            <a:off x="4572000" y="1783080"/>
            <a:ext cx="6858000" cy="1645920"/>
          </a:xfrm>
          <a:prstGeom prst="rect">
            <a:avLst/>
          </a:prstGeom>
          <a:noFill/>
          <a:ln/>
        </p:spPr>
        <p:txBody>
          <a:bodyPr wrap="square" lIns="0" tIns="0" rIns="0" bIns="0" rtlCol="0" anchor="t"/>
          <a:lstStyle/>
          <a:p>
            <a:pPr marL="0" indent="0">
              <a:buNone/>
            </a:pPr>
            <a:r>
              <a:rPr lang="en-US" sz="1700" b="1" dirty="0">
                <a:solidFill>
                  <a:srgbClr val="D98200"/>
                </a:solidFill>
                <a:latin typeface="Calibri" pitchFamily="34" charset="0"/>
                <a:ea typeface="Calibri" pitchFamily="34" charset="-122"/>
                <a:cs typeface="Calibri" pitchFamily="34" charset="-120"/>
              </a:rPr>
              <a:t>F is the RESULTANT force, not any single force.</a:t>
            </a:r>
            <a:endParaRPr lang="en-US" sz="1700" dirty="0"/>
          </a:p>
          <a:p>
            <a:pPr marL="0" indent="0">
              <a:buNone/>
            </a:pPr>
            <a:r>
              <a:rPr lang="en-US" sz="1700" dirty="0">
                <a:solidFill>
                  <a:srgbClr val="1E2A44"/>
                </a:solidFill>
                <a:latin typeface="Calibri" pitchFamily="34" charset="0"/>
                <a:ea typeface="Calibri" pitchFamily="34" charset="-122"/>
                <a:cs typeface="Calibri" pitchFamily="34" charset="-120"/>
              </a:rPr>
              <a:t>a always points the same way as the resultant force. 1 N is the force that gives 1 kg an acceleration of 1 m s⁻².</a:t>
            </a:r>
            <a:endParaRPr lang="en-US" sz="1700" dirty="0"/>
          </a:p>
        </p:txBody>
      </p:sp>
      <p:sp>
        <p:nvSpPr>
          <p:cNvPr id="11" name="Shape 9"/>
          <p:cNvSpPr/>
          <p:nvPr/>
        </p:nvSpPr>
        <p:spPr>
          <a:xfrm>
            <a:off x="548640" y="3749040"/>
            <a:ext cx="11091672" cy="2331720"/>
          </a:xfrm>
          <a:prstGeom prst="roundRect">
            <a:avLst>
              <a:gd name="adj" fmla="val 4706"/>
            </a:avLst>
          </a:prstGeom>
          <a:solidFill>
            <a:srgbClr val="EEF3F9"/>
          </a:solidFill>
          <a:ln w="12700">
            <a:solidFill>
              <a:srgbClr val="EEF3F9"/>
            </a:solidFill>
            <a:prstDash val="solid"/>
          </a:ln>
        </p:spPr>
        <p:txBody>
          <a:bodyPr/>
          <a:lstStyle/>
          <a:p>
            <a:endParaRPr lang="en-US"/>
          </a:p>
        </p:txBody>
      </p:sp>
      <p:sp>
        <p:nvSpPr>
          <p:cNvPr id="12" name="Text 10"/>
          <p:cNvSpPr txBox="1"/>
          <p:nvPr/>
        </p:nvSpPr>
        <p:spPr>
          <a:xfrm>
            <a:off x="822960" y="3886200"/>
            <a:ext cx="4572000" cy="365760"/>
          </a:xfrm>
          <a:prstGeom prst="rect">
            <a:avLst/>
          </a:prstGeom>
          <a:noFill/>
          <a:ln/>
        </p:spPr>
        <p:txBody>
          <a:bodyPr wrap="square" lIns="0" tIns="0" rIns="0" bIns="0" rtlCol="0" anchor="ctr"/>
          <a:lstStyle/>
          <a:p>
            <a:pPr marL="0" indent="0">
              <a:buNone/>
            </a:pPr>
            <a:r>
              <a:rPr lang="en-US" sz="1800" b="1" dirty="0">
                <a:solidFill>
                  <a:srgbClr val="1591BD"/>
                </a:solidFill>
                <a:latin typeface="Cambria" pitchFamily="34" charset="0"/>
                <a:ea typeface="Cambria" pitchFamily="34" charset="-122"/>
                <a:cs typeface="Cambria" pitchFamily="34" charset="-120"/>
              </a:rPr>
              <a:t>Quick practice</a:t>
            </a:r>
            <a:endParaRPr lang="en-US" sz="1800" dirty="0"/>
          </a:p>
        </p:txBody>
      </p:sp>
      <p:sp>
        <p:nvSpPr>
          <p:cNvPr id="13" name="Text 11"/>
          <p:cNvSpPr txBox="1"/>
          <p:nvPr/>
        </p:nvSpPr>
        <p:spPr>
          <a:xfrm>
            <a:off x="822960" y="4343400"/>
            <a:ext cx="10607040" cy="1691640"/>
          </a:xfrm>
          <a:prstGeom prst="rect">
            <a:avLst/>
          </a:prstGeom>
          <a:noFill/>
          <a:ln/>
        </p:spPr>
        <p:txBody>
          <a:bodyPr wrap="square" lIns="0" tIns="0" rIns="0" bIns="0" rtlCol="0" anchor="t"/>
          <a:lstStyle/>
          <a:p>
            <a:pPr marL="342900" indent="-342900">
              <a:spcAft>
                <a:spcPts val="600"/>
              </a:spcAft>
              <a:buSzPct val="100000"/>
              <a:buChar char="•"/>
            </a:pPr>
            <a:r>
              <a:rPr lang="en-US" sz="1700" dirty="0">
                <a:solidFill>
                  <a:srgbClr val="1E2A44"/>
                </a:solidFill>
                <a:latin typeface="Calibri" pitchFamily="34" charset="0"/>
                <a:ea typeface="Calibri" pitchFamily="34" charset="-122"/>
                <a:cs typeface="Calibri" pitchFamily="34" charset="-120"/>
              </a:rPr>
              <a:t>A 1200 kg car has a driving force of 3000 N and total resistive force 600 N → a = 2400 / 1200 = 2.0 m s⁻²</a:t>
            </a:r>
            <a:endParaRPr lang="en-US" sz="1700" dirty="0"/>
          </a:p>
          <a:p>
            <a:pPr marL="342900" indent="-342900">
              <a:spcAft>
                <a:spcPts val="600"/>
              </a:spcAft>
              <a:buSzPct val="100000"/>
              <a:buChar char="•"/>
            </a:pPr>
            <a:r>
              <a:rPr lang="en-US" sz="1700" dirty="0">
                <a:solidFill>
                  <a:srgbClr val="1E2A44"/>
                </a:solidFill>
                <a:latin typeface="Calibri" pitchFamily="34" charset="0"/>
                <a:ea typeface="Calibri" pitchFamily="34" charset="-122"/>
                <a:cs typeface="Calibri" pitchFamily="34" charset="-120"/>
              </a:rPr>
              <a:t>A 0.50 kg ball has a resultant force of 4.0 N → a = 8.0 m s⁻²</a:t>
            </a:r>
            <a:endParaRPr lang="en-US" sz="1700" dirty="0"/>
          </a:p>
          <a:p>
            <a:pPr marL="342900" indent="-342900">
              <a:spcAft>
                <a:spcPts val="600"/>
              </a:spcAft>
              <a:buSzPct val="100000"/>
              <a:buChar char="•"/>
            </a:pPr>
            <a:r>
              <a:rPr lang="en-US" sz="1700" dirty="0">
                <a:solidFill>
                  <a:srgbClr val="1E2A44"/>
                </a:solidFill>
                <a:latin typeface="Calibri" pitchFamily="34" charset="0"/>
                <a:ea typeface="Calibri" pitchFamily="34" charset="-122"/>
                <a:cs typeface="Calibri" pitchFamily="34" charset="-120"/>
              </a:rPr>
              <a:t>A 70 kg sprinter accelerates at 4.0 m s⁻² → resultant force = 280 N</a:t>
            </a:r>
            <a:endParaRPr lang="en-US" sz="17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972800" cy="274320"/>
          </a:xfrm>
          <a:prstGeom prst="rect">
            <a:avLst/>
          </a:prstGeom>
          <a:noFill/>
          <a:ln/>
        </p:spPr>
        <p:txBody>
          <a:bodyPr wrap="square" lIns="0" tIns="0" rIns="0" bIns="0" rtlCol="0" anchor="ctr"/>
          <a:lstStyle/>
          <a:p>
            <a:pPr marL="0" indent="0">
              <a:buNone/>
            </a:pPr>
            <a:r>
              <a:rPr lang="en-US" sz="1200" b="1" kern="0" spc="300" dirty="0">
                <a:solidFill>
                  <a:srgbClr val="1591BD"/>
                </a:solidFill>
                <a:latin typeface="Calibri" pitchFamily="34" charset="0"/>
                <a:ea typeface="Calibri" pitchFamily="34" charset="-122"/>
                <a:cs typeface="Calibri" pitchFamily="34" charset="-120"/>
              </a:rPr>
              <a:t>3.1.2 · RESULTANT FORCE AND ACCELERATION</a:t>
            </a:r>
            <a:endParaRPr lang="en-US" sz="1200" dirty="0"/>
          </a:p>
        </p:txBody>
      </p:sp>
      <p:sp>
        <p:nvSpPr>
          <p:cNvPr id="3" name="Text 1"/>
          <p:cNvSpPr txBox="1"/>
          <p:nvPr/>
        </p:nvSpPr>
        <p:spPr>
          <a:xfrm>
            <a:off x="548640" y="621792"/>
            <a:ext cx="11064240" cy="685800"/>
          </a:xfrm>
          <a:prstGeom prst="rect">
            <a:avLst/>
          </a:prstGeom>
          <a:noFill/>
          <a:ln/>
        </p:spPr>
        <p:txBody>
          <a:bodyPr wrap="square" lIns="0" tIns="0" rIns="0" bIns="0" rtlCol="0" anchor="ctr"/>
          <a:lstStyle/>
          <a:p>
            <a:pPr marL="0" indent="0">
              <a:buNone/>
            </a:pPr>
            <a:r>
              <a:rPr lang="en-US" sz="3200" b="1" dirty="0">
                <a:solidFill>
                  <a:srgbClr val="14213D"/>
                </a:solidFill>
                <a:latin typeface="Cambria" pitchFamily="34" charset="0"/>
                <a:ea typeface="Cambria" pitchFamily="34" charset="-122"/>
                <a:cs typeface="Cambria" pitchFamily="34" charset="-120"/>
              </a:rPr>
              <a:t>Worked example · Rocket launch</a:t>
            </a:r>
            <a:endParaRPr lang="en-US" sz="3200" dirty="0"/>
          </a:p>
        </p:txBody>
      </p:sp>
      <p:sp>
        <p:nvSpPr>
          <p:cNvPr id="4" name="Text 2"/>
          <p:cNvSpPr txBox="1"/>
          <p:nvPr/>
        </p:nvSpPr>
        <p:spPr>
          <a:xfrm>
            <a:off x="548640" y="6400800"/>
            <a:ext cx="7315200" cy="274320"/>
          </a:xfrm>
          <a:prstGeom prst="rect">
            <a:avLst/>
          </a:prstGeom>
          <a:noFill/>
          <a:ln/>
        </p:spPr>
        <p:txBody>
          <a:bodyPr wrap="square" lIns="0" tIns="0" rIns="0" bIns="0" rtlCol="0" anchor="ctr"/>
          <a:lstStyle/>
          <a:p>
            <a:pPr marL="0" indent="0">
              <a:buNone/>
            </a:pPr>
            <a:r>
              <a:rPr lang="en-US" sz="1000" dirty="0">
                <a:solidFill>
                  <a:srgbClr val="6B7488"/>
                </a:solidFill>
                <a:latin typeface="Calibri" pitchFamily="34" charset="0"/>
                <a:ea typeface="Calibri" pitchFamily="34" charset="-122"/>
                <a:cs typeface="Calibri" pitchFamily="34" charset="-120"/>
              </a:rPr>
              <a:t>Topic 3 · Dynamics   |   Cambridge International AS Level Physics 9702</a:t>
            </a:r>
            <a:endParaRPr lang="en-US" sz="1000" dirty="0"/>
          </a:p>
        </p:txBody>
      </p:sp>
      <p:sp>
        <p:nvSpPr>
          <p:cNvPr id="5" name="Text 3"/>
          <p:cNvSpPr txBox="1"/>
          <p:nvPr/>
        </p:nvSpPr>
        <p:spPr>
          <a:xfrm>
            <a:off x="10728655" y="6400800"/>
            <a:ext cx="914400" cy="274320"/>
          </a:xfrm>
          <a:prstGeom prst="rect">
            <a:avLst/>
          </a:prstGeom>
          <a:noFill/>
          <a:ln/>
        </p:spPr>
        <p:txBody>
          <a:bodyPr wrap="square" lIns="0" tIns="0" rIns="0" bIns="0" rtlCol="0" anchor="ctr"/>
          <a:lstStyle/>
          <a:p>
            <a:pPr marL="0" indent="0" algn="r">
              <a:buNone/>
            </a:pPr>
            <a:r>
              <a:rPr lang="en-US" sz="1000" dirty="0">
                <a:solidFill>
                  <a:srgbClr val="6B7488"/>
                </a:solidFill>
                <a:latin typeface="Calibri" pitchFamily="34" charset="0"/>
                <a:ea typeface="Calibri" pitchFamily="34" charset="-122"/>
                <a:cs typeface="Calibri" pitchFamily="34" charset="-120"/>
              </a:rPr>
              <a:t>8</a:t>
            </a:r>
            <a:endParaRPr lang="en-US" sz="1000" dirty="0"/>
          </a:p>
        </p:txBody>
      </p:sp>
      <p:sp>
        <p:nvSpPr>
          <p:cNvPr id="7" name="Shape 4"/>
          <p:cNvSpPr/>
          <p:nvPr/>
        </p:nvSpPr>
        <p:spPr>
          <a:xfrm>
            <a:off x="4297680" y="1554480"/>
            <a:ext cx="7342632" cy="1188720"/>
          </a:xfrm>
          <a:prstGeom prst="roundRect">
            <a:avLst>
              <a:gd name="adj" fmla="val 9231"/>
            </a:avLst>
          </a:prstGeom>
          <a:solidFill>
            <a:srgbClr val="FFF4DC"/>
          </a:solidFill>
          <a:ln w="12700">
            <a:solidFill>
              <a:srgbClr val="FFF4DC"/>
            </a:solidFill>
            <a:prstDash val="solid"/>
          </a:ln>
        </p:spPr>
        <p:txBody>
          <a:bodyPr/>
          <a:lstStyle/>
          <a:p>
            <a:endParaRPr lang="en-US"/>
          </a:p>
        </p:txBody>
      </p:sp>
      <p:sp>
        <p:nvSpPr>
          <p:cNvPr id="8" name="Text 5"/>
          <p:cNvSpPr txBox="1"/>
          <p:nvPr/>
        </p:nvSpPr>
        <p:spPr>
          <a:xfrm>
            <a:off x="4526280" y="1673352"/>
            <a:ext cx="6949440" cy="1005840"/>
          </a:xfrm>
          <a:prstGeom prst="rect">
            <a:avLst/>
          </a:prstGeom>
          <a:noFill/>
          <a:ln/>
        </p:spPr>
        <p:txBody>
          <a:bodyPr wrap="square" lIns="0" tIns="0" rIns="0" bIns="0" rtlCol="0" anchor="t"/>
          <a:lstStyle/>
          <a:p>
            <a:pPr marL="0" indent="0">
              <a:buNone/>
            </a:pPr>
            <a:r>
              <a:rPr lang="en-US" sz="1700" b="1" dirty="0">
                <a:solidFill>
                  <a:srgbClr val="1E2A44"/>
                </a:solidFill>
                <a:latin typeface="Calibri" pitchFamily="34" charset="0"/>
                <a:ea typeface="Calibri" pitchFamily="34" charset="-122"/>
                <a:cs typeface="Calibri" pitchFamily="34" charset="-120"/>
              </a:rPr>
              <a:t>A rocket produces an upward thrust of 15 MN and has a weight of 8 MN. Air resistance is 500 kN. (a) Calculate the resultant force. (b) The mass is 0.8 × 10⁵ kg — find the acceleration.</a:t>
            </a:r>
            <a:endParaRPr lang="en-US" sz="1700" dirty="0"/>
          </a:p>
        </p:txBody>
      </p:sp>
      <p:sp>
        <p:nvSpPr>
          <p:cNvPr id="9" name="Shape 6"/>
          <p:cNvSpPr/>
          <p:nvPr/>
        </p:nvSpPr>
        <p:spPr>
          <a:xfrm>
            <a:off x="4297680" y="3017520"/>
            <a:ext cx="384048" cy="384048"/>
          </a:xfrm>
          <a:prstGeom prst="ellipse">
            <a:avLst/>
          </a:prstGeom>
          <a:solidFill>
            <a:srgbClr val="1591BD"/>
          </a:solidFill>
          <a:ln w="12700">
            <a:solidFill>
              <a:srgbClr val="1591BD"/>
            </a:solidFill>
            <a:prstDash val="solid"/>
          </a:ln>
        </p:spPr>
        <p:txBody>
          <a:bodyPr/>
          <a:lstStyle/>
          <a:p>
            <a:endParaRPr lang="en-US"/>
          </a:p>
        </p:txBody>
      </p:sp>
      <p:sp>
        <p:nvSpPr>
          <p:cNvPr id="10" name="Text 7"/>
          <p:cNvSpPr txBox="1"/>
          <p:nvPr/>
        </p:nvSpPr>
        <p:spPr>
          <a:xfrm>
            <a:off x="4297680" y="3017520"/>
            <a:ext cx="384048" cy="384048"/>
          </a:xfrm>
          <a:prstGeom prst="rect">
            <a:avLst/>
          </a:prstGeom>
          <a:noFill/>
          <a:ln/>
        </p:spPr>
        <p:txBody>
          <a:bodyPr wrap="square" lIns="0" tIns="0" rIns="0" bIns="0" rtlCol="0" anchor="ctr"/>
          <a:lstStyle/>
          <a:p>
            <a:pPr marL="0" indent="0" algn="ctr">
              <a:buNone/>
            </a:pPr>
            <a:r>
              <a:rPr lang="en-US" sz="1550" b="1" dirty="0">
                <a:solidFill>
                  <a:srgbClr val="FFFFFF"/>
                </a:solidFill>
                <a:latin typeface="Calibri" pitchFamily="34" charset="0"/>
                <a:ea typeface="Calibri" pitchFamily="34" charset="-122"/>
                <a:cs typeface="Calibri" pitchFamily="34" charset="-120"/>
              </a:rPr>
              <a:t>1</a:t>
            </a:r>
            <a:endParaRPr lang="en-US" sz="1550" dirty="0"/>
          </a:p>
        </p:txBody>
      </p:sp>
      <p:sp>
        <p:nvSpPr>
          <p:cNvPr id="11" name="Text 8"/>
          <p:cNvSpPr txBox="1"/>
          <p:nvPr/>
        </p:nvSpPr>
        <p:spPr>
          <a:xfrm>
            <a:off x="4846320" y="2999232"/>
            <a:ext cx="6766560" cy="704088"/>
          </a:xfrm>
          <a:prstGeom prst="rect">
            <a:avLst/>
          </a:prstGeom>
          <a:noFill/>
          <a:ln/>
        </p:spPr>
        <p:txBody>
          <a:bodyPr wrap="square" lIns="0" tIns="0" rIns="0" bIns="0" rtlCol="0" anchor="t"/>
          <a:lstStyle/>
          <a:p>
            <a:pPr marL="0" indent="0">
              <a:buNone/>
            </a:pPr>
            <a:r>
              <a:rPr lang="en-US" sz="1700" dirty="0">
                <a:solidFill>
                  <a:srgbClr val="1E2A44"/>
                </a:solidFill>
                <a:latin typeface="Calibri" pitchFamily="34" charset="0"/>
                <a:ea typeface="Calibri" pitchFamily="34" charset="-122"/>
                <a:cs typeface="Calibri" pitchFamily="34" charset="-120"/>
              </a:rPr>
              <a:t>Convert to N: thrust 15 × 10⁶ N; weight 8 × 10⁶ N; air resistance 0.5 × 10⁶ N</a:t>
            </a:r>
            <a:endParaRPr lang="en-US" sz="1700" dirty="0"/>
          </a:p>
        </p:txBody>
      </p:sp>
      <p:sp>
        <p:nvSpPr>
          <p:cNvPr id="12" name="Shape 9"/>
          <p:cNvSpPr/>
          <p:nvPr/>
        </p:nvSpPr>
        <p:spPr>
          <a:xfrm>
            <a:off x="4297680" y="3767328"/>
            <a:ext cx="384048" cy="384048"/>
          </a:xfrm>
          <a:prstGeom prst="ellipse">
            <a:avLst/>
          </a:prstGeom>
          <a:solidFill>
            <a:srgbClr val="1591BD"/>
          </a:solidFill>
          <a:ln w="12700">
            <a:solidFill>
              <a:srgbClr val="1591BD"/>
            </a:solidFill>
            <a:prstDash val="solid"/>
          </a:ln>
        </p:spPr>
        <p:txBody>
          <a:bodyPr/>
          <a:lstStyle/>
          <a:p>
            <a:endParaRPr lang="en-US"/>
          </a:p>
        </p:txBody>
      </p:sp>
      <p:sp>
        <p:nvSpPr>
          <p:cNvPr id="13" name="Text 10"/>
          <p:cNvSpPr txBox="1"/>
          <p:nvPr/>
        </p:nvSpPr>
        <p:spPr>
          <a:xfrm>
            <a:off x="4297680" y="3767328"/>
            <a:ext cx="384048" cy="384048"/>
          </a:xfrm>
          <a:prstGeom prst="rect">
            <a:avLst/>
          </a:prstGeom>
          <a:noFill/>
          <a:ln/>
        </p:spPr>
        <p:txBody>
          <a:bodyPr wrap="square" lIns="0" tIns="0" rIns="0" bIns="0" rtlCol="0" anchor="ctr"/>
          <a:lstStyle/>
          <a:p>
            <a:pPr marL="0" indent="0" algn="ctr">
              <a:buNone/>
            </a:pPr>
            <a:r>
              <a:rPr lang="en-US" sz="1550" b="1" dirty="0">
                <a:solidFill>
                  <a:srgbClr val="FFFFFF"/>
                </a:solidFill>
                <a:latin typeface="Calibri" pitchFamily="34" charset="0"/>
                <a:ea typeface="Calibri" pitchFamily="34" charset="-122"/>
                <a:cs typeface="Calibri" pitchFamily="34" charset="-120"/>
              </a:rPr>
              <a:t>2</a:t>
            </a:r>
            <a:endParaRPr lang="en-US" sz="1550" dirty="0"/>
          </a:p>
        </p:txBody>
      </p:sp>
      <p:sp>
        <p:nvSpPr>
          <p:cNvPr id="14" name="Text 11"/>
          <p:cNvSpPr txBox="1"/>
          <p:nvPr/>
        </p:nvSpPr>
        <p:spPr>
          <a:xfrm>
            <a:off x="4846320" y="3749040"/>
            <a:ext cx="6766560" cy="704088"/>
          </a:xfrm>
          <a:prstGeom prst="rect">
            <a:avLst/>
          </a:prstGeom>
          <a:noFill/>
          <a:ln/>
        </p:spPr>
        <p:txBody>
          <a:bodyPr wrap="square" lIns="0" tIns="0" rIns="0" bIns="0" rtlCol="0" anchor="t"/>
          <a:lstStyle/>
          <a:p>
            <a:pPr marL="0" indent="0">
              <a:buNone/>
            </a:pPr>
            <a:r>
              <a:rPr lang="en-US" sz="1700" dirty="0">
                <a:solidFill>
                  <a:srgbClr val="1E2A44"/>
                </a:solidFill>
                <a:latin typeface="Calibri" pitchFamily="34" charset="0"/>
                <a:ea typeface="Calibri" pitchFamily="34" charset="-122"/>
                <a:cs typeface="Calibri" pitchFamily="34" charset="-120"/>
              </a:rPr>
              <a:t>Take upwards as positive: F = 15 × 10⁶ − 8 × 10⁶ − 0.5 × 10⁶</a:t>
            </a:r>
            <a:endParaRPr lang="en-US" sz="1700" dirty="0"/>
          </a:p>
        </p:txBody>
      </p:sp>
      <p:sp>
        <p:nvSpPr>
          <p:cNvPr id="15" name="Shape 12"/>
          <p:cNvSpPr/>
          <p:nvPr/>
        </p:nvSpPr>
        <p:spPr>
          <a:xfrm>
            <a:off x="4297680" y="4517136"/>
            <a:ext cx="384048" cy="384048"/>
          </a:xfrm>
          <a:prstGeom prst="ellipse">
            <a:avLst/>
          </a:prstGeom>
          <a:solidFill>
            <a:srgbClr val="1591BD"/>
          </a:solidFill>
          <a:ln w="12700">
            <a:solidFill>
              <a:srgbClr val="1591BD"/>
            </a:solidFill>
            <a:prstDash val="solid"/>
          </a:ln>
        </p:spPr>
        <p:txBody>
          <a:bodyPr/>
          <a:lstStyle/>
          <a:p>
            <a:endParaRPr lang="en-US"/>
          </a:p>
        </p:txBody>
      </p:sp>
      <p:sp>
        <p:nvSpPr>
          <p:cNvPr id="16" name="Text 13"/>
          <p:cNvSpPr txBox="1"/>
          <p:nvPr/>
        </p:nvSpPr>
        <p:spPr>
          <a:xfrm>
            <a:off x="4297680" y="4517136"/>
            <a:ext cx="384048" cy="384048"/>
          </a:xfrm>
          <a:prstGeom prst="rect">
            <a:avLst/>
          </a:prstGeom>
          <a:noFill/>
          <a:ln/>
        </p:spPr>
        <p:txBody>
          <a:bodyPr wrap="square" lIns="0" tIns="0" rIns="0" bIns="0" rtlCol="0" anchor="ctr"/>
          <a:lstStyle/>
          <a:p>
            <a:pPr marL="0" indent="0" algn="ctr">
              <a:buNone/>
            </a:pPr>
            <a:r>
              <a:rPr lang="en-US" sz="1550" b="1" dirty="0">
                <a:solidFill>
                  <a:srgbClr val="FFFFFF"/>
                </a:solidFill>
                <a:latin typeface="Calibri" pitchFamily="34" charset="0"/>
                <a:ea typeface="Calibri" pitchFamily="34" charset="-122"/>
                <a:cs typeface="Calibri" pitchFamily="34" charset="-120"/>
              </a:rPr>
              <a:t>3</a:t>
            </a:r>
            <a:endParaRPr lang="en-US" sz="1550" dirty="0"/>
          </a:p>
        </p:txBody>
      </p:sp>
      <p:sp>
        <p:nvSpPr>
          <p:cNvPr id="17" name="Text 14"/>
          <p:cNvSpPr txBox="1"/>
          <p:nvPr/>
        </p:nvSpPr>
        <p:spPr>
          <a:xfrm>
            <a:off x="4846320" y="4498848"/>
            <a:ext cx="6766560" cy="704088"/>
          </a:xfrm>
          <a:prstGeom prst="rect">
            <a:avLst/>
          </a:prstGeom>
          <a:noFill/>
          <a:ln/>
        </p:spPr>
        <p:txBody>
          <a:bodyPr wrap="square" lIns="0" tIns="0" rIns="0" bIns="0" rtlCol="0" anchor="t"/>
          <a:lstStyle/>
          <a:p>
            <a:pPr marL="0" indent="0">
              <a:buNone/>
            </a:pPr>
            <a:r>
              <a:rPr lang="en-US" sz="1700" dirty="0">
                <a:solidFill>
                  <a:srgbClr val="1E2A44"/>
                </a:solidFill>
                <a:latin typeface="Calibri" pitchFamily="34" charset="0"/>
                <a:ea typeface="Calibri" pitchFamily="34" charset="-122"/>
                <a:cs typeface="Calibri" pitchFamily="34" charset="-120"/>
              </a:rPr>
              <a:t>F = 6.5 × 10⁶ N upwards</a:t>
            </a:r>
            <a:endParaRPr lang="en-US" sz="1700" dirty="0"/>
          </a:p>
        </p:txBody>
      </p:sp>
      <p:sp>
        <p:nvSpPr>
          <p:cNvPr id="18" name="Shape 15"/>
          <p:cNvSpPr/>
          <p:nvPr/>
        </p:nvSpPr>
        <p:spPr>
          <a:xfrm>
            <a:off x="4297680" y="5266944"/>
            <a:ext cx="384048" cy="384048"/>
          </a:xfrm>
          <a:prstGeom prst="ellipse">
            <a:avLst/>
          </a:prstGeom>
          <a:solidFill>
            <a:srgbClr val="1591BD"/>
          </a:solidFill>
          <a:ln w="12700">
            <a:solidFill>
              <a:srgbClr val="1591BD"/>
            </a:solidFill>
            <a:prstDash val="solid"/>
          </a:ln>
        </p:spPr>
        <p:txBody>
          <a:bodyPr/>
          <a:lstStyle/>
          <a:p>
            <a:endParaRPr lang="en-US"/>
          </a:p>
        </p:txBody>
      </p:sp>
      <p:sp>
        <p:nvSpPr>
          <p:cNvPr id="19" name="Text 16"/>
          <p:cNvSpPr txBox="1"/>
          <p:nvPr/>
        </p:nvSpPr>
        <p:spPr>
          <a:xfrm>
            <a:off x="4297680" y="5266944"/>
            <a:ext cx="384048" cy="384048"/>
          </a:xfrm>
          <a:prstGeom prst="rect">
            <a:avLst/>
          </a:prstGeom>
          <a:noFill/>
          <a:ln/>
        </p:spPr>
        <p:txBody>
          <a:bodyPr wrap="square" lIns="0" tIns="0" rIns="0" bIns="0" rtlCol="0" anchor="ctr"/>
          <a:lstStyle/>
          <a:p>
            <a:pPr marL="0" indent="0" algn="ctr">
              <a:buNone/>
            </a:pPr>
            <a:r>
              <a:rPr lang="en-US" sz="1550" b="1" dirty="0">
                <a:solidFill>
                  <a:srgbClr val="FFFFFF"/>
                </a:solidFill>
                <a:latin typeface="Calibri" pitchFamily="34" charset="0"/>
                <a:ea typeface="Calibri" pitchFamily="34" charset="-122"/>
                <a:cs typeface="Calibri" pitchFamily="34" charset="-120"/>
              </a:rPr>
              <a:t>4</a:t>
            </a:r>
            <a:endParaRPr lang="en-US" sz="1550" dirty="0"/>
          </a:p>
        </p:txBody>
      </p:sp>
      <p:sp>
        <p:nvSpPr>
          <p:cNvPr id="20" name="Text 17"/>
          <p:cNvSpPr txBox="1"/>
          <p:nvPr/>
        </p:nvSpPr>
        <p:spPr>
          <a:xfrm>
            <a:off x="4846320" y="5248656"/>
            <a:ext cx="6766560" cy="704088"/>
          </a:xfrm>
          <a:prstGeom prst="rect">
            <a:avLst/>
          </a:prstGeom>
          <a:noFill/>
          <a:ln/>
        </p:spPr>
        <p:txBody>
          <a:bodyPr wrap="square" lIns="0" tIns="0" rIns="0" bIns="0" rtlCol="0" anchor="t"/>
          <a:lstStyle/>
          <a:p>
            <a:pPr marL="0" indent="0">
              <a:buNone/>
            </a:pPr>
            <a:r>
              <a:rPr lang="en-US" sz="1700" dirty="0">
                <a:solidFill>
                  <a:srgbClr val="1E2A44"/>
                </a:solidFill>
                <a:latin typeface="Calibri" pitchFamily="34" charset="0"/>
                <a:ea typeface="Calibri" pitchFamily="34" charset="-122"/>
                <a:cs typeface="Calibri" pitchFamily="34" charset="-120"/>
              </a:rPr>
              <a:t>a = F / m = 6.5 × 10⁶ / 0.8 × 10⁵ = 81 m s⁻² upwards</a:t>
            </a:r>
            <a:endParaRPr lang="en-US" sz="1700" dirty="0"/>
          </a:p>
        </p:txBody>
      </p:sp>
      <p:pic>
        <p:nvPicPr>
          <p:cNvPr id="22" name="Picture 21">
            <a:extLst>
              <a:ext uri="{FF2B5EF4-FFF2-40B4-BE49-F238E27FC236}">
                <a16:creationId xmlns:a16="http://schemas.microsoft.com/office/drawing/2014/main" id="{D2F9BA10-9736-5244-894B-2135F2DBC227}"/>
              </a:ext>
            </a:extLst>
          </p:cNvPr>
          <p:cNvPicPr>
            <a:picLocks noChangeAspect="1"/>
          </p:cNvPicPr>
          <p:nvPr/>
        </p:nvPicPr>
        <p:blipFill>
          <a:blip r:embed="rId3"/>
          <a:stretch>
            <a:fillRect/>
          </a:stretch>
        </p:blipFill>
        <p:spPr>
          <a:xfrm>
            <a:off x="285671" y="2175237"/>
            <a:ext cx="3479301" cy="3280022"/>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11831"/>
        </a:solidFill>
        <a:effectLst/>
      </p:bgPr>
    </p:bg>
    <p:spTree>
      <p:nvGrpSpPr>
        <p:cNvPr id="1" name=""/>
        <p:cNvGrpSpPr/>
        <p:nvPr/>
      </p:nvGrpSpPr>
      <p:grpSpPr>
        <a:xfrm>
          <a:off x="0" y="0"/>
          <a:ext cx="0" cy="0"/>
          <a:chOff x="0" y="0"/>
          <a:chExt cx="0" cy="0"/>
        </a:xfrm>
      </p:grpSpPr>
      <p:sp>
        <p:nvSpPr>
          <p:cNvPr id="2" name="Text 0"/>
          <p:cNvSpPr txBox="1"/>
          <p:nvPr/>
        </p:nvSpPr>
        <p:spPr>
          <a:xfrm>
            <a:off x="548640" y="1463040"/>
            <a:ext cx="3657600" cy="1645920"/>
          </a:xfrm>
          <a:prstGeom prst="rect">
            <a:avLst/>
          </a:prstGeom>
          <a:noFill/>
          <a:ln/>
        </p:spPr>
        <p:txBody>
          <a:bodyPr wrap="square" lIns="0" tIns="0" rIns="0" bIns="0" rtlCol="0" anchor="ctr"/>
          <a:lstStyle/>
          <a:p>
            <a:pPr marL="0" indent="0">
              <a:buNone/>
            </a:pPr>
            <a:r>
              <a:rPr lang="en-US" sz="11000" b="1" dirty="0">
                <a:solidFill>
                  <a:srgbClr val="F5B12B"/>
                </a:solidFill>
                <a:latin typeface="Cambria" pitchFamily="34" charset="0"/>
                <a:ea typeface="Cambria" pitchFamily="34" charset="-122"/>
                <a:cs typeface="Cambria" pitchFamily="34" charset="-120"/>
              </a:rPr>
              <a:t>02</a:t>
            </a:r>
            <a:endParaRPr lang="en-US" sz="11000" dirty="0"/>
          </a:p>
        </p:txBody>
      </p:sp>
      <p:sp>
        <p:nvSpPr>
          <p:cNvPr id="3" name="Text 1"/>
          <p:cNvSpPr txBox="1"/>
          <p:nvPr/>
        </p:nvSpPr>
        <p:spPr>
          <a:xfrm>
            <a:off x="548640" y="3200400"/>
            <a:ext cx="10058400" cy="914400"/>
          </a:xfrm>
          <a:prstGeom prst="rect">
            <a:avLst/>
          </a:prstGeom>
          <a:noFill/>
          <a:ln/>
        </p:spPr>
        <p:txBody>
          <a:bodyPr wrap="square" lIns="0" tIns="0" rIns="0" bIns="0" rtlCol="0" anchor="ctr"/>
          <a:lstStyle/>
          <a:p>
            <a:pPr marL="0" indent="0">
              <a:buNone/>
            </a:pPr>
            <a:r>
              <a:rPr lang="en-US" sz="4400" b="1" dirty="0">
                <a:solidFill>
                  <a:srgbClr val="FFFFFF"/>
                </a:solidFill>
                <a:latin typeface="Cambria" pitchFamily="34" charset="0"/>
                <a:ea typeface="Cambria" pitchFamily="34" charset="-122"/>
                <a:cs typeface="Cambria" pitchFamily="34" charset="-120"/>
              </a:rPr>
              <a:t>Newton's laws of motion</a:t>
            </a:r>
            <a:endParaRPr lang="en-US" sz="4400" dirty="0"/>
          </a:p>
        </p:txBody>
      </p:sp>
      <p:sp>
        <p:nvSpPr>
          <p:cNvPr id="4" name="Text 2"/>
          <p:cNvSpPr txBox="1"/>
          <p:nvPr/>
        </p:nvSpPr>
        <p:spPr>
          <a:xfrm>
            <a:off x="548640" y="4160520"/>
            <a:ext cx="10058400" cy="548640"/>
          </a:xfrm>
          <a:prstGeom prst="rect">
            <a:avLst/>
          </a:prstGeom>
          <a:noFill/>
          <a:ln/>
        </p:spPr>
        <p:txBody>
          <a:bodyPr wrap="square" lIns="0" tIns="0" rIns="0" bIns="0" rtlCol="0" anchor="ctr"/>
          <a:lstStyle/>
          <a:p>
            <a:pPr marL="0" indent="0">
              <a:buNone/>
            </a:pPr>
            <a:r>
              <a:rPr lang="en-US" sz="2000" dirty="0">
                <a:solidFill>
                  <a:srgbClr val="B9C2DE"/>
                </a:solidFill>
                <a:latin typeface="Calibri" pitchFamily="34" charset="0"/>
                <a:ea typeface="Calibri" pitchFamily="34" charset="-122"/>
                <a:cs typeface="Calibri" pitchFamily="34" charset="-120"/>
              </a:rPr>
              <a:t>First, second and third laws</a:t>
            </a:r>
            <a:endParaRPr lang="en-US" sz="2000" dirty="0"/>
          </a:p>
        </p:txBody>
      </p:sp>
      <p:sp>
        <p:nvSpPr>
          <p:cNvPr id="5" name="Text 3"/>
          <p:cNvSpPr txBox="1"/>
          <p:nvPr/>
        </p:nvSpPr>
        <p:spPr>
          <a:xfrm>
            <a:off x="548640" y="1143000"/>
            <a:ext cx="10058400" cy="320040"/>
          </a:xfrm>
          <a:prstGeom prst="rect">
            <a:avLst/>
          </a:prstGeom>
          <a:noFill/>
          <a:ln/>
        </p:spPr>
        <p:txBody>
          <a:bodyPr wrap="square" lIns="0" tIns="0" rIns="0" bIns="0" rtlCol="0" anchor="ctr"/>
          <a:lstStyle/>
          <a:p>
            <a:pPr marL="0" indent="0">
              <a:buNone/>
            </a:pPr>
            <a:r>
              <a:rPr lang="en-US" sz="1450" b="1" kern="0" spc="300" dirty="0">
                <a:solidFill>
                  <a:srgbClr val="37C9EF"/>
                </a:solidFill>
                <a:latin typeface="Calibri" pitchFamily="34" charset="0"/>
                <a:ea typeface="Calibri" pitchFamily="34" charset="-122"/>
                <a:cs typeface="Calibri" pitchFamily="34" charset="-120"/>
              </a:rPr>
              <a:t>LEARNING OUTCOME 3.1.5</a:t>
            </a:r>
            <a:endParaRPr lang="en-US" sz="1450" dirty="0"/>
          </a:p>
        </p:txBody>
      </p:sp>
      <p:sp>
        <p:nvSpPr>
          <p:cNvPr id="6" name="Text 4"/>
          <p:cNvSpPr txBox="1"/>
          <p:nvPr/>
        </p:nvSpPr>
        <p:spPr>
          <a:xfrm>
            <a:off x="548640" y="6400800"/>
            <a:ext cx="7315200" cy="274320"/>
          </a:xfrm>
          <a:prstGeom prst="rect">
            <a:avLst/>
          </a:prstGeom>
          <a:noFill/>
          <a:ln/>
        </p:spPr>
        <p:txBody>
          <a:bodyPr wrap="square" lIns="0" tIns="0" rIns="0" bIns="0" rtlCol="0" anchor="ctr"/>
          <a:lstStyle/>
          <a:p>
            <a:pPr marL="0" indent="0">
              <a:buNone/>
            </a:pPr>
            <a:r>
              <a:rPr lang="en-US" sz="1000" dirty="0">
                <a:solidFill>
                  <a:srgbClr val="8C96B8"/>
                </a:solidFill>
                <a:latin typeface="Calibri" pitchFamily="34" charset="0"/>
                <a:ea typeface="Calibri" pitchFamily="34" charset="-122"/>
                <a:cs typeface="Calibri" pitchFamily="34" charset="-120"/>
              </a:rPr>
              <a:t>Topic 3 · Dynamics   |   Cambridge International AS Level Physics 9702</a:t>
            </a:r>
            <a:endParaRPr lang="en-US" sz="1000" dirty="0"/>
          </a:p>
        </p:txBody>
      </p:sp>
      <p:sp>
        <p:nvSpPr>
          <p:cNvPr id="7" name="Text 5"/>
          <p:cNvSpPr txBox="1"/>
          <p:nvPr/>
        </p:nvSpPr>
        <p:spPr>
          <a:xfrm>
            <a:off x="10728655" y="6400800"/>
            <a:ext cx="914400" cy="274320"/>
          </a:xfrm>
          <a:prstGeom prst="rect">
            <a:avLst/>
          </a:prstGeom>
          <a:noFill/>
          <a:ln/>
        </p:spPr>
        <p:txBody>
          <a:bodyPr wrap="square" lIns="0" tIns="0" rIns="0" bIns="0" rtlCol="0" anchor="ctr"/>
          <a:lstStyle/>
          <a:p>
            <a:pPr marL="0" indent="0" algn="r">
              <a:buNone/>
            </a:pPr>
            <a:r>
              <a:rPr lang="en-US" sz="1000" dirty="0">
                <a:solidFill>
                  <a:srgbClr val="8C96B8"/>
                </a:solidFill>
                <a:latin typeface="Calibri" pitchFamily="34" charset="0"/>
                <a:ea typeface="Calibri" pitchFamily="34" charset="-122"/>
                <a:cs typeface="Calibri" pitchFamily="34" charset="-120"/>
              </a:rPr>
              <a:t>9</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972800" cy="274320"/>
          </a:xfrm>
          <a:prstGeom prst="rect">
            <a:avLst/>
          </a:prstGeom>
          <a:noFill/>
          <a:ln/>
        </p:spPr>
        <p:txBody>
          <a:bodyPr wrap="square" lIns="0" tIns="0" rIns="0" bIns="0" rtlCol="0" anchor="ctr"/>
          <a:lstStyle/>
          <a:p>
            <a:pPr marL="0" indent="0">
              <a:buNone/>
            </a:pPr>
            <a:r>
              <a:rPr lang="en-US" sz="1200" b="1" kern="0" spc="300" dirty="0">
                <a:solidFill>
                  <a:srgbClr val="1591BD"/>
                </a:solidFill>
                <a:latin typeface="Calibri" pitchFamily="34" charset="0"/>
                <a:ea typeface="Calibri" pitchFamily="34" charset="-122"/>
                <a:cs typeface="Calibri" pitchFamily="34" charset="-120"/>
              </a:rPr>
              <a:t>3.1.5 · NO RESULTANT FORCE → NO CHANGE IN MOTION</a:t>
            </a:r>
            <a:endParaRPr lang="en-US" sz="1200" dirty="0"/>
          </a:p>
        </p:txBody>
      </p:sp>
      <p:sp>
        <p:nvSpPr>
          <p:cNvPr id="3" name="Text 1"/>
          <p:cNvSpPr txBox="1"/>
          <p:nvPr/>
        </p:nvSpPr>
        <p:spPr>
          <a:xfrm>
            <a:off x="548640" y="621792"/>
            <a:ext cx="11064240" cy="685800"/>
          </a:xfrm>
          <a:prstGeom prst="rect">
            <a:avLst/>
          </a:prstGeom>
          <a:noFill/>
          <a:ln/>
        </p:spPr>
        <p:txBody>
          <a:bodyPr wrap="square" lIns="0" tIns="0" rIns="0" bIns="0" rtlCol="0" anchor="ctr"/>
          <a:lstStyle/>
          <a:p>
            <a:pPr marL="0" indent="0">
              <a:buNone/>
            </a:pPr>
            <a:r>
              <a:rPr lang="en-US" sz="3200" b="1" dirty="0">
                <a:solidFill>
                  <a:srgbClr val="14213D"/>
                </a:solidFill>
                <a:latin typeface="Cambria" pitchFamily="34" charset="0"/>
                <a:ea typeface="Cambria" pitchFamily="34" charset="-122"/>
                <a:cs typeface="Cambria" pitchFamily="34" charset="-120"/>
              </a:rPr>
              <a:t>Newton's first law</a:t>
            </a:r>
            <a:endParaRPr lang="en-US" sz="3200" dirty="0"/>
          </a:p>
        </p:txBody>
      </p:sp>
      <p:sp>
        <p:nvSpPr>
          <p:cNvPr id="4" name="Text 2"/>
          <p:cNvSpPr txBox="1"/>
          <p:nvPr/>
        </p:nvSpPr>
        <p:spPr>
          <a:xfrm>
            <a:off x="548640" y="6400800"/>
            <a:ext cx="7315200" cy="274320"/>
          </a:xfrm>
          <a:prstGeom prst="rect">
            <a:avLst/>
          </a:prstGeom>
          <a:noFill/>
          <a:ln/>
        </p:spPr>
        <p:txBody>
          <a:bodyPr wrap="square" lIns="0" tIns="0" rIns="0" bIns="0" rtlCol="0" anchor="ctr"/>
          <a:lstStyle/>
          <a:p>
            <a:pPr marL="0" indent="0">
              <a:buNone/>
            </a:pPr>
            <a:r>
              <a:rPr lang="en-US" sz="1000" dirty="0">
                <a:solidFill>
                  <a:srgbClr val="6B7488"/>
                </a:solidFill>
                <a:latin typeface="Calibri" pitchFamily="34" charset="0"/>
                <a:ea typeface="Calibri" pitchFamily="34" charset="-122"/>
                <a:cs typeface="Calibri" pitchFamily="34" charset="-120"/>
              </a:rPr>
              <a:t>Topic 3 · Dynamics   |   Cambridge International AS Level Physics 9702</a:t>
            </a:r>
            <a:endParaRPr lang="en-US" sz="1000" dirty="0"/>
          </a:p>
        </p:txBody>
      </p:sp>
      <p:sp>
        <p:nvSpPr>
          <p:cNvPr id="5" name="Text 3"/>
          <p:cNvSpPr txBox="1"/>
          <p:nvPr/>
        </p:nvSpPr>
        <p:spPr>
          <a:xfrm>
            <a:off x="10728655" y="6400800"/>
            <a:ext cx="914400" cy="274320"/>
          </a:xfrm>
          <a:prstGeom prst="rect">
            <a:avLst/>
          </a:prstGeom>
          <a:noFill/>
          <a:ln/>
        </p:spPr>
        <p:txBody>
          <a:bodyPr wrap="square" lIns="0" tIns="0" rIns="0" bIns="0" rtlCol="0" anchor="ctr"/>
          <a:lstStyle/>
          <a:p>
            <a:pPr marL="0" indent="0" algn="r">
              <a:buNone/>
            </a:pPr>
            <a:r>
              <a:rPr lang="en-US" sz="1000" dirty="0">
                <a:solidFill>
                  <a:srgbClr val="6B7488"/>
                </a:solidFill>
                <a:latin typeface="Calibri" pitchFamily="34" charset="0"/>
                <a:ea typeface="Calibri" pitchFamily="34" charset="-122"/>
                <a:cs typeface="Calibri" pitchFamily="34" charset="-120"/>
              </a:rPr>
              <a:t>10</a:t>
            </a:r>
            <a:endParaRPr lang="en-US" sz="1000" dirty="0"/>
          </a:p>
        </p:txBody>
      </p:sp>
      <p:sp>
        <p:nvSpPr>
          <p:cNvPr id="6" name="Shape 4"/>
          <p:cNvSpPr/>
          <p:nvPr/>
        </p:nvSpPr>
        <p:spPr>
          <a:xfrm>
            <a:off x="548640" y="1554480"/>
            <a:ext cx="11091672" cy="1188720"/>
          </a:xfrm>
          <a:prstGeom prst="roundRect">
            <a:avLst>
              <a:gd name="adj" fmla="val 9231"/>
            </a:avLst>
          </a:prstGeom>
          <a:solidFill>
            <a:srgbClr val="EEF3F9"/>
          </a:solidFill>
          <a:ln w="12700">
            <a:solidFill>
              <a:srgbClr val="EEF3F9"/>
            </a:solidFill>
            <a:prstDash val="solid"/>
          </a:ln>
        </p:spPr>
        <p:txBody>
          <a:bodyPr/>
          <a:lstStyle/>
          <a:p>
            <a:endParaRPr lang="en-US"/>
          </a:p>
        </p:txBody>
      </p:sp>
      <p:sp>
        <p:nvSpPr>
          <p:cNvPr id="7" name="Text 5"/>
          <p:cNvSpPr txBox="1"/>
          <p:nvPr/>
        </p:nvSpPr>
        <p:spPr>
          <a:xfrm>
            <a:off x="822960" y="1554480"/>
            <a:ext cx="10607040" cy="1188720"/>
          </a:xfrm>
          <a:prstGeom prst="rect">
            <a:avLst/>
          </a:prstGeom>
          <a:noFill/>
          <a:ln/>
        </p:spPr>
        <p:txBody>
          <a:bodyPr wrap="square" lIns="0" tIns="0" rIns="0" bIns="0" rtlCol="0" anchor="ctr"/>
          <a:lstStyle/>
          <a:p>
            <a:pPr marL="0" indent="0">
              <a:buNone/>
            </a:pPr>
            <a:r>
              <a:rPr lang="en-US" sz="2100" b="1" i="1" dirty="0">
                <a:solidFill>
                  <a:srgbClr val="1591BD"/>
                </a:solidFill>
                <a:latin typeface="Cambria" pitchFamily="34" charset="0"/>
                <a:ea typeface="Cambria" pitchFamily="34" charset="-122"/>
                <a:cs typeface="Cambria" pitchFamily="34" charset="-120"/>
              </a:rPr>
              <a:t>A body remains at rest, or moves with constant velocity, unless acted on by a resultant force.</a:t>
            </a:r>
            <a:endParaRPr lang="en-US" sz="2100" dirty="0"/>
          </a:p>
        </p:txBody>
      </p:sp>
      <p:sp>
        <p:nvSpPr>
          <p:cNvPr id="9" name="Shape 6"/>
          <p:cNvSpPr/>
          <p:nvPr/>
        </p:nvSpPr>
        <p:spPr>
          <a:xfrm>
            <a:off x="6766560" y="2971800"/>
            <a:ext cx="4873752" cy="3108960"/>
          </a:xfrm>
          <a:prstGeom prst="roundRect">
            <a:avLst>
              <a:gd name="adj" fmla="val 3529"/>
            </a:avLst>
          </a:prstGeom>
          <a:solidFill>
            <a:srgbClr val="FFF4DC"/>
          </a:solidFill>
          <a:ln w="12700">
            <a:solidFill>
              <a:srgbClr val="FFF4DC"/>
            </a:solidFill>
            <a:prstDash val="solid"/>
          </a:ln>
        </p:spPr>
        <p:txBody>
          <a:bodyPr/>
          <a:lstStyle/>
          <a:p>
            <a:endParaRPr lang="en-US"/>
          </a:p>
        </p:txBody>
      </p:sp>
      <p:sp>
        <p:nvSpPr>
          <p:cNvPr id="10" name="Text 7"/>
          <p:cNvSpPr txBox="1"/>
          <p:nvPr/>
        </p:nvSpPr>
        <p:spPr>
          <a:xfrm>
            <a:off x="6995160" y="3090672"/>
            <a:ext cx="4389120" cy="365760"/>
          </a:xfrm>
          <a:prstGeom prst="rect">
            <a:avLst/>
          </a:prstGeom>
          <a:noFill/>
          <a:ln/>
        </p:spPr>
        <p:txBody>
          <a:bodyPr wrap="square" lIns="0" tIns="0" rIns="0" bIns="0" rtlCol="0" anchor="ctr"/>
          <a:lstStyle/>
          <a:p>
            <a:pPr marL="0" indent="0">
              <a:buNone/>
            </a:pPr>
            <a:r>
              <a:rPr lang="en-US" sz="1800" b="1" dirty="0">
                <a:solidFill>
                  <a:srgbClr val="D98200"/>
                </a:solidFill>
                <a:latin typeface="Cambria" pitchFamily="34" charset="0"/>
                <a:ea typeface="Cambria" pitchFamily="34" charset="-122"/>
                <a:cs typeface="Cambria" pitchFamily="34" charset="-120"/>
              </a:rPr>
              <a:t>Worked example</a:t>
            </a:r>
            <a:endParaRPr lang="en-US" sz="1800" dirty="0"/>
          </a:p>
        </p:txBody>
      </p:sp>
      <p:sp>
        <p:nvSpPr>
          <p:cNvPr id="11" name="Text 8"/>
          <p:cNvSpPr txBox="1"/>
          <p:nvPr/>
        </p:nvSpPr>
        <p:spPr>
          <a:xfrm>
            <a:off x="6995160" y="3520440"/>
            <a:ext cx="4480560" cy="2468880"/>
          </a:xfrm>
          <a:prstGeom prst="rect">
            <a:avLst/>
          </a:prstGeom>
          <a:noFill/>
          <a:ln/>
        </p:spPr>
        <p:txBody>
          <a:bodyPr wrap="square" lIns="0" tIns="0" rIns="0" bIns="0" rtlCol="0" anchor="t"/>
          <a:lstStyle/>
          <a:p>
            <a:pPr marL="0" indent="0">
              <a:buNone/>
            </a:pPr>
            <a:r>
              <a:rPr lang="en-US" sz="1700" b="1" dirty="0">
                <a:solidFill>
                  <a:srgbClr val="1E2A44"/>
                </a:solidFill>
                <a:latin typeface="Calibri" pitchFamily="34" charset="0"/>
                <a:ea typeface="Calibri" pitchFamily="34" charset="-122"/>
                <a:cs typeface="Calibri" pitchFamily="34" charset="-120"/>
              </a:rPr>
              <a:t>A car moves at constant velocity. The driving force is 6 kN. Find the frictional force.</a:t>
            </a:r>
            <a:endParaRPr lang="en-US" sz="1700" dirty="0"/>
          </a:p>
          <a:p>
            <a:pPr marL="0" indent="0">
              <a:buNone/>
            </a:pPr>
            <a:endParaRPr lang="en-US" sz="1700" dirty="0"/>
          </a:p>
          <a:p>
            <a:pPr marL="0" indent="0">
              <a:buNone/>
            </a:pPr>
            <a:r>
              <a:rPr lang="en-US" sz="1700" dirty="0">
                <a:solidFill>
                  <a:srgbClr val="1E2A44"/>
                </a:solidFill>
                <a:latin typeface="Calibri" pitchFamily="34" charset="0"/>
                <a:ea typeface="Calibri" pitchFamily="34" charset="-122"/>
                <a:cs typeface="Calibri" pitchFamily="34" charset="-120"/>
              </a:rPr>
              <a:t>Constant velocity → no resultant force → forces balanced.</a:t>
            </a:r>
            <a:endParaRPr lang="en-US" sz="1700" dirty="0"/>
          </a:p>
          <a:p>
            <a:pPr marL="0" indent="0">
              <a:buNone/>
            </a:pPr>
            <a:r>
              <a:rPr lang="en-US" sz="1700" dirty="0">
                <a:solidFill>
                  <a:srgbClr val="1E2A44"/>
                </a:solidFill>
                <a:latin typeface="Calibri" pitchFamily="34" charset="0"/>
                <a:ea typeface="Calibri" pitchFamily="34" charset="-122"/>
                <a:cs typeface="Calibri" pitchFamily="34" charset="-120"/>
              </a:rPr>
              <a:t>Frictional force = driving force = 6 kN (backwards).</a:t>
            </a:r>
            <a:endParaRPr lang="en-US" sz="1700" dirty="0"/>
          </a:p>
        </p:txBody>
      </p:sp>
      <p:pic>
        <p:nvPicPr>
          <p:cNvPr id="13" name="Picture 12">
            <a:extLst>
              <a:ext uri="{FF2B5EF4-FFF2-40B4-BE49-F238E27FC236}">
                <a16:creationId xmlns:a16="http://schemas.microsoft.com/office/drawing/2014/main" id="{D5709930-9409-B4C9-5DA4-3C65D385729F}"/>
              </a:ext>
            </a:extLst>
          </p:cNvPr>
          <p:cNvPicPr>
            <a:picLocks noChangeAspect="1"/>
          </p:cNvPicPr>
          <p:nvPr/>
        </p:nvPicPr>
        <p:blipFill>
          <a:blip r:embed="rId3"/>
          <a:stretch>
            <a:fillRect/>
          </a:stretch>
        </p:blipFill>
        <p:spPr>
          <a:xfrm>
            <a:off x="1178418" y="3008376"/>
            <a:ext cx="4917582" cy="3044952"/>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972800" cy="274320"/>
          </a:xfrm>
          <a:prstGeom prst="rect">
            <a:avLst/>
          </a:prstGeom>
          <a:noFill/>
          <a:ln/>
        </p:spPr>
        <p:txBody>
          <a:bodyPr wrap="square" lIns="0" tIns="0" rIns="0" bIns="0" rtlCol="0" anchor="ctr"/>
          <a:lstStyle/>
          <a:p>
            <a:pPr marL="0" indent="0">
              <a:buNone/>
            </a:pPr>
            <a:r>
              <a:rPr lang="en-US" sz="1200" b="1" kern="0" spc="300" dirty="0">
                <a:solidFill>
                  <a:srgbClr val="1591BD"/>
                </a:solidFill>
                <a:latin typeface="Calibri" pitchFamily="34" charset="0"/>
                <a:ea typeface="Calibri" pitchFamily="34" charset="-122"/>
                <a:cs typeface="Calibri" pitchFamily="34" charset="-120"/>
              </a:rPr>
              <a:t>3.1.4 &amp; 3.1.5 · FORCE = RATE OF CHANGE OF MOMENTUM</a:t>
            </a:r>
            <a:endParaRPr lang="en-US" sz="1200" dirty="0"/>
          </a:p>
        </p:txBody>
      </p:sp>
      <p:sp>
        <p:nvSpPr>
          <p:cNvPr id="3" name="Text 1"/>
          <p:cNvSpPr txBox="1"/>
          <p:nvPr/>
        </p:nvSpPr>
        <p:spPr>
          <a:xfrm>
            <a:off x="548640" y="621792"/>
            <a:ext cx="11064240" cy="685800"/>
          </a:xfrm>
          <a:prstGeom prst="rect">
            <a:avLst/>
          </a:prstGeom>
          <a:noFill/>
          <a:ln/>
        </p:spPr>
        <p:txBody>
          <a:bodyPr wrap="square" lIns="0" tIns="0" rIns="0" bIns="0" rtlCol="0" anchor="ctr"/>
          <a:lstStyle/>
          <a:p>
            <a:pPr marL="0" indent="0">
              <a:buNone/>
            </a:pPr>
            <a:r>
              <a:rPr lang="en-US" sz="3200" b="1" dirty="0">
                <a:solidFill>
                  <a:srgbClr val="14213D"/>
                </a:solidFill>
                <a:latin typeface="Cambria" pitchFamily="34" charset="0"/>
                <a:ea typeface="Cambria" pitchFamily="34" charset="-122"/>
                <a:cs typeface="Cambria" pitchFamily="34" charset="-120"/>
              </a:rPr>
              <a:t>Newton's second law</a:t>
            </a:r>
            <a:endParaRPr lang="en-US" sz="3200" dirty="0"/>
          </a:p>
        </p:txBody>
      </p:sp>
      <p:sp>
        <p:nvSpPr>
          <p:cNvPr id="4" name="Text 2"/>
          <p:cNvSpPr txBox="1"/>
          <p:nvPr/>
        </p:nvSpPr>
        <p:spPr>
          <a:xfrm>
            <a:off x="548640" y="6400800"/>
            <a:ext cx="7315200" cy="274320"/>
          </a:xfrm>
          <a:prstGeom prst="rect">
            <a:avLst/>
          </a:prstGeom>
          <a:noFill/>
          <a:ln/>
        </p:spPr>
        <p:txBody>
          <a:bodyPr wrap="square" lIns="0" tIns="0" rIns="0" bIns="0" rtlCol="0" anchor="ctr"/>
          <a:lstStyle/>
          <a:p>
            <a:pPr marL="0" indent="0">
              <a:buNone/>
            </a:pPr>
            <a:r>
              <a:rPr lang="en-US" sz="1000" dirty="0">
                <a:solidFill>
                  <a:srgbClr val="6B7488"/>
                </a:solidFill>
                <a:latin typeface="Calibri" pitchFamily="34" charset="0"/>
                <a:ea typeface="Calibri" pitchFamily="34" charset="-122"/>
                <a:cs typeface="Calibri" pitchFamily="34" charset="-120"/>
              </a:rPr>
              <a:t>Topic 3 · Dynamics   |   Cambridge International AS Level Physics 9702</a:t>
            </a:r>
            <a:endParaRPr lang="en-US" sz="1000" dirty="0"/>
          </a:p>
        </p:txBody>
      </p:sp>
      <p:sp>
        <p:nvSpPr>
          <p:cNvPr id="5" name="Text 3"/>
          <p:cNvSpPr txBox="1"/>
          <p:nvPr/>
        </p:nvSpPr>
        <p:spPr>
          <a:xfrm>
            <a:off x="10728655" y="6400800"/>
            <a:ext cx="914400" cy="274320"/>
          </a:xfrm>
          <a:prstGeom prst="rect">
            <a:avLst/>
          </a:prstGeom>
          <a:noFill/>
          <a:ln/>
        </p:spPr>
        <p:txBody>
          <a:bodyPr wrap="square" lIns="0" tIns="0" rIns="0" bIns="0" rtlCol="0" anchor="ctr"/>
          <a:lstStyle/>
          <a:p>
            <a:pPr marL="0" indent="0" algn="r">
              <a:buNone/>
            </a:pPr>
            <a:r>
              <a:rPr lang="en-US" sz="1000" dirty="0">
                <a:solidFill>
                  <a:srgbClr val="6B7488"/>
                </a:solidFill>
                <a:latin typeface="Calibri" pitchFamily="34" charset="0"/>
                <a:ea typeface="Calibri" pitchFamily="34" charset="-122"/>
                <a:cs typeface="Calibri" pitchFamily="34" charset="-120"/>
              </a:rPr>
              <a:t>11</a:t>
            </a:r>
            <a:endParaRPr lang="en-US" sz="1000" dirty="0"/>
          </a:p>
        </p:txBody>
      </p:sp>
      <p:sp>
        <p:nvSpPr>
          <p:cNvPr id="6" name="Shape 4"/>
          <p:cNvSpPr/>
          <p:nvPr/>
        </p:nvSpPr>
        <p:spPr>
          <a:xfrm>
            <a:off x="548640" y="1554480"/>
            <a:ext cx="11091672" cy="1188720"/>
          </a:xfrm>
          <a:prstGeom prst="roundRect">
            <a:avLst>
              <a:gd name="adj" fmla="val 9231"/>
            </a:avLst>
          </a:prstGeom>
          <a:solidFill>
            <a:srgbClr val="EEF3F9"/>
          </a:solidFill>
          <a:ln w="12700">
            <a:solidFill>
              <a:srgbClr val="EEF3F9"/>
            </a:solidFill>
            <a:prstDash val="solid"/>
          </a:ln>
        </p:spPr>
        <p:txBody>
          <a:bodyPr/>
          <a:lstStyle/>
          <a:p>
            <a:endParaRPr lang="en-US"/>
          </a:p>
        </p:txBody>
      </p:sp>
      <p:sp>
        <p:nvSpPr>
          <p:cNvPr id="7" name="Text 5"/>
          <p:cNvSpPr txBox="1"/>
          <p:nvPr/>
        </p:nvSpPr>
        <p:spPr>
          <a:xfrm>
            <a:off x="822960" y="1554480"/>
            <a:ext cx="10607040" cy="1188720"/>
          </a:xfrm>
          <a:prstGeom prst="rect">
            <a:avLst/>
          </a:prstGeom>
          <a:noFill/>
          <a:ln/>
        </p:spPr>
        <p:txBody>
          <a:bodyPr wrap="square" lIns="0" tIns="0" rIns="0" bIns="0" rtlCol="0" anchor="ctr"/>
          <a:lstStyle/>
          <a:p>
            <a:pPr marL="0" indent="0">
              <a:buNone/>
            </a:pPr>
            <a:r>
              <a:rPr lang="en-US" sz="2000" b="1" i="1" dirty="0">
                <a:solidFill>
                  <a:srgbClr val="1591BD"/>
                </a:solidFill>
                <a:latin typeface="Cambria" pitchFamily="34" charset="0"/>
                <a:ea typeface="Cambria" pitchFamily="34" charset="-122"/>
                <a:cs typeface="Cambria" pitchFamily="34" charset="-120"/>
              </a:rPr>
              <a:t>The resultant force on a body is proportional to the rate of change of its momentum, and in the same direction.</a:t>
            </a:r>
            <a:endParaRPr lang="en-US" sz="2000" dirty="0"/>
          </a:p>
        </p:txBody>
      </p:sp>
      <p:sp>
        <p:nvSpPr>
          <p:cNvPr id="8" name="Shape 6"/>
          <p:cNvSpPr/>
          <p:nvPr/>
        </p:nvSpPr>
        <p:spPr>
          <a:xfrm>
            <a:off x="548640" y="2971800"/>
            <a:ext cx="3520440" cy="1737360"/>
          </a:xfrm>
          <a:prstGeom prst="roundRect">
            <a:avLst>
              <a:gd name="adj" fmla="val 6316"/>
            </a:avLst>
          </a:prstGeom>
          <a:solidFill>
            <a:srgbClr val="EEF3F9"/>
          </a:solidFill>
          <a:ln w="12700">
            <a:solidFill>
              <a:srgbClr val="EEF3F9"/>
            </a:solidFill>
            <a:prstDash val="solid"/>
          </a:ln>
        </p:spPr>
        <p:txBody>
          <a:bodyPr/>
          <a:lstStyle/>
          <a:p>
            <a:endParaRPr lang="en-US"/>
          </a:p>
        </p:txBody>
      </p:sp>
      <p:sp>
        <p:nvSpPr>
          <p:cNvPr id="9" name="Text 7"/>
          <p:cNvSpPr txBox="1"/>
          <p:nvPr/>
        </p:nvSpPr>
        <p:spPr>
          <a:xfrm>
            <a:off x="731520" y="3108960"/>
            <a:ext cx="3154680" cy="955548"/>
          </a:xfrm>
          <a:prstGeom prst="rect">
            <a:avLst/>
          </a:prstGeom>
          <a:noFill/>
          <a:ln/>
        </p:spPr>
        <p:txBody>
          <a:bodyPr wrap="square" lIns="0" tIns="0" rIns="0" bIns="0" rtlCol="0" anchor="ctr"/>
          <a:lstStyle/>
          <a:p>
            <a:pPr marL="0" indent="0" algn="ctr">
              <a:buNone/>
            </a:pPr>
            <a:r>
              <a:rPr lang="en-US" sz="2600" b="1" i="1" dirty="0">
                <a:solidFill>
                  <a:srgbClr val="14213D"/>
                </a:solidFill>
                <a:latin typeface="Cambria" pitchFamily="34" charset="0"/>
                <a:ea typeface="Cambria" pitchFamily="34" charset="-122"/>
                <a:cs typeface="Cambria" pitchFamily="34" charset="-120"/>
              </a:rPr>
              <a:t>F = Δp / Δt</a:t>
            </a:r>
            <a:endParaRPr lang="en-US" sz="2600" dirty="0"/>
          </a:p>
        </p:txBody>
      </p:sp>
      <p:sp>
        <p:nvSpPr>
          <p:cNvPr id="10" name="Text 8"/>
          <p:cNvSpPr txBox="1"/>
          <p:nvPr/>
        </p:nvSpPr>
        <p:spPr>
          <a:xfrm>
            <a:off x="731520" y="4048963"/>
            <a:ext cx="3154680" cy="573329"/>
          </a:xfrm>
          <a:prstGeom prst="rect">
            <a:avLst/>
          </a:prstGeom>
          <a:noFill/>
          <a:ln/>
        </p:spPr>
        <p:txBody>
          <a:bodyPr wrap="square" lIns="0" tIns="0" rIns="0" bIns="0" rtlCol="0" anchor="t"/>
          <a:lstStyle/>
          <a:p>
            <a:pPr marL="0" indent="0" algn="ctr">
              <a:buNone/>
            </a:pPr>
            <a:r>
              <a:rPr lang="en-US" sz="1450" dirty="0">
                <a:solidFill>
                  <a:srgbClr val="6B7488"/>
                </a:solidFill>
                <a:latin typeface="Calibri" pitchFamily="34" charset="0"/>
                <a:ea typeface="Calibri" pitchFamily="34" charset="-122"/>
                <a:cs typeface="Calibri" pitchFamily="34" charset="-120"/>
              </a:rPr>
              <a:t>general form</a:t>
            </a:r>
            <a:endParaRPr lang="en-US" sz="1450" dirty="0"/>
          </a:p>
        </p:txBody>
      </p:sp>
      <p:sp>
        <p:nvSpPr>
          <p:cNvPr id="11" name="Shape 9"/>
          <p:cNvSpPr/>
          <p:nvPr/>
        </p:nvSpPr>
        <p:spPr>
          <a:xfrm>
            <a:off x="4334256" y="2971800"/>
            <a:ext cx="3520440" cy="1737360"/>
          </a:xfrm>
          <a:prstGeom prst="roundRect">
            <a:avLst>
              <a:gd name="adj" fmla="val 6316"/>
            </a:avLst>
          </a:prstGeom>
          <a:solidFill>
            <a:srgbClr val="FFF4DC"/>
          </a:solidFill>
          <a:ln w="12700">
            <a:solidFill>
              <a:srgbClr val="FFF4DC"/>
            </a:solidFill>
            <a:prstDash val="solid"/>
          </a:ln>
        </p:spPr>
        <p:txBody>
          <a:bodyPr/>
          <a:lstStyle/>
          <a:p>
            <a:endParaRPr lang="en-US"/>
          </a:p>
        </p:txBody>
      </p:sp>
      <p:sp>
        <p:nvSpPr>
          <p:cNvPr id="12" name="Text 10"/>
          <p:cNvSpPr txBox="1"/>
          <p:nvPr/>
        </p:nvSpPr>
        <p:spPr>
          <a:xfrm>
            <a:off x="4517136" y="3108960"/>
            <a:ext cx="3154680" cy="955548"/>
          </a:xfrm>
          <a:prstGeom prst="rect">
            <a:avLst/>
          </a:prstGeom>
          <a:noFill/>
          <a:ln/>
        </p:spPr>
        <p:txBody>
          <a:bodyPr wrap="square" lIns="0" tIns="0" rIns="0" bIns="0" rtlCol="0" anchor="ctr"/>
          <a:lstStyle/>
          <a:p>
            <a:pPr marL="0" indent="0" algn="ctr">
              <a:buNone/>
            </a:pPr>
            <a:r>
              <a:rPr lang="en-US" sz="2600" b="1" i="1" dirty="0">
                <a:solidFill>
                  <a:srgbClr val="D98200"/>
                </a:solidFill>
                <a:latin typeface="Cambria" pitchFamily="34" charset="0"/>
                <a:ea typeface="Cambria" pitchFamily="34" charset="-122"/>
                <a:cs typeface="Cambria" pitchFamily="34" charset="-120"/>
              </a:rPr>
              <a:t>F = m(v − u) / t</a:t>
            </a:r>
            <a:endParaRPr lang="en-US" sz="2600" dirty="0"/>
          </a:p>
        </p:txBody>
      </p:sp>
      <p:sp>
        <p:nvSpPr>
          <p:cNvPr id="13" name="Text 11"/>
          <p:cNvSpPr txBox="1"/>
          <p:nvPr/>
        </p:nvSpPr>
        <p:spPr>
          <a:xfrm>
            <a:off x="4517136" y="4048963"/>
            <a:ext cx="3154680" cy="573329"/>
          </a:xfrm>
          <a:prstGeom prst="rect">
            <a:avLst/>
          </a:prstGeom>
          <a:noFill/>
          <a:ln/>
        </p:spPr>
        <p:txBody>
          <a:bodyPr wrap="square" lIns="0" tIns="0" rIns="0" bIns="0" rtlCol="0" anchor="t"/>
          <a:lstStyle/>
          <a:p>
            <a:pPr marL="0" indent="0" algn="ctr">
              <a:buNone/>
            </a:pPr>
            <a:r>
              <a:rPr lang="en-US" sz="1450" dirty="0">
                <a:solidFill>
                  <a:srgbClr val="6B7488"/>
                </a:solidFill>
                <a:latin typeface="Calibri" pitchFamily="34" charset="0"/>
                <a:ea typeface="Calibri" pitchFamily="34" charset="-122"/>
                <a:cs typeface="Calibri" pitchFamily="34" charset="-120"/>
              </a:rPr>
              <a:t>constant mass</a:t>
            </a:r>
            <a:endParaRPr lang="en-US" sz="1450" dirty="0"/>
          </a:p>
        </p:txBody>
      </p:sp>
      <p:sp>
        <p:nvSpPr>
          <p:cNvPr id="14" name="Shape 12"/>
          <p:cNvSpPr/>
          <p:nvPr/>
        </p:nvSpPr>
        <p:spPr>
          <a:xfrm>
            <a:off x="8119872" y="2971800"/>
            <a:ext cx="3520440" cy="1737360"/>
          </a:xfrm>
          <a:prstGeom prst="roundRect">
            <a:avLst>
              <a:gd name="adj" fmla="val 6316"/>
            </a:avLst>
          </a:prstGeom>
          <a:solidFill>
            <a:srgbClr val="E6F4F1"/>
          </a:solidFill>
          <a:ln w="12700">
            <a:solidFill>
              <a:srgbClr val="E6F4F1"/>
            </a:solidFill>
            <a:prstDash val="solid"/>
          </a:ln>
        </p:spPr>
        <p:txBody>
          <a:bodyPr/>
          <a:lstStyle/>
          <a:p>
            <a:endParaRPr lang="en-US"/>
          </a:p>
        </p:txBody>
      </p:sp>
      <p:sp>
        <p:nvSpPr>
          <p:cNvPr id="15" name="Text 13"/>
          <p:cNvSpPr txBox="1"/>
          <p:nvPr/>
        </p:nvSpPr>
        <p:spPr>
          <a:xfrm>
            <a:off x="8302752" y="3108960"/>
            <a:ext cx="3154680" cy="955548"/>
          </a:xfrm>
          <a:prstGeom prst="rect">
            <a:avLst/>
          </a:prstGeom>
          <a:noFill/>
          <a:ln/>
        </p:spPr>
        <p:txBody>
          <a:bodyPr wrap="square" lIns="0" tIns="0" rIns="0" bIns="0" rtlCol="0" anchor="ctr"/>
          <a:lstStyle/>
          <a:p>
            <a:pPr marL="0" indent="0" algn="ctr">
              <a:buNone/>
            </a:pPr>
            <a:r>
              <a:rPr lang="en-US" sz="2600" b="1" i="1" dirty="0">
                <a:solidFill>
                  <a:srgbClr val="238A7E"/>
                </a:solidFill>
                <a:latin typeface="Cambria" pitchFamily="34" charset="0"/>
                <a:ea typeface="Cambria" pitchFamily="34" charset="-122"/>
                <a:cs typeface="Cambria" pitchFamily="34" charset="-120"/>
              </a:rPr>
              <a:t>F = ma</a:t>
            </a:r>
            <a:endParaRPr lang="en-US" sz="2600" dirty="0"/>
          </a:p>
        </p:txBody>
      </p:sp>
      <p:sp>
        <p:nvSpPr>
          <p:cNvPr id="16" name="Text 14"/>
          <p:cNvSpPr txBox="1"/>
          <p:nvPr/>
        </p:nvSpPr>
        <p:spPr>
          <a:xfrm>
            <a:off x="8302752" y="4048963"/>
            <a:ext cx="3154680" cy="573329"/>
          </a:xfrm>
          <a:prstGeom prst="rect">
            <a:avLst/>
          </a:prstGeom>
          <a:noFill/>
          <a:ln/>
        </p:spPr>
        <p:txBody>
          <a:bodyPr wrap="square" lIns="0" tIns="0" rIns="0" bIns="0" rtlCol="0" anchor="t"/>
          <a:lstStyle/>
          <a:p>
            <a:pPr marL="0" indent="0" algn="ctr">
              <a:buNone/>
            </a:pPr>
            <a:r>
              <a:rPr lang="en-US" sz="1450" dirty="0">
                <a:solidFill>
                  <a:srgbClr val="6B7488"/>
                </a:solidFill>
                <a:latin typeface="Calibri" pitchFamily="34" charset="0"/>
                <a:ea typeface="Calibri" pitchFamily="34" charset="-122"/>
                <a:cs typeface="Calibri" pitchFamily="34" charset="-120"/>
              </a:rPr>
              <a:t>since a = (v − u) / t</a:t>
            </a:r>
            <a:endParaRPr lang="en-US" sz="1450" dirty="0"/>
          </a:p>
        </p:txBody>
      </p:sp>
      <p:sp>
        <p:nvSpPr>
          <p:cNvPr id="17" name="Shape 15"/>
          <p:cNvSpPr/>
          <p:nvPr/>
        </p:nvSpPr>
        <p:spPr>
          <a:xfrm>
            <a:off x="548640" y="4937760"/>
            <a:ext cx="11091672" cy="1143000"/>
          </a:xfrm>
          <a:prstGeom prst="roundRect">
            <a:avLst>
              <a:gd name="adj" fmla="val 9600"/>
            </a:avLst>
          </a:prstGeom>
          <a:solidFill>
            <a:srgbClr val="FCEBE6"/>
          </a:solidFill>
          <a:ln w="12700">
            <a:solidFill>
              <a:srgbClr val="FCEBE6"/>
            </a:solidFill>
            <a:prstDash val="solid"/>
          </a:ln>
        </p:spPr>
        <p:txBody>
          <a:bodyPr/>
          <a:lstStyle/>
          <a:p>
            <a:endParaRPr lang="en-US"/>
          </a:p>
        </p:txBody>
      </p:sp>
      <p:sp>
        <p:nvSpPr>
          <p:cNvPr id="18" name="Text 16"/>
          <p:cNvSpPr txBox="1"/>
          <p:nvPr/>
        </p:nvSpPr>
        <p:spPr>
          <a:xfrm>
            <a:off x="822960" y="5074920"/>
            <a:ext cx="10607040" cy="914400"/>
          </a:xfrm>
          <a:prstGeom prst="rect">
            <a:avLst/>
          </a:prstGeom>
          <a:noFill/>
          <a:ln/>
        </p:spPr>
        <p:txBody>
          <a:bodyPr wrap="square" lIns="0" tIns="0" rIns="0" bIns="0" rtlCol="0" anchor="t"/>
          <a:lstStyle/>
          <a:p>
            <a:pPr marL="0" indent="0">
              <a:buNone/>
            </a:pPr>
            <a:r>
              <a:rPr lang="en-US" sz="1700" b="1" dirty="0">
                <a:solidFill>
                  <a:srgbClr val="D9482B"/>
                </a:solidFill>
                <a:latin typeface="Calibri" pitchFamily="34" charset="0"/>
                <a:ea typeface="Calibri" pitchFamily="34" charset="-122"/>
                <a:cs typeface="Calibri" pitchFamily="34" charset="-120"/>
              </a:rPr>
              <a:t>Skateboard example: </a:t>
            </a:r>
            <a:endParaRPr lang="en-US" sz="1700" dirty="0"/>
          </a:p>
          <a:p>
            <a:pPr marL="0" indent="0">
              <a:buNone/>
            </a:pPr>
            <a:r>
              <a:rPr lang="en-US" sz="1700" dirty="0">
                <a:solidFill>
                  <a:srgbClr val="1E2A44"/>
                </a:solidFill>
                <a:latin typeface="Calibri" pitchFamily="34" charset="0"/>
                <a:ea typeface="Calibri" pitchFamily="34" charset="-122"/>
                <a:cs typeface="Calibri" pitchFamily="34" charset="-120"/>
              </a:rPr>
              <a:t>a girl speeds up from 1 m s⁻¹ to 4 m s⁻¹ in 2.5 s with a forward force of 72 N. m = FΔt / (v − u) = 72 × 2.5 / 3 = 60 kg (girl + board).</a:t>
            </a:r>
            <a:endParaRPr lang="en-US" sz="17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972800" cy="274320"/>
          </a:xfrm>
          <a:prstGeom prst="rect">
            <a:avLst/>
          </a:prstGeom>
          <a:noFill/>
          <a:ln/>
        </p:spPr>
        <p:txBody>
          <a:bodyPr wrap="square" lIns="0" tIns="0" rIns="0" bIns="0" rtlCol="0" anchor="ctr"/>
          <a:lstStyle/>
          <a:p>
            <a:pPr marL="0" indent="0">
              <a:buNone/>
            </a:pPr>
            <a:r>
              <a:rPr lang="en-US" sz="1200" b="1" kern="0" spc="300" dirty="0">
                <a:solidFill>
                  <a:srgbClr val="1591BD"/>
                </a:solidFill>
                <a:latin typeface="Calibri" pitchFamily="34" charset="0"/>
                <a:ea typeface="Calibri" pitchFamily="34" charset="-122"/>
                <a:cs typeface="Calibri" pitchFamily="34" charset="-120"/>
              </a:rPr>
              <a:t>3.1.5 · FORCES COME IN PAIRS</a:t>
            </a:r>
            <a:endParaRPr lang="en-US" sz="1200" dirty="0"/>
          </a:p>
        </p:txBody>
      </p:sp>
      <p:sp>
        <p:nvSpPr>
          <p:cNvPr id="3" name="Text 1"/>
          <p:cNvSpPr txBox="1"/>
          <p:nvPr/>
        </p:nvSpPr>
        <p:spPr>
          <a:xfrm>
            <a:off x="548640" y="621792"/>
            <a:ext cx="11064240" cy="685800"/>
          </a:xfrm>
          <a:prstGeom prst="rect">
            <a:avLst/>
          </a:prstGeom>
          <a:noFill/>
          <a:ln/>
        </p:spPr>
        <p:txBody>
          <a:bodyPr wrap="square" lIns="0" tIns="0" rIns="0" bIns="0" rtlCol="0" anchor="ctr"/>
          <a:lstStyle/>
          <a:p>
            <a:pPr marL="0" indent="0">
              <a:buNone/>
            </a:pPr>
            <a:r>
              <a:rPr lang="en-US" sz="3200" b="1" dirty="0">
                <a:solidFill>
                  <a:srgbClr val="14213D"/>
                </a:solidFill>
                <a:latin typeface="Cambria" pitchFamily="34" charset="0"/>
                <a:ea typeface="Cambria" pitchFamily="34" charset="-122"/>
                <a:cs typeface="Cambria" pitchFamily="34" charset="-120"/>
              </a:rPr>
              <a:t>Newton's third law</a:t>
            </a:r>
            <a:endParaRPr lang="en-US" sz="3200" dirty="0"/>
          </a:p>
        </p:txBody>
      </p:sp>
      <p:sp>
        <p:nvSpPr>
          <p:cNvPr id="4" name="Text 2"/>
          <p:cNvSpPr txBox="1"/>
          <p:nvPr/>
        </p:nvSpPr>
        <p:spPr>
          <a:xfrm>
            <a:off x="548640" y="6400800"/>
            <a:ext cx="7315200" cy="274320"/>
          </a:xfrm>
          <a:prstGeom prst="rect">
            <a:avLst/>
          </a:prstGeom>
          <a:noFill/>
          <a:ln/>
        </p:spPr>
        <p:txBody>
          <a:bodyPr wrap="square" lIns="0" tIns="0" rIns="0" bIns="0" rtlCol="0" anchor="ctr"/>
          <a:lstStyle/>
          <a:p>
            <a:pPr marL="0" indent="0">
              <a:buNone/>
            </a:pPr>
            <a:r>
              <a:rPr lang="en-US" sz="1000" dirty="0">
                <a:solidFill>
                  <a:srgbClr val="6B7488"/>
                </a:solidFill>
                <a:latin typeface="Calibri" pitchFamily="34" charset="0"/>
                <a:ea typeface="Calibri" pitchFamily="34" charset="-122"/>
                <a:cs typeface="Calibri" pitchFamily="34" charset="-120"/>
              </a:rPr>
              <a:t>Topic 3 · Dynamics   |   Cambridge International AS Level Physics 9702</a:t>
            </a:r>
            <a:endParaRPr lang="en-US" sz="1000" dirty="0"/>
          </a:p>
        </p:txBody>
      </p:sp>
      <p:sp>
        <p:nvSpPr>
          <p:cNvPr id="5" name="Text 3"/>
          <p:cNvSpPr txBox="1"/>
          <p:nvPr/>
        </p:nvSpPr>
        <p:spPr>
          <a:xfrm>
            <a:off x="10728655" y="6400800"/>
            <a:ext cx="914400" cy="274320"/>
          </a:xfrm>
          <a:prstGeom prst="rect">
            <a:avLst/>
          </a:prstGeom>
          <a:noFill/>
          <a:ln/>
        </p:spPr>
        <p:txBody>
          <a:bodyPr wrap="square" lIns="0" tIns="0" rIns="0" bIns="0" rtlCol="0" anchor="ctr"/>
          <a:lstStyle/>
          <a:p>
            <a:pPr marL="0" indent="0" algn="r">
              <a:buNone/>
            </a:pPr>
            <a:r>
              <a:rPr lang="en-US" sz="1000" dirty="0">
                <a:solidFill>
                  <a:srgbClr val="6B7488"/>
                </a:solidFill>
                <a:latin typeface="Calibri" pitchFamily="34" charset="0"/>
                <a:ea typeface="Calibri" pitchFamily="34" charset="-122"/>
                <a:cs typeface="Calibri" pitchFamily="34" charset="-120"/>
              </a:rPr>
              <a:t>12</a:t>
            </a:r>
            <a:endParaRPr lang="en-US" sz="1000" dirty="0"/>
          </a:p>
        </p:txBody>
      </p:sp>
      <p:sp>
        <p:nvSpPr>
          <p:cNvPr id="6" name="Shape 4"/>
          <p:cNvSpPr/>
          <p:nvPr/>
        </p:nvSpPr>
        <p:spPr>
          <a:xfrm>
            <a:off x="548640" y="1554480"/>
            <a:ext cx="11091672" cy="1188720"/>
          </a:xfrm>
          <a:prstGeom prst="roundRect">
            <a:avLst>
              <a:gd name="adj" fmla="val 9231"/>
            </a:avLst>
          </a:prstGeom>
          <a:solidFill>
            <a:srgbClr val="EEF3F9"/>
          </a:solidFill>
          <a:ln w="12700">
            <a:solidFill>
              <a:srgbClr val="EEF3F9"/>
            </a:solidFill>
            <a:prstDash val="solid"/>
          </a:ln>
        </p:spPr>
        <p:txBody>
          <a:bodyPr/>
          <a:lstStyle/>
          <a:p>
            <a:endParaRPr lang="en-US"/>
          </a:p>
        </p:txBody>
      </p:sp>
      <p:sp>
        <p:nvSpPr>
          <p:cNvPr id="7" name="Text 5"/>
          <p:cNvSpPr txBox="1"/>
          <p:nvPr/>
        </p:nvSpPr>
        <p:spPr>
          <a:xfrm>
            <a:off x="822960" y="1554480"/>
            <a:ext cx="10607040" cy="1188720"/>
          </a:xfrm>
          <a:prstGeom prst="rect">
            <a:avLst/>
          </a:prstGeom>
          <a:noFill/>
          <a:ln/>
        </p:spPr>
        <p:txBody>
          <a:bodyPr wrap="square" lIns="0" tIns="0" rIns="0" bIns="0" rtlCol="0" anchor="ctr"/>
          <a:lstStyle/>
          <a:p>
            <a:pPr marL="0" indent="0">
              <a:buNone/>
            </a:pPr>
            <a:r>
              <a:rPr lang="en-US" sz="2000" b="1" i="1" dirty="0">
                <a:solidFill>
                  <a:srgbClr val="1591BD"/>
                </a:solidFill>
                <a:latin typeface="Cambria" pitchFamily="34" charset="0"/>
                <a:ea typeface="Cambria" pitchFamily="34" charset="-122"/>
                <a:cs typeface="Cambria" pitchFamily="34" charset="-120"/>
              </a:rPr>
              <a:t>If body A exerts a force on body B, then B exerts a force on A of equal magnitude in the opposite direction.</a:t>
            </a:r>
            <a:endParaRPr lang="en-US" sz="2000" dirty="0"/>
          </a:p>
        </p:txBody>
      </p:sp>
      <p:sp>
        <p:nvSpPr>
          <p:cNvPr id="9" name="Shape 6"/>
          <p:cNvSpPr/>
          <p:nvPr/>
        </p:nvSpPr>
        <p:spPr>
          <a:xfrm>
            <a:off x="6492240" y="2926080"/>
            <a:ext cx="5148072" cy="3154680"/>
          </a:xfrm>
          <a:prstGeom prst="roundRect">
            <a:avLst>
              <a:gd name="adj" fmla="val 3478"/>
            </a:avLst>
          </a:prstGeom>
          <a:solidFill>
            <a:srgbClr val="FFF4DC"/>
          </a:solidFill>
          <a:ln w="12700">
            <a:solidFill>
              <a:srgbClr val="FFF4DC"/>
            </a:solidFill>
            <a:prstDash val="solid"/>
          </a:ln>
        </p:spPr>
        <p:txBody>
          <a:bodyPr/>
          <a:lstStyle/>
          <a:p>
            <a:endParaRPr lang="en-US"/>
          </a:p>
        </p:txBody>
      </p:sp>
      <p:sp>
        <p:nvSpPr>
          <p:cNvPr id="10" name="Text 7"/>
          <p:cNvSpPr txBox="1"/>
          <p:nvPr/>
        </p:nvSpPr>
        <p:spPr>
          <a:xfrm>
            <a:off x="6720840" y="3063240"/>
            <a:ext cx="4572000" cy="365760"/>
          </a:xfrm>
          <a:prstGeom prst="rect">
            <a:avLst/>
          </a:prstGeom>
          <a:noFill/>
          <a:ln/>
        </p:spPr>
        <p:txBody>
          <a:bodyPr wrap="square" lIns="0" tIns="0" rIns="0" bIns="0" rtlCol="0" anchor="ctr"/>
          <a:lstStyle/>
          <a:p>
            <a:pPr marL="0" indent="0">
              <a:buNone/>
            </a:pPr>
            <a:r>
              <a:rPr lang="en-US" sz="1800" b="1" dirty="0">
                <a:solidFill>
                  <a:srgbClr val="D98200"/>
                </a:solidFill>
                <a:latin typeface="Cambria" pitchFamily="34" charset="0"/>
                <a:ea typeface="Cambria" pitchFamily="34" charset="-122"/>
                <a:cs typeface="Cambria" pitchFamily="34" charset="-120"/>
              </a:rPr>
              <a:t>A Newton III pair must be</a:t>
            </a:r>
            <a:endParaRPr lang="en-US" sz="1800" dirty="0"/>
          </a:p>
        </p:txBody>
      </p:sp>
      <p:sp>
        <p:nvSpPr>
          <p:cNvPr id="11" name="Text 8"/>
          <p:cNvSpPr txBox="1"/>
          <p:nvPr/>
        </p:nvSpPr>
        <p:spPr>
          <a:xfrm>
            <a:off x="6720840" y="3520440"/>
            <a:ext cx="4754880" cy="2468880"/>
          </a:xfrm>
          <a:prstGeom prst="rect">
            <a:avLst/>
          </a:prstGeom>
          <a:noFill/>
          <a:ln/>
        </p:spPr>
        <p:txBody>
          <a:bodyPr wrap="square" lIns="0" tIns="0" rIns="0" bIns="0" rtlCol="0" anchor="t"/>
          <a:lstStyle/>
          <a:p>
            <a:pPr marL="342900" indent="-342900">
              <a:spcAft>
                <a:spcPts val="600"/>
              </a:spcAft>
              <a:buSzPct val="100000"/>
              <a:buChar char="•"/>
            </a:pPr>
            <a:r>
              <a:rPr lang="en-US" sz="1700" dirty="0">
                <a:solidFill>
                  <a:srgbClr val="1E2A44"/>
                </a:solidFill>
                <a:latin typeface="Calibri" pitchFamily="34" charset="0"/>
                <a:ea typeface="Calibri" pitchFamily="34" charset="-122"/>
                <a:cs typeface="Calibri" pitchFamily="34" charset="-120"/>
              </a:rPr>
              <a:t>the same type of force (both gravitational, both contact…)</a:t>
            </a:r>
            <a:endParaRPr lang="en-US" sz="1700" dirty="0"/>
          </a:p>
          <a:p>
            <a:pPr marL="342900" indent="-342900">
              <a:spcAft>
                <a:spcPts val="600"/>
              </a:spcAft>
              <a:buSzPct val="100000"/>
              <a:buChar char="•"/>
            </a:pPr>
            <a:r>
              <a:rPr lang="en-US" sz="1700" dirty="0">
                <a:solidFill>
                  <a:srgbClr val="1E2A44"/>
                </a:solidFill>
                <a:latin typeface="Calibri" pitchFamily="34" charset="0"/>
                <a:ea typeface="Calibri" pitchFamily="34" charset="-122"/>
                <a:cs typeface="Calibri" pitchFamily="34" charset="-120"/>
              </a:rPr>
              <a:t>equal in magnitude</a:t>
            </a:r>
            <a:endParaRPr lang="en-US" sz="1700" dirty="0"/>
          </a:p>
          <a:p>
            <a:pPr marL="342900" indent="-342900">
              <a:spcAft>
                <a:spcPts val="600"/>
              </a:spcAft>
              <a:buSzPct val="100000"/>
              <a:buChar char="•"/>
            </a:pPr>
            <a:r>
              <a:rPr lang="en-US" sz="1700" dirty="0">
                <a:solidFill>
                  <a:srgbClr val="1E2A44"/>
                </a:solidFill>
                <a:latin typeface="Calibri" pitchFamily="34" charset="0"/>
                <a:ea typeface="Calibri" pitchFamily="34" charset="-122"/>
                <a:cs typeface="Calibri" pitchFamily="34" charset="-120"/>
              </a:rPr>
              <a:t>opposite in direction, along the same line</a:t>
            </a:r>
            <a:endParaRPr lang="en-US" sz="1700" dirty="0"/>
          </a:p>
          <a:p>
            <a:pPr marL="342900" indent="-342900">
              <a:spcAft>
                <a:spcPts val="600"/>
              </a:spcAft>
              <a:buSzPct val="100000"/>
              <a:buChar char="•"/>
            </a:pPr>
            <a:r>
              <a:rPr lang="en-US" sz="1700" dirty="0">
                <a:solidFill>
                  <a:srgbClr val="1E2A44"/>
                </a:solidFill>
                <a:latin typeface="Calibri" pitchFamily="34" charset="0"/>
                <a:ea typeface="Calibri" pitchFamily="34" charset="-122"/>
                <a:cs typeface="Calibri" pitchFamily="34" charset="-120"/>
              </a:rPr>
              <a:t>acting on DIFFERENT objects</a:t>
            </a:r>
            <a:endParaRPr lang="en-US" sz="1700" dirty="0"/>
          </a:p>
        </p:txBody>
      </p:sp>
      <p:sp>
        <p:nvSpPr>
          <p:cNvPr id="12" name="Shape 9"/>
          <p:cNvSpPr/>
          <p:nvPr/>
        </p:nvSpPr>
        <p:spPr>
          <a:xfrm>
            <a:off x="548640" y="5577840"/>
            <a:ext cx="5760720" cy="502920"/>
          </a:xfrm>
          <a:prstGeom prst="roundRect">
            <a:avLst>
              <a:gd name="adj" fmla="val 21818"/>
            </a:avLst>
          </a:prstGeom>
          <a:solidFill>
            <a:srgbClr val="FCEBE6"/>
          </a:solidFill>
          <a:ln w="12700">
            <a:solidFill>
              <a:srgbClr val="FCEBE6"/>
            </a:solidFill>
            <a:prstDash val="solid"/>
          </a:ln>
        </p:spPr>
        <p:txBody>
          <a:bodyPr/>
          <a:lstStyle/>
          <a:p>
            <a:endParaRPr lang="en-US"/>
          </a:p>
        </p:txBody>
      </p:sp>
      <p:sp>
        <p:nvSpPr>
          <p:cNvPr id="13" name="Text 10"/>
          <p:cNvSpPr txBox="1"/>
          <p:nvPr/>
        </p:nvSpPr>
        <p:spPr>
          <a:xfrm>
            <a:off x="731520" y="5623560"/>
            <a:ext cx="5486400" cy="411480"/>
          </a:xfrm>
          <a:prstGeom prst="rect">
            <a:avLst/>
          </a:prstGeom>
          <a:noFill/>
          <a:ln/>
        </p:spPr>
        <p:txBody>
          <a:bodyPr wrap="square" lIns="0" tIns="0" rIns="0" bIns="0" rtlCol="0" anchor="t"/>
          <a:lstStyle/>
          <a:p>
            <a:pPr marL="0" indent="0">
              <a:buNone/>
            </a:pPr>
            <a:r>
              <a:rPr lang="en-US" sz="1450" dirty="0">
                <a:solidFill>
                  <a:srgbClr val="1E2A44"/>
                </a:solidFill>
                <a:latin typeface="Calibri" pitchFamily="34" charset="0"/>
                <a:ea typeface="Calibri" pitchFamily="34" charset="-122"/>
                <a:cs typeface="Calibri" pitchFamily="34" charset="-120"/>
              </a:rPr>
              <a:t>The car pushes the wall with 300 N; the wall pushes the car with 300 N.</a:t>
            </a:r>
            <a:endParaRPr lang="en-US" sz="1450" dirty="0"/>
          </a:p>
        </p:txBody>
      </p:sp>
      <p:pic>
        <p:nvPicPr>
          <p:cNvPr id="15" name="Picture 14">
            <a:extLst>
              <a:ext uri="{FF2B5EF4-FFF2-40B4-BE49-F238E27FC236}">
                <a16:creationId xmlns:a16="http://schemas.microsoft.com/office/drawing/2014/main" id="{5D45CE6B-E45A-BDFE-72FA-1E466833DB7E}"/>
              </a:ext>
            </a:extLst>
          </p:cNvPr>
          <p:cNvPicPr>
            <a:picLocks noChangeAspect="1"/>
          </p:cNvPicPr>
          <p:nvPr/>
        </p:nvPicPr>
        <p:blipFill>
          <a:blip r:embed="rId3"/>
          <a:stretch>
            <a:fillRect/>
          </a:stretch>
        </p:blipFill>
        <p:spPr>
          <a:xfrm>
            <a:off x="714890" y="2990088"/>
            <a:ext cx="5503030" cy="2497347"/>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972800" cy="274320"/>
          </a:xfrm>
          <a:prstGeom prst="rect">
            <a:avLst/>
          </a:prstGeom>
          <a:noFill/>
          <a:ln/>
        </p:spPr>
        <p:txBody>
          <a:bodyPr wrap="square" lIns="0" tIns="0" rIns="0" bIns="0" rtlCol="0" anchor="ctr"/>
          <a:lstStyle/>
          <a:p>
            <a:pPr marL="0" indent="0">
              <a:buNone/>
            </a:pPr>
            <a:r>
              <a:rPr lang="en-US" sz="1200" b="1" kern="0" spc="300" dirty="0">
                <a:solidFill>
                  <a:srgbClr val="1591BD"/>
                </a:solidFill>
                <a:latin typeface="Calibri" pitchFamily="34" charset="0"/>
                <a:ea typeface="Calibri" pitchFamily="34" charset="-122"/>
                <a:cs typeface="Calibri" pitchFamily="34" charset="-120"/>
              </a:rPr>
              <a:t>3.1.5 · A BOOK RESTING ON A TABLE</a:t>
            </a:r>
            <a:endParaRPr lang="en-US" sz="1200" dirty="0"/>
          </a:p>
        </p:txBody>
      </p:sp>
      <p:sp>
        <p:nvSpPr>
          <p:cNvPr id="3" name="Text 1"/>
          <p:cNvSpPr txBox="1"/>
          <p:nvPr/>
        </p:nvSpPr>
        <p:spPr>
          <a:xfrm>
            <a:off x="548640" y="621792"/>
            <a:ext cx="11064240" cy="685800"/>
          </a:xfrm>
          <a:prstGeom prst="rect">
            <a:avLst/>
          </a:prstGeom>
          <a:noFill/>
          <a:ln/>
        </p:spPr>
        <p:txBody>
          <a:bodyPr wrap="square" lIns="0" tIns="0" rIns="0" bIns="0" rtlCol="0" anchor="ctr"/>
          <a:lstStyle/>
          <a:p>
            <a:pPr marL="0" indent="0">
              <a:buNone/>
            </a:pPr>
            <a:r>
              <a:rPr lang="en-US" sz="3200" b="1" dirty="0">
                <a:solidFill>
                  <a:srgbClr val="14213D"/>
                </a:solidFill>
                <a:latin typeface="Cambria" pitchFamily="34" charset="0"/>
                <a:ea typeface="Cambria" pitchFamily="34" charset="-122"/>
                <a:cs typeface="Cambria" pitchFamily="34" charset="-120"/>
              </a:rPr>
              <a:t>Worked example · Is it a Newton III pair?</a:t>
            </a:r>
            <a:endParaRPr lang="en-US" sz="3200" dirty="0"/>
          </a:p>
        </p:txBody>
      </p:sp>
      <p:sp>
        <p:nvSpPr>
          <p:cNvPr id="4" name="Text 2"/>
          <p:cNvSpPr txBox="1"/>
          <p:nvPr/>
        </p:nvSpPr>
        <p:spPr>
          <a:xfrm>
            <a:off x="548640" y="6400800"/>
            <a:ext cx="7315200" cy="274320"/>
          </a:xfrm>
          <a:prstGeom prst="rect">
            <a:avLst/>
          </a:prstGeom>
          <a:noFill/>
          <a:ln/>
        </p:spPr>
        <p:txBody>
          <a:bodyPr wrap="square" lIns="0" tIns="0" rIns="0" bIns="0" rtlCol="0" anchor="ctr"/>
          <a:lstStyle/>
          <a:p>
            <a:pPr marL="0" indent="0">
              <a:buNone/>
            </a:pPr>
            <a:r>
              <a:rPr lang="en-US" sz="1000" dirty="0">
                <a:solidFill>
                  <a:srgbClr val="6B7488"/>
                </a:solidFill>
                <a:latin typeface="Calibri" pitchFamily="34" charset="0"/>
                <a:ea typeface="Calibri" pitchFamily="34" charset="-122"/>
                <a:cs typeface="Calibri" pitchFamily="34" charset="-120"/>
              </a:rPr>
              <a:t>Topic 3 · Dynamics   |   Cambridge International AS Level Physics 9702</a:t>
            </a:r>
            <a:endParaRPr lang="en-US" sz="1000" dirty="0"/>
          </a:p>
        </p:txBody>
      </p:sp>
      <p:sp>
        <p:nvSpPr>
          <p:cNvPr id="5" name="Text 3"/>
          <p:cNvSpPr txBox="1"/>
          <p:nvPr/>
        </p:nvSpPr>
        <p:spPr>
          <a:xfrm>
            <a:off x="10728655" y="6400800"/>
            <a:ext cx="914400" cy="274320"/>
          </a:xfrm>
          <a:prstGeom prst="rect">
            <a:avLst/>
          </a:prstGeom>
          <a:noFill/>
          <a:ln/>
        </p:spPr>
        <p:txBody>
          <a:bodyPr wrap="square" lIns="0" tIns="0" rIns="0" bIns="0" rtlCol="0" anchor="ctr"/>
          <a:lstStyle/>
          <a:p>
            <a:pPr marL="0" indent="0" algn="r">
              <a:buNone/>
            </a:pPr>
            <a:r>
              <a:rPr lang="en-US" sz="1000" dirty="0">
                <a:solidFill>
                  <a:srgbClr val="6B7488"/>
                </a:solidFill>
                <a:latin typeface="Calibri" pitchFamily="34" charset="0"/>
                <a:ea typeface="Calibri" pitchFamily="34" charset="-122"/>
                <a:cs typeface="Calibri" pitchFamily="34" charset="-120"/>
              </a:rPr>
              <a:t>13</a:t>
            </a:r>
            <a:endParaRPr lang="en-US" sz="1000" dirty="0"/>
          </a:p>
        </p:txBody>
      </p:sp>
      <p:sp>
        <p:nvSpPr>
          <p:cNvPr id="7" name="Shape 4"/>
          <p:cNvSpPr/>
          <p:nvPr/>
        </p:nvSpPr>
        <p:spPr>
          <a:xfrm>
            <a:off x="7680960" y="1554480"/>
            <a:ext cx="3959352" cy="4526280"/>
          </a:xfrm>
          <a:prstGeom prst="roundRect">
            <a:avLst>
              <a:gd name="adj" fmla="val 2771"/>
            </a:avLst>
          </a:prstGeom>
          <a:solidFill>
            <a:srgbClr val="FFF4DC"/>
          </a:solidFill>
          <a:ln w="12700">
            <a:solidFill>
              <a:srgbClr val="FFF4DC"/>
            </a:solidFill>
            <a:prstDash val="solid"/>
          </a:ln>
        </p:spPr>
        <p:txBody>
          <a:bodyPr/>
          <a:lstStyle/>
          <a:p>
            <a:endParaRPr lang="en-US"/>
          </a:p>
        </p:txBody>
      </p:sp>
      <p:sp>
        <p:nvSpPr>
          <p:cNvPr id="8" name="Text 5"/>
          <p:cNvSpPr txBox="1"/>
          <p:nvPr/>
        </p:nvSpPr>
        <p:spPr>
          <a:xfrm>
            <a:off x="7909560" y="1691640"/>
            <a:ext cx="3566160" cy="4297680"/>
          </a:xfrm>
          <a:prstGeom prst="rect">
            <a:avLst/>
          </a:prstGeom>
          <a:noFill/>
          <a:ln/>
        </p:spPr>
        <p:txBody>
          <a:bodyPr wrap="square" lIns="0" tIns="0" rIns="0" bIns="0" rtlCol="0" anchor="t"/>
          <a:lstStyle/>
          <a:p>
            <a:pPr marL="0" indent="0">
              <a:buNone/>
            </a:pPr>
            <a:r>
              <a:rPr lang="en-US" sz="1550" b="1" dirty="0">
                <a:solidFill>
                  <a:srgbClr val="1E2A44"/>
                </a:solidFill>
                <a:latin typeface="Calibri" pitchFamily="34" charset="0"/>
                <a:ea typeface="Calibri" pitchFamily="34" charset="-122"/>
                <a:cs typeface="Calibri" pitchFamily="34" charset="-120"/>
              </a:rPr>
              <a:t>Eugene says the weight and the reaction force on the book are a Newton III pair. William says it is Newton I. Who is correct?</a:t>
            </a:r>
            <a:endParaRPr lang="en-US" sz="1550" dirty="0"/>
          </a:p>
          <a:p>
            <a:pPr marL="0" indent="0">
              <a:buNone/>
            </a:pPr>
            <a:endParaRPr lang="en-US" sz="1550" dirty="0"/>
          </a:p>
          <a:p>
            <a:pPr marL="0" indent="0">
              <a:buNone/>
            </a:pPr>
            <a:r>
              <a:rPr lang="en-US" sz="1550" b="1" dirty="0">
                <a:solidFill>
                  <a:srgbClr val="238A7E"/>
                </a:solidFill>
                <a:latin typeface="Calibri" pitchFamily="34" charset="0"/>
                <a:ea typeface="Calibri" pitchFamily="34" charset="-122"/>
                <a:cs typeface="Calibri" pitchFamily="34" charset="-120"/>
              </a:rPr>
              <a:t>William is correct.</a:t>
            </a:r>
            <a:endParaRPr lang="en-US" sz="1550" dirty="0"/>
          </a:p>
          <a:p>
            <a:pPr marL="0" indent="0">
              <a:buNone/>
            </a:pPr>
            <a:r>
              <a:rPr lang="en-US" sz="1550" dirty="0">
                <a:solidFill>
                  <a:srgbClr val="1E2A44"/>
                </a:solidFill>
                <a:latin typeface="Calibri" pitchFamily="34" charset="0"/>
                <a:ea typeface="Calibri" pitchFamily="34" charset="-122"/>
                <a:cs typeface="Calibri" pitchFamily="34" charset="-120"/>
              </a:rPr>
              <a:t>Both forces act on the same object (the book), so they cannot be a third-law pair. The book is at rest, so the forces balance — Newton's first law.</a:t>
            </a:r>
            <a:endParaRPr lang="en-US" sz="1550" dirty="0"/>
          </a:p>
          <a:p>
            <a:pPr marL="0" indent="0">
              <a:buNone/>
            </a:pPr>
            <a:endParaRPr lang="en-US" sz="1550" dirty="0"/>
          </a:p>
          <a:p>
            <a:pPr marL="0" indent="0">
              <a:buNone/>
            </a:pPr>
            <a:r>
              <a:rPr lang="en-US" sz="1550" dirty="0">
                <a:solidFill>
                  <a:srgbClr val="1E2A44"/>
                </a:solidFill>
                <a:latin typeface="Calibri" pitchFamily="34" charset="0"/>
                <a:ea typeface="Calibri" pitchFamily="34" charset="-122"/>
                <a:cs typeface="Calibri" pitchFamily="34" charset="-120"/>
              </a:rPr>
              <a:t>The true partner of the book's weight is the gravitational pull of the book on the Earth.</a:t>
            </a:r>
            <a:endParaRPr lang="en-US" sz="1550" dirty="0"/>
          </a:p>
        </p:txBody>
      </p:sp>
      <p:sp>
        <p:nvSpPr>
          <p:cNvPr id="9" name="Shape 6"/>
          <p:cNvSpPr/>
          <p:nvPr/>
        </p:nvSpPr>
        <p:spPr>
          <a:xfrm>
            <a:off x="548640" y="5212080"/>
            <a:ext cx="6949440" cy="868680"/>
          </a:xfrm>
          <a:prstGeom prst="roundRect">
            <a:avLst>
              <a:gd name="adj" fmla="val 12632"/>
            </a:avLst>
          </a:prstGeom>
          <a:solidFill>
            <a:srgbClr val="EEF3F9"/>
          </a:solidFill>
          <a:ln w="12700">
            <a:solidFill>
              <a:srgbClr val="EEF3F9"/>
            </a:solidFill>
            <a:prstDash val="solid"/>
          </a:ln>
        </p:spPr>
        <p:txBody>
          <a:bodyPr/>
          <a:lstStyle/>
          <a:p>
            <a:endParaRPr lang="en-US"/>
          </a:p>
        </p:txBody>
      </p:sp>
      <p:sp>
        <p:nvSpPr>
          <p:cNvPr id="10" name="Text 7"/>
          <p:cNvSpPr txBox="1"/>
          <p:nvPr/>
        </p:nvSpPr>
        <p:spPr>
          <a:xfrm>
            <a:off x="822960" y="5321808"/>
            <a:ext cx="6492240" cy="685800"/>
          </a:xfrm>
          <a:prstGeom prst="rect">
            <a:avLst/>
          </a:prstGeom>
          <a:noFill/>
          <a:ln/>
        </p:spPr>
        <p:txBody>
          <a:bodyPr wrap="square" lIns="0" tIns="0" rIns="0" bIns="0" rtlCol="0" anchor="t"/>
          <a:lstStyle/>
          <a:p>
            <a:pPr marL="0" indent="0">
              <a:buNone/>
            </a:pPr>
            <a:r>
              <a:rPr lang="en-US" sz="1550" dirty="0">
                <a:solidFill>
                  <a:srgbClr val="1E2A44"/>
                </a:solidFill>
                <a:latin typeface="Calibri" pitchFamily="34" charset="0"/>
                <a:ea typeface="Calibri" pitchFamily="34" charset="-122"/>
                <a:cs typeface="Calibri" pitchFamily="34" charset="-120"/>
              </a:rPr>
              <a:t>Walking: your foot pushes the ground backwards; the ground pushes you forwards — a Newton III pair.</a:t>
            </a:r>
            <a:endParaRPr lang="en-US" sz="1550" dirty="0"/>
          </a:p>
        </p:txBody>
      </p:sp>
      <p:pic>
        <p:nvPicPr>
          <p:cNvPr id="12" name="Picture 11">
            <a:extLst>
              <a:ext uri="{FF2B5EF4-FFF2-40B4-BE49-F238E27FC236}">
                <a16:creationId xmlns:a16="http://schemas.microsoft.com/office/drawing/2014/main" id="{73C6DE20-4870-5C50-52B8-9ACBA10BBB20}"/>
              </a:ext>
            </a:extLst>
          </p:cNvPr>
          <p:cNvPicPr>
            <a:picLocks noChangeAspect="1"/>
          </p:cNvPicPr>
          <p:nvPr/>
        </p:nvPicPr>
        <p:blipFill>
          <a:blip r:embed="rId3"/>
          <a:stretch>
            <a:fillRect/>
          </a:stretch>
        </p:blipFill>
        <p:spPr>
          <a:xfrm>
            <a:off x="418783" y="1581912"/>
            <a:ext cx="7079297" cy="3212678"/>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11831"/>
        </a:solidFill>
        <a:effectLst/>
      </p:bgPr>
    </p:bg>
    <p:spTree>
      <p:nvGrpSpPr>
        <p:cNvPr id="1" name=""/>
        <p:cNvGrpSpPr/>
        <p:nvPr/>
      </p:nvGrpSpPr>
      <p:grpSpPr>
        <a:xfrm>
          <a:off x="0" y="0"/>
          <a:ext cx="0" cy="0"/>
          <a:chOff x="0" y="0"/>
          <a:chExt cx="0" cy="0"/>
        </a:xfrm>
      </p:grpSpPr>
      <p:sp>
        <p:nvSpPr>
          <p:cNvPr id="2" name="Text 0"/>
          <p:cNvSpPr txBox="1"/>
          <p:nvPr/>
        </p:nvSpPr>
        <p:spPr>
          <a:xfrm>
            <a:off x="548640" y="1463040"/>
            <a:ext cx="3657600" cy="1645920"/>
          </a:xfrm>
          <a:prstGeom prst="rect">
            <a:avLst/>
          </a:prstGeom>
          <a:noFill/>
          <a:ln/>
        </p:spPr>
        <p:txBody>
          <a:bodyPr wrap="square" lIns="0" tIns="0" rIns="0" bIns="0" rtlCol="0" anchor="ctr"/>
          <a:lstStyle/>
          <a:p>
            <a:pPr marL="0" indent="0">
              <a:buNone/>
            </a:pPr>
            <a:r>
              <a:rPr lang="en-US" sz="11000" b="1" dirty="0">
                <a:solidFill>
                  <a:srgbClr val="F5B12B"/>
                </a:solidFill>
                <a:latin typeface="Cambria" pitchFamily="34" charset="0"/>
                <a:ea typeface="Cambria" pitchFamily="34" charset="-122"/>
                <a:cs typeface="Cambria" pitchFamily="34" charset="-120"/>
              </a:rPr>
              <a:t>03</a:t>
            </a:r>
            <a:endParaRPr lang="en-US" sz="11000" dirty="0"/>
          </a:p>
        </p:txBody>
      </p:sp>
      <p:sp>
        <p:nvSpPr>
          <p:cNvPr id="3" name="Text 1"/>
          <p:cNvSpPr txBox="1"/>
          <p:nvPr/>
        </p:nvSpPr>
        <p:spPr>
          <a:xfrm>
            <a:off x="548640" y="3200400"/>
            <a:ext cx="10058400" cy="914400"/>
          </a:xfrm>
          <a:prstGeom prst="rect">
            <a:avLst/>
          </a:prstGeom>
          <a:noFill/>
          <a:ln/>
        </p:spPr>
        <p:txBody>
          <a:bodyPr wrap="square" lIns="0" tIns="0" rIns="0" bIns="0" rtlCol="0" anchor="ctr"/>
          <a:lstStyle/>
          <a:p>
            <a:pPr marL="0" indent="0">
              <a:buNone/>
            </a:pPr>
            <a:r>
              <a:rPr lang="en-US" sz="4400" b="1" dirty="0">
                <a:solidFill>
                  <a:srgbClr val="FFFFFF"/>
                </a:solidFill>
                <a:latin typeface="Cambria" pitchFamily="34" charset="0"/>
                <a:ea typeface="Cambria" pitchFamily="34" charset="-122"/>
                <a:cs typeface="Cambria" pitchFamily="34" charset="-120"/>
              </a:rPr>
              <a:t>Momentum and force</a:t>
            </a:r>
            <a:endParaRPr lang="en-US" sz="4400" dirty="0"/>
          </a:p>
        </p:txBody>
      </p:sp>
      <p:sp>
        <p:nvSpPr>
          <p:cNvPr id="4" name="Text 2"/>
          <p:cNvSpPr txBox="1"/>
          <p:nvPr/>
        </p:nvSpPr>
        <p:spPr>
          <a:xfrm>
            <a:off x="548640" y="4160520"/>
            <a:ext cx="10058400" cy="548640"/>
          </a:xfrm>
          <a:prstGeom prst="rect">
            <a:avLst/>
          </a:prstGeom>
          <a:noFill/>
          <a:ln/>
        </p:spPr>
        <p:txBody>
          <a:bodyPr wrap="square" lIns="0" tIns="0" rIns="0" bIns="0" rtlCol="0" anchor="ctr"/>
          <a:lstStyle/>
          <a:p>
            <a:pPr marL="0" indent="0">
              <a:buNone/>
            </a:pPr>
            <a:r>
              <a:rPr lang="en-US" sz="2000" dirty="0">
                <a:solidFill>
                  <a:srgbClr val="B9C2DE"/>
                </a:solidFill>
                <a:latin typeface="Calibri" pitchFamily="34" charset="0"/>
                <a:ea typeface="Calibri" pitchFamily="34" charset="-122"/>
                <a:cs typeface="Calibri" pitchFamily="34" charset="-120"/>
              </a:rPr>
              <a:t>p = mv and F = Δp / Δt</a:t>
            </a:r>
            <a:endParaRPr lang="en-US" sz="2000" dirty="0"/>
          </a:p>
        </p:txBody>
      </p:sp>
      <p:sp>
        <p:nvSpPr>
          <p:cNvPr id="5" name="Text 3"/>
          <p:cNvSpPr txBox="1"/>
          <p:nvPr/>
        </p:nvSpPr>
        <p:spPr>
          <a:xfrm>
            <a:off x="548640" y="1143000"/>
            <a:ext cx="10058400" cy="320040"/>
          </a:xfrm>
          <a:prstGeom prst="rect">
            <a:avLst/>
          </a:prstGeom>
          <a:noFill/>
          <a:ln/>
        </p:spPr>
        <p:txBody>
          <a:bodyPr wrap="square" lIns="0" tIns="0" rIns="0" bIns="0" rtlCol="0" anchor="ctr"/>
          <a:lstStyle/>
          <a:p>
            <a:pPr marL="0" indent="0">
              <a:buNone/>
            </a:pPr>
            <a:r>
              <a:rPr lang="en-US" sz="1450" b="1" kern="0" spc="300" dirty="0">
                <a:solidFill>
                  <a:srgbClr val="37C9EF"/>
                </a:solidFill>
                <a:latin typeface="Calibri" pitchFamily="34" charset="0"/>
                <a:ea typeface="Calibri" pitchFamily="34" charset="-122"/>
                <a:cs typeface="Calibri" pitchFamily="34" charset="-120"/>
              </a:rPr>
              <a:t>LEARNING OUTCOMES 3.1.3 – 3.1.4</a:t>
            </a:r>
            <a:endParaRPr lang="en-US" sz="1450" dirty="0"/>
          </a:p>
        </p:txBody>
      </p:sp>
      <p:sp>
        <p:nvSpPr>
          <p:cNvPr id="6" name="Text 4"/>
          <p:cNvSpPr txBox="1"/>
          <p:nvPr/>
        </p:nvSpPr>
        <p:spPr>
          <a:xfrm>
            <a:off x="548640" y="6400800"/>
            <a:ext cx="7315200" cy="274320"/>
          </a:xfrm>
          <a:prstGeom prst="rect">
            <a:avLst/>
          </a:prstGeom>
          <a:noFill/>
          <a:ln/>
        </p:spPr>
        <p:txBody>
          <a:bodyPr wrap="square" lIns="0" tIns="0" rIns="0" bIns="0" rtlCol="0" anchor="ctr"/>
          <a:lstStyle/>
          <a:p>
            <a:pPr marL="0" indent="0">
              <a:buNone/>
            </a:pPr>
            <a:r>
              <a:rPr lang="en-US" sz="1000" dirty="0">
                <a:solidFill>
                  <a:srgbClr val="8C96B8"/>
                </a:solidFill>
                <a:latin typeface="Calibri" pitchFamily="34" charset="0"/>
                <a:ea typeface="Calibri" pitchFamily="34" charset="-122"/>
                <a:cs typeface="Calibri" pitchFamily="34" charset="-120"/>
              </a:rPr>
              <a:t>Topic 3 · Dynamics   |   Cambridge International AS Level Physics 9702</a:t>
            </a:r>
            <a:endParaRPr lang="en-US" sz="1000" dirty="0"/>
          </a:p>
        </p:txBody>
      </p:sp>
      <p:sp>
        <p:nvSpPr>
          <p:cNvPr id="7" name="Text 5"/>
          <p:cNvSpPr txBox="1"/>
          <p:nvPr/>
        </p:nvSpPr>
        <p:spPr>
          <a:xfrm>
            <a:off x="10728655" y="6400800"/>
            <a:ext cx="914400" cy="274320"/>
          </a:xfrm>
          <a:prstGeom prst="rect">
            <a:avLst/>
          </a:prstGeom>
          <a:noFill/>
          <a:ln/>
        </p:spPr>
        <p:txBody>
          <a:bodyPr wrap="square" lIns="0" tIns="0" rIns="0" bIns="0" rtlCol="0" anchor="ctr"/>
          <a:lstStyle/>
          <a:p>
            <a:pPr marL="0" indent="0" algn="r">
              <a:buNone/>
            </a:pPr>
            <a:r>
              <a:rPr lang="en-US" sz="1000" dirty="0">
                <a:solidFill>
                  <a:srgbClr val="8C96B8"/>
                </a:solidFill>
                <a:latin typeface="Calibri" pitchFamily="34" charset="0"/>
                <a:ea typeface="Calibri" pitchFamily="34" charset="-122"/>
                <a:cs typeface="Calibri" pitchFamily="34" charset="-120"/>
              </a:rPr>
              <a:t>14</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972800" cy="274320"/>
          </a:xfrm>
          <a:prstGeom prst="rect">
            <a:avLst/>
          </a:prstGeom>
          <a:noFill/>
          <a:ln/>
        </p:spPr>
        <p:txBody>
          <a:bodyPr wrap="square" lIns="0" tIns="0" rIns="0" bIns="0" rtlCol="0" anchor="ctr"/>
          <a:lstStyle/>
          <a:p>
            <a:pPr marL="0" indent="0">
              <a:buNone/>
            </a:pPr>
            <a:r>
              <a:rPr lang="en-US" sz="1200" b="1" kern="0" spc="300" dirty="0">
                <a:solidFill>
                  <a:srgbClr val="1591BD"/>
                </a:solidFill>
                <a:latin typeface="Calibri" pitchFamily="34" charset="0"/>
                <a:ea typeface="Calibri" pitchFamily="34" charset="-122"/>
                <a:cs typeface="Calibri" pitchFamily="34" charset="-120"/>
              </a:rPr>
              <a:t>3.1.3 · P = MV</a:t>
            </a:r>
            <a:endParaRPr lang="en-US" sz="1200" dirty="0"/>
          </a:p>
        </p:txBody>
      </p:sp>
      <p:sp>
        <p:nvSpPr>
          <p:cNvPr id="3" name="Text 1"/>
          <p:cNvSpPr txBox="1"/>
          <p:nvPr/>
        </p:nvSpPr>
        <p:spPr>
          <a:xfrm>
            <a:off x="548640" y="621792"/>
            <a:ext cx="11064240" cy="685800"/>
          </a:xfrm>
          <a:prstGeom prst="rect">
            <a:avLst/>
          </a:prstGeom>
          <a:noFill/>
          <a:ln/>
        </p:spPr>
        <p:txBody>
          <a:bodyPr wrap="square" lIns="0" tIns="0" rIns="0" bIns="0" rtlCol="0" anchor="ctr"/>
          <a:lstStyle/>
          <a:p>
            <a:pPr marL="0" indent="0">
              <a:buNone/>
            </a:pPr>
            <a:r>
              <a:rPr lang="en-US" sz="3200" b="1" dirty="0">
                <a:solidFill>
                  <a:srgbClr val="14213D"/>
                </a:solidFill>
                <a:latin typeface="Cambria" pitchFamily="34" charset="0"/>
                <a:ea typeface="Cambria" pitchFamily="34" charset="-122"/>
                <a:cs typeface="Cambria" pitchFamily="34" charset="-120"/>
              </a:rPr>
              <a:t>Linear momentum</a:t>
            </a:r>
            <a:endParaRPr lang="en-US" sz="3200" dirty="0"/>
          </a:p>
        </p:txBody>
      </p:sp>
      <p:sp>
        <p:nvSpPr>
          <p:cNvPr id="4" name="Text 2"/>
          <p:cNvSpPr txBox="1"/>
          <p:nvPr/>
        </p:nvSpPr>
        <p:spPr>
          <a:xfrm>
            <a:off x="548640" y="6400800"/>
            <a:ext cx="7315200" cy="274320"/>
          </a:xfrm>
          <a:prstGeom prst="rect">
            <a:avLst/>
          </a:prstGeom>
          <a:noFill/>
          <a:ln/>
        </p:spPr>
        <p:txBody>
          <a:bodyPr wrap="square" lIns="0" tIns="0" rIns="0" bIns="0" rtlCol="0" anchor="ctr"/>
          <a:lstStyle/>
          <a:p>
            <a:pPr marL="0" indent="0">
              <a:buNone/>
            </a:pPr>
            <a:r>
              <a:rPr lang="en-US" sz="1000" dirty="0">
                <a:solidFill>
                  <a:srgbClr val="6B7488"/>
                </a:solidFill>
                <a:latin typeface="Calibri" pitchFamily="34" charset="0"/>
                <a:ea typeface="Calibri" pitchFamily="34" charset="-122"/>
                <a:cs typeface="Calibri" pitchFamily="34" charset="-120"/>
              </a:rPr>
              <a:t>Topic 3 · Dynamics   |   Cambridge International AS Level Physics 9702</a:t>
            </a:r>
            <a:endParaRPr lang="en-US" sz="1000" dirty="0"/>
          </a:p>
        </p:txBody>
      </p:sp>
      <p:sp>
        <p:nvSpPr>
          <p:cNvPr id="5" name="Text 3"/>
          <p:cNvSpPr txBox="1"/>
          <p:nvPr/>
        </p:nvSpPr>
        <p:spPr>
          <a:xfrm>
            <a:off x="10728655" y="6400800"/>
            <a:ext cx="914400" cy="274320"/>
          </a:xfrm>
          <a:prstGeom prst="rect">
            <a:avLst/>
          </a:prstGeom>
          <a:noFill/>
          <a:ln/>
        </p:spPr>
        <p:txBody>
          <a:bodyPr wrap="square" lIns="0" tIns="0" rIns="0" bIns="0" rtlCol="0" anchor="ctr"/>
          <a:lstStyle/>
          <a:p>
            <a:pPr marL="0" indent="0" algn="r">
              <a:buNone/>
            </a:pPr>
            <a:r>
              <a:rPr lang="en-US" sz="1000" dirty="0">
                <a:solidFill>
                  <a:srgbClr val="6B7488"/>
                </a:solidFill>
                <a:latin typeface="Calibri" pitchFamily="34" charset="0"/>
                <a:ea typeface="Calibri" pitchFamily="34" charset="-122"/>
                <a:cs typeface="Calibri" pitchFamily="34" charset="-120"/>
              </a:rPr>
              <a:t>15</a:t>
            </a:r>
            <a:endParaRPr lang="en-US" sz="1000" dirty="0"/>
          </a:p>
        </p:txBody>
      </p:sp>
      <p:sp>
        <p:nvSpPr>
          <p:cNvPr id="6" name="Shape 4"/>
          <p:cNvSpPr/>
          <p:nvPr/>
        </p:nvSpPr>
        <p:spPr>
          <a:xfrm>
            <a:off x="548640" y="1600200"/>
            <a:ext cx="3520440" cy="1828800"/>
          </a:xfrm>
          <a:prstGeom prst="roundRect">
            <a:avLst>
              <a:gd name="adj" fmla="val 6000"/>
            </a:avLst>
          </a:prstGeom>
          <a:solidFill>
            <a:srgbClr val="EEF3F9"/>
          </a:solidFill>
          <a:ln w="12700">
            <a:solidFill>
              <a:srgbClr val="EEF3F9"/>
            </a:solidFill>
            <a:prstDash val="solid"/>
          </a:ln>
        </p:spPr>
        <p:txBody>
          <a:bodyPr/>
          <a:lstStyle/>
          <a:p>
            <a:endParaRPr lang="en-US"/>
          </a:p>
        </p:txBody>
      </p:sp>
      <p:sp>
        <p:nvSpPr>
          <p:cNvPr id="7" name="Text 5"/>
          <p:cNvSpPr txBox="1"/>
          <p:nvPr/>
        </p:nvSpPr>
        <p:spPr>
          <a:xfrm>
            <a:off x="731520" y="1737360"/>
            <a:ext cx="3154680" cy="1005840"/>
          </a:xfrm>
          <a:prstGeom prst="rect">
            <a:avLst/>
          </a:prstGeom>
          <a:noFill/>
          <a:ln/>
        </p:spPr>
        <p:txBody>
          <a:bodyPr wrap="square" lIns="0" tIns="0" rIns="0" bIns="0" rtlCol="0" anchor="ctr"/>
          <a:lstStyle/>
          <a:p>
            <a:pPr marL="0" indent="0" algn="ctr">
              <a:buNone/>
            </a:pPr>
            <a:r>
              <a:rPr lang="en-US" sz="2600" b="1" i="1" dirty="0">
                <a:solidFill>
                  <a:srgbClr val="14213D"/>
                </a:solidFill>
                <a:latin typeface="Cambria" pitchFamily="34" charset="0"/>
                <a:ea typeface="Cambria" pitchFamily="34" charset="-122"/>
                <a:cs typeface="Cambria" pitchFamily="34" charset="-120"/>
              </a:rPr>
              <a:t>p = mv</a:t>
            </a:r>
            <a:endParaRPr lang="en-US" sz="2600" dirty="0"/>
          </a:p>
        </p:txBody>
      </p:sp>
      <p:sp>
        <p:nvSpPr>
          <p:cNvPr id="8" name="Text 6"/>
          <p:cNvSpPr txBox="1"/>
          <p:nvPr/>
        </p:nvSpPr>
        <p:spPr>
          <a:xfrm>
            <a:off x="731520" y="2734056"/>
            <a:ext cx="3154680" cy="603504"/>
          </a:xfrm>
          <a:prstGeom prst="rect">
            <a:avLst/>
          </a:prstGeom>
          <a:noFill/>
          <a:ln/>
        </p:spPr>
        <p:txBody>
          <a:bodyPr wrap="square" lIns="0" tIns="0" rIns="0" bIns="0" rtlCol="0" anchor="t"/>
          <a:lstStyle/>
          <a:p>
            <a:pPr marL="0" indent="0" algn="ctr">
              <a:buNone/>
            </a:pPr>
            <a:r>
              <a:rPr lang="en-US" sz="1450" dirty="0">
                <a:solidFill>
                  <a:srgbClr val="6B7488"/>
                </a:solidFill>
                <a:latin typeface="Calibri" pitchFamily="34" charset="0"/>
                <a:ea typeface="Calibri" pitchFamily="34" charset="-122"/>
                <a:cs typeface="Calibri" pitchFamily="34" charset="-120"/>
              </a:rPr>
              <a:t>momentum (kg m s⁻¹ = N s)</a:t>
            </a:r>
            <a:endParaRPr lang="en-US" sz="1450" dirty="0"/>
          </a:p>
        </p:txBody>
      </p:sp>
      <p:sp>
        <p:nvSpPr>
          <p:cNvPr id="9" name="Shape 7"/>
          <p:cNvSpPr/>
          <p:nvPr/>
        </p:nvSpPr>
        <p:spPr>
          <a:xfrm>
            <a:off x="4334256" y="1600200"/>
            <a:ext cx="7306056" cy="1828800"/>
          </a:xfrm>
          <a:prstGeom prst="roundRect">
            <a:avLst>
              <a:gd name="adj" fmla="val 6000"/>
            </a:avLst>
          </a:prstGeom>
          <a:solidFill>
            <a:srgbClr val="FFF4DC"/>
          </a:solidFill>
          <a:ln w="12700">
            <a:solidFill>
              <a:srgbClr val="FFF4DC"/>
            </a:solidFill>
            <a:prstDash val="solid"/>
          </a:ln>
        </p:spPr>
        <p:txBody>
          <a:bodyPr/>
          <a:lstStyle/>
          <a:p>
            <a:endParaRPr lang="en-US"/>
          </a:p>
        </p:txBody>
      </p:sp>
      <p:sp>
        <p:nvSpPr>
          <p:cNvPr id="10" name="Text 8"/>
          <p:cNvSpPr txBox="1"/>
          <p:nvPr/>
        </p:nvSpPr>
        <p:spPr>
          <a:xfrm>
            <a:off x="4572000" y="1783080"/>
            <a:ext cx="6858000" cy="1554480"/>
          </a:xfrm>
          <a:prstGeom prst="rect">
            <a:avLst/>
          </a:prstGeom>
          <a:noFill/>
          <a:ln/>
        </p:spPr>
        <p:txBody>
          <a:bodyPr wrap="square" lIns="0" tIns="0" rIns="0" bIns="0" rtlCol="0" anchor="t"/>
          <a:lstStyle/>
          <a:p>
            <a:pPr marL="0" indent="0">
              <a:buNone/>
            </a:pPr>
            <a:r>
              <a:rPr lang="en-US" sz="1700" b="1" dirty="0">
                <a:solidFill>
                  <a:srgbClr val="D98200"/>
                </a:solidFill>
                <a:latin typeface="Calibri" pitchFamily="34" charset="0"/>
                <a:ea typeface="Calibri" pitchFamily="34" charset="-122"/>
                <a:cs typeface="Calibri" pitchFamily="34" charset="-120"/>
              </a:rPr>
              <a:t>Momentum is a vector.</a:t>
            </a:r>
            <a:endParaRPr lang="en-US" sz="1700" dirty="0"/>
          </a:p>
          <a:p>
            <a:pPr marL="0" indent="0">
              <a:buNone/>
            </a:pPr>
            <a:r>
              <a:rPr lang="en-US" sz="1700" dirty="0">
                <a:solidFill>
                  <a:srgbClr val="1E2A44"/>
                </a:solidFill>
                <a:latin typeface="Calibri" pitchFamily="34" charset="0"/>
                <a:ea typeface="Calibri" pitchFamily="34" charset="-122"/>
                <a:cs typeface="Calibri" pitchFamily="34" charset="-120"/>
              </a:rPr>
              <a:t>It has the direction of the velocity: moving right (+) gives positive momentum, moving left gives negative momentum.</a:t>
            </a:r>
            <a:endParaRPr lang="en-US" sz="1700" dirty="0"/>
          </a:p>
        </p:txBody>
      </p:sp>
      <p:sp>
        <p:nvSpPr>
          <p:cNvPr id="12" name="Shape 9"/>
          <p:cNvSpPr/>
          <p:nvPr/>
        </p:nvSpPr>
        <p:spPr>
          <a:xfrm>
            <a:off x="7680960" y="3657600"/>
            <a:ext cx="3959352" cy="2423160"/>
          </a:xfrm>
          <a:prstGeom prst="roundRect">
            <a:avLst>
              <a:gd name="adj" fmla="val 4528"/>
            </a:avLst>
          </a:prstGeom>
          <a:solidFill>
            <a:srgbClr val="FCEBE6"/>
          </a:solidFill>
          <a:ln w="12700">
            <a:solidFill>
              <a:srgbClr val="FCEBE6"/>
            </a:solidFill>
            <a:prstDash val="solid"/>
          </a:ln>
        </p:spPr>
        <p:txBody>
          <a:bodyPr/>
          <a:lstStyle/>
          <a:p>
            <a:endParaRPr lang="en-US"/>
          </a:p>
        </p:txBody>
      </p:sp>
      <p:sp>
        <p:nvSpPr>
          <p:cNvPr id="13" name="Text 10"/>
          <p:cNvSpPr txBox="1"/>
          <p:nvPr/>
        </p:nvSpPr>
        <p:spPr>
          <a:xfrm>
            <a:off x="7909560" y="3767328"/>
            <a:ext cx="3566160" cy="365760"/>
          </a:xfrm>
          <a:prstGeom prst="rect">
            <a:avLst/>
          </a:prstGeom>
          <a:noFill/>
          <a:ln/>
        </p:spPr>
        <p:txBody>
          <a:bodyPr wrap="square" lIns="0" tIns="0" rIns="0" bIns="0" rtlCol="0" anchor="ctr"/>
          <a:lstStyle/>
          <a:p>
            <a:pPr marL="0" indent="0">
              <a:buNone/>
            </a:pPr>
            <a:r>
              <a:rPr lang="en-US" sz="1900" b="1" dirty="0">
                <a:solidFill>
                  <a:srgbClr val="D9482B"/>
                </a:solidFill>
                <a:latin typeface="Cambria" pitchFamily="34" charset="0"/>
                <a:ea typeface="Cambria" pitchFamily="34" charset="-122"/>
                <a:cs typeface="Cambria" pitchFamily="34" charset="-120"/>
              </a:rPr>
              <a:t>Change in momentum</a:t>
            </a:r>
            <a:endParaRPr lang="en-US" sz="1900" dirty="0"/>
          </a:p>
        </p:txBody>
      </p:sp>
      <p:sp>
        <p:nvSpPr>
          <p:cNvPr id="14" name="Text 11"/>
          <p:cNvSpPr txBox="1"/>
          <p:nvPr/>
        </p:nvSpPr>
        <p:spPr>
          <a:xfrm>
            <a:off x="7909560" y="4187952"/>
            <a:ext cx="3566160" cy="1828800"/>
          </a:xfrm>
          <a:prstGeom prst="rect">
            <a:avLst/>
          </a:prstGeom>
          <a:noFill/>
          <a:ln/>
        </p:spPr>
        <p:txBody>
          <a:bodyPr wrap="square" lIns="0" tIns="0" rIns="0" bIns="0" rtlCol="0" anchor="t"/>
          <a:lstStyle/>
          <a:p>
            <a:pPr marL="0" indent="0">
              <a:buNone/>
            </a:pPr>
            <a:r>
              <a:rPr lang="en-US" sz="1900" b="1" i="1" dirty="0">
                <a:solidFill>
                  <a:srgbClr val="14213D"/>
                </a:solidFill>
                <a:latin typeface="Cambria" pitchFamily="34" charset="0"/>
                <a:ea typeface="Cambria" pitchFamily="34" charset="-122"/>
                <a:cs typeface="Cambria" pitchFamily="34" charset="-120"/>
              </a:rPr>
              <a:t>Δp = p(final) − p(initial)</a:t>
            </a:r>
            <a:endParaRPr lang="en-US" sz="1600" dirty="0"/>
          </a:p>
          <a:p>
            <a:pPr marL="0" indent="0">
              <a:buNone/>
            </a:pPr>
            <a:r>
              <a:rPr lang="en-US" sz="1600" dirty="0">
                <a:solidFill>
                  <a:srgbClr val="1E2A44"/>
                </a:solidFill>
                <a:latin typeface="Calibri" pitchFamily="34" charset="0"/>
                <a:ea typeface="Calibri" pitchFamily="34" charset="-122"/>
                <a:cs typeface="Calibri" pitchFamily="34" charset="-120"/>
              </a:rPr>
              <a:t>= (−0.12) − (+0.12) = −0.24 kg m s⁻¹</a:t>
            </a:r>
            <a:endParaRPr lang="en-US" sz="1600" dirty="0"/>
          </a:p>
          <a:p>
            <a:pPr marL="0" indent="0">
              <a:buNone/>
            </a:pPr>
            <a:r>
              <a:rPr lang="en-US" sz="1600" dirty="0">
                <a:solidFill>
                  <a:srgbClr val="1E2A44"/>
                </a:solidFill>
                <a:latin typeface="Calibri" pitchFamily="34" charset="0"/>
                <a:ea typeface="Calibri" pitchFamily="34" charset="-122"/>
                <a:cs typeface="Calibri" pitchFamily="34" charset="-120"/>
              </a:rPr>
              <a:t>Not zero! The direction reversed.</a:t>
            </a:r>
            <a:endParaRPr lang="en-US" sz="1600" dirty="0"/>
          </a:p>
        </p:txBody>
      </p:sp>
      <p:pic>
        <p:nvPicPr>
          <p:cNvPr id="16" name="Picture 15">
            <a:extLst>
              <a:ext uri="{FF2B5EF4-FFF2-40B4-BE49-F238E27FC236}">
                <a16:creationId xmlns:a16="http://schemas.microsoft.com/office/drawing/2014/main" id="{EAFCCE2A-C742-E625-F81C-F79F9AD0224A}"/>
              </a:ext>
            </a:extLst>
          </p:cNvPr>
          <p:cNvPicPr>
            <a:picLocks noChangeAspect="1"/>
          </p:cNvPicPr>
          <p:nvPr/>
        </p:nvPicPr>
        <p:blipFill>
          <a:blip r:embed="rId3"/>
          <a:stretch>
            <a:fillRect/>
          </a:stretch>
        </p:blipFill>
        <p:spPr>
          <a:xfrm>
            <a:off x="1143863" y="3657600"/>
            <a:ext cx="5438092" cy="2364512"/>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972800" cy="274320"/>
          </a:xfrm>
          <a:prstGeom prst="rect">
            <a:avLst/>
          </a:prstGeom>
          <a:noFill/>
          <a:ln/>
        </p:spPr>
        <p:txBody>
          <a:bodyPr wrap="square" lIns="0" tIns="0" rIns="0" bIns="0" rtlCol="0" anchor="ctr"/>
          <a:lstStyle/>
          <a:p>
            <a:pPr marL="0" indent="0">
              <a:buNone/>
            </a:pPr>
            <a:r>
              <a:rPr lang="en-US" sz="1200" b="1" kern="0" spc="300" dirty="0">
                <a:solidFill>
                  <a:srgbClr val="1591BD"/>
                </a:solidFill>
                <a:latin typeface="Calibri" pitchFamily="34" charset="0"/>
                <a:ea typeface="Calibri" pitchFamily="34" charset="-122"/>
                <a:cs typeface="Calibri" pitchFamily="34" charset="-120"/>
              </a:rPr>
              <a:t>3.1.4 · AVERAGE FORCE FROM CHANGE IN MOMENTUM</a:t>
            </a:r>
            <a:endParaRPr lang="en-US" sz="1200" dirty="0"/>
          </a:p>
        </p:txBody>
      </p:sp>
      <p:sp>
        <p:nvSpPr>
          <p:cNvPr id="3" name="Text 1"/>
          <p:cNvSpPr txBox="1"/>
          <p:nvPr/>
        </p:nvSpPr>
        <p:spPr>
          <a:xfrm>
            <a:off x="548640" y="621792"/>
            <a:ext cx="11064240" cy="685800"/>
          </a:xfrm>
          <a:prstGeom prst="rect">
            <a:avLst/>
          </a:prstGeom>
          <a:noFill/>
          <a:ln/>
        </p:spPr>
        <p:txBody>
          <a:bodyPr wrap="square" lIns="0" tIns="0" rIns="0" bIns="0" rtlCol="0" anchor="ctr"/>
          <a:lstStyle/>
          <a:p>
            <a:pPr marL="0" indent="0">
              <a:buNone/>
            </a:pPr>
            <a:r>
              <a:rPr lang="en-US" sz="3200" b="1" dirty="0">
                <a:solidFill>
                  <a:srgbClr val="14213D"/>
                </a:solidFill>
                <a:latin typeface="Cambria" pitchFamily="34" charset="0"/>
                <a:ea typeface="Cambria" pitchFamily="34" charset="-122"/>
                <a:cs typeface="Cambria" pitchFamily="34" charset="-120"/>
              </a:rPr>
              <a:t>Worked example · Car hits a wall</a:t>
            </a:r>
            <a:endParaRPr lang="en-US" sz="3200" dirty="0"/>
          </a:p>
        </p:txBody>
      </p:sp>
      <p:sp>
        <p:nvSpPr>
          <p:cNvPr id="4" name="Text 2"/>
          <p:cNvSpPr txBox="1"/>
          <p:nvPr/>
        </p:nvSpPr>
        <p:spPr>
          <a:xfrm>
            <a:off x="548640" y="6400800"/>
            <a:ext cx="7315200" cy="274320"/>
          </a:xfrm>
          <a:prstGeom prst="rect">
            <a:avLst/>
          </a:prstGeom>
          <a:noFill/>
          <a:ln/>
        </p:spPr>
        <p:txBody>
          <a:bodyPr wrap="square" lIns="0" tIns="0" rIns="0" bIns="0" rtlCol="0" anchor="ctr"/>
          <a:lstStyle/>
          <a:p>
            <a:pPr marL="0" indent="0">
              <a:buNone/>
            </a:pPr>
            <a:r>
              <a:rPr lang="en-US" sz="1000" dirty="0">
                <a:solidFill>
                  <a:srgbClr val="6B7488"/>
                </a:solidFill>
                <a:latin typeface="Calibri" pitchFamily="34" charset="0"/>
                <a:ea typeface="Calibri" pitchFamily="34" charset="-122"/>
                <a:cs typeface="Calibri" pitchFamily="34" charset="-120"/>
              </a:rPr>
              <a:t>Topic 3 · Dynamics   |   Cambridge International AS Level Physics 9702</a:t>
            </a:r>
            <a:endParaRPr lang="en-US" sz="1000" dirty="0"/>
          </a:p>
        </p:txBody>
      </p:sp>
      <p:sp>
        <p:nvSpPr>
          <p:cNvPr id="5" name="Text 3"/>
          <p:cNvSpPr txBox="1"/>
          <p:nvPr/>
        </p:nvSpPr>
        <p:spPr>
          <a:xfrm>
            <a:off x="10728655" y="6400800"/>
            <a:ext cx="914400" cy="274320"/>
          </a:xfrm>
          <a:prstGeom prst="rect">
            <a:avLst/>
          </a:prstGeom>
          <a:noFill/>
          <a:ln/>
        </p:spPr>
        <p:txBody>
          <a:bodyPr wrap="square" lIns="0" tIns="0" rIns="0" bIns="0" rtlCol="0" anchor="ctr"/>
          <a:lstStyle/>
          <a:p>
            <a:pPr marL="0" indent="0" algn="r">
              <a:buNone/>
            </a:pPr>
            <a:r>
              <a:rPr lang="en-US" sz="1000" dirty="0">
                <a:solidFill>
                  <a:srgbClr val="6B7488"/>
                </a:solidFill>
                <a:latin typeface="Calibri" pitchFamily="34" charset="0"/>
                <a:ea typeface="Calibri" pitchFamily="34" charset="-122"/>
                <a:cs typeface="Calibri" pitchFamily="34" charset="-120"/>
              </a:rPr>
              <a:t>16</a:t>
            </a:r>
            <a:endParaRPr lang="en-US" sz="1000" dirty="0"/>
          </a:p>
        </p:txBody>
      </p:sp>
      <p:sp>
        <p:nvSpPr>
          <p:cNvPr id="7" name="Shape 4"/>
          <p:cNvSpPr/>
          <p:nvPr/>
        </p:nvSpPr>
        <p:spPr>
          <a:xfrm>
            <a:off x="6217920" y="1554480"/>
            <a:ext cx="5422392" cy="1325880"/>
          </a:xfrm>
          <a:prstGeom prst="roundRect">
            <a:avLst>
              <a:gd name="adj" fmla="val 8276"/>
            </a:avLst>
          </a:prstGeom>
          <a:solidFill>
            <a:srgbClr val="FFF4DC"/>
          </a:solidFill>
          <a:ln w="12700">
            <a:solidFill>
              <a:srgbClr val="FFF4DC"/>
            </a:solidFill>
            <a:prstDash val="solid"/>
          </a:ln>
        </p:spPr>
        <p:txBody>
          <a:bodyPr/>
          <a:lstStyle/>
          <a:p>
            <a:endParaRPr lang="en-US"/>
          </a:p>
        </p:txBody>
      </p:sp>
      <p:sp>
        <p:nvSpPr>
          <p:cNvPr id="8" name="Text 5"/>
          <p:cNvSpPr txBox="1"/>
          <p:nvPr/>
        </p:nvSpPr>
        <p:spPr>
          <a:xfrm>
            <a:off x="6446520" y="1673352"/>
            <a:ext cx="5029200" cy="1143000"/>
          </a:xfrm>
          <a:prstGeom prst="rect">
            <a:avLst/>
          </a:prstGeom>
          <a:noFill/>
          <a:ln/>
        </p:spPr>
        <p:txBody>
          <a:bodyPr wrap="square" lIns="0" tIns="0" rIns="0" bIns="0" rtlCol="0" anchor="t"/>
          <a:lstStyle/>
          <a:p>
            <a:pPr marL="0" indent="0">
              <a:buNone/>
            </a:pPr>
            <a:r>
              <a:rPr lang="en-US" sz="1700" b="1" dirty="0">
                <a:solidFill>
                  <a:srgbClr val="1E2A44"/>
                </a:solidFill>
                <a:latin typeface="Calibri" pitchFamily="34" charset="0"/>
                <a:ea typeface="Calibri" pitchFamily="34" charset="-122"/>
                <a:cs typeface="Calibri" pitchFamily="34" charset="-120"/>
              </a:rPr>
              <a:t>A car of mass 1500 kg hits a wall at 15 m s⁻¹, rebounds at 5 m s⁻¹ and comes to rest after 3.0 s. Calculate the average force on the car.</a:t>
            </a:r>
            <a:endParaRPr lang="en-US" sz="1700" dirty="0"/>
          </a:p>
        </p:txBody>
      </p:sp>
      <p:sp>
        <p:nvSpPr>
          <p:cNvPr id="9" name="Shape 6"/>
          <p:cNvSpPr/>
          <p:nvPr/>
        </p:nvSpPr>
        <p:spPr>
          <a:xfrm>
            <a:off x="548640" y="4023360"/>
            <a:ext cx="384048" cy="384048"/>
          </a:xfrm>
          <a:prstGeom prst="ellipse">
            <a:avLst/>
          </a:prstGeom>
          <a:solidFill>
            <a:srgbClr val="1591BD"/>
          </a:solidFill>
          <a:ln w="12700">
            <a:solidFill>
              <a:srgbClr val="1591BD"/>
            </a:solidFill>
            <a:prstDash val="solid"/>
          </a:ln>
        </p:spPr>
        <p:txBody>
          <a:bodyPr/>
          <a:lstStyle/>
          <a:p>
            <a:endParaRPr lang="en-US"/>
          </a:p>
        </p:txBody>
      </p:sp>
      <p:sp>
        <p:nvSpPr>
          <p:cNvPr id="10" name="Text 7"/>
          <p:cNvSpPr txBox="1"/>
          <p:nvPr/>
        </p:nvSpPr>
        <p:spPr>
          <a:xfrm>
            <a:off x="548640" y="4023360"/>
            <a:ext cx="384048" cy="384048"/>
          </a:xfrm>
          <a:prstGeom prst="rect">
            <a:avLst/>
          </a:prstGeom>
          <a:noFill/>
          <a:ln/>
        </p:spPr>
        <p:txBody>
          <a:bodyPr wrap="square" lIns="0" tIns="0" rIns="0" bIns="0" rtlCol="0" anchor="ctr"/>
          <a:lstStyle/>
          <a:p>
            <a:pPr marL="0" indent="0" algn="ctr">
              <a:buNone/>
            </a:pPr>
            <a:r>
              <a:rPr lang="en-US" sz="1550" b="1" dirty="0">
                <a:solidFill>
                  <a:srgbClr val="FFFFFF"/>
                </a:solidFill>
                <a:latin typeface="Calibri" pitchFamily="34" charset="0"/>
                <a:ea typeface="Calibri" pitchFamily="34" charset="-122"/>
                <a:cs typeface="Calibri" pitchFamily="34" charset="-120"/>
              </a:rPr>
              <a:t>1</a:t>
            </a:r>
            <a:endParaRPr lang="en-US" sz="1550" dirty="0"/>
          </a:p>
        </p:txBody>
      </p:sp>
      <p:sp>
        <p:nvSpPr>
          <p:cNvPr id="11" name="Text 8"/>
          <p:cNvSpPr txBox="1"/>
          <p:nvPr/>
        </p:nvSpPr>
        <p:spPr>
          <a:xfrm>
            <a:off x="1097280" y="4005072"/>
            <a:ext cx="10515600" cy="484632"/>
          </a:xfrm>
          <a:prstGeom prst="rect">
            <a:avLst/>
          </a:prstGeom>
          <a:noFill/>
          <a:ln/>
        </p:spPr>
        <p:txBody>
          <a:bodyPr wrap="square" lIns="0" tIns="0" rIns="0" bIns="0" rtlCol="0" anchor="t"/>
          <a:lstStyle/>
          <a:p>
            <a:pPr marL="0" indent="0">
              <a:buNone/>
            </a:pPr>
            <a:r>
              <a:rPr lang="en-US" sz="1700" dirty="0">
                <a:solidFill>
                  <a:srgbClr val="1E2A44"/>
                </a:solidFill>
                <a:latin typeface="Calibri" pitchFamily="34" charset="0"/>
                <a:ea typeface="Calibri" pitchFamily="34" charset="-122"/>
                <a:cs typeface="Calibri" pitchFamily="34" charset="-120"/>
              </a:rPr>
              <a:t>Positive towards the wall: p(initial) = 1500 × 15 = 22 500 kg m s⁻¹</a:t>
            </a:r>
            <a:endParaRPr lang="en-US" sz="1700" dirty="0"/>
          </a:p>
        </p:txBody>
      </p:sp>
      <p:sp>
        <p:nvSpPr>
          <p:cNvPr id="12" name="Shape 9"/>
          <p:cNvSpPr/>
          <p:nvPr/>
        </p:nvSpPr>
        <p:spPr>
          <a:xfrm>
            <a:off x="548640" y="4553712"/>
            <a:ext cx="384048" cy="384048"/>
          </a:xfrm>
          <a:prstGeom prst="ellipse">
            <a:avLst/>
          </a:prstGeom>
          <a:solidFill>
            <a:srgbClr val="1591BD"/>
          </a:solidFill>
          <a:ln w="12700">
            <a:solidFill>
              <a:srgbClr val="1591BD"/>
            </a:solidFill>
            <a:prstDash val="solid"/>
          </a:ln>
        </p:spPr>
        <p:txBody>
          <a:bodyPr/>
          <a:lstStyle/>
          <a:p>
            <a:endParaRPr lang="en-US"/>
          </a:p>
        </p:txBody>
      </p:sp>
      <p:sp>
        <p:nvSpPr>
          <p:cNvPr id="13" name="Text 10"/>
          <p:cNvSpPr txBox="1"/>
          <p:nvPr/>
        </p:nvSpPr>
        <p:spPr>
          <a:xfrm>
            <a:off x="548640" y="4553712"/>
            <a:ext cx="384048" cy="384048"/>
          </a:xfrm>
          <a:prstGeom prst="rect">
            <a:avLst/>
          </a:prstGeom>
          <a:noFill/>
          <a:ln/>
        </p:spPr>
        <p:txBody>
          <a:bodyPr wrap="square" lIns="0" tIns="0" rIns="0" bIns="0" rtlCol="0" anchor="ctr"/>
          <a:lstStyle/>
          <a:p>
            <a:pPr marL="0" indent="0" algn="ctr">
              <a:buNone/>
            </a:pPr>
            <a:r>
              <a:rPr lang="en-US" sz="1550" b="1" dirty="0">
                <a:solidFill>
                  <a:srgbClr val="FFFFFF"/>
                </a:solidFill>
                <a:latin typeface="Calibri" pitchFamily="34" charset="0"/>
                <a:ea typeface="Calibri" pitchFamily="34" charset="-122"/>
                <a:cs typeface="Calibri" pitchFamily="34" charset="-120"/>
              </a:rPr>
              <a:t>2</a:t>
            </a:r>
            <a:endParaRPr lang="en-US" sz="1550" dirty="0"/>
          </a:p>
        </p:txBody>
      </p:sp>
      <p:sp>
        <p:nvSpPr>
          <p:cNvPr id="14" name="Text 11"/>
          <p:cNvSpPr txBox="1"/>
          <p:nvPr/>
        </p:nvSpPr>
        <p:spPr>
          <a:xfrm>
            <a:off x="1097280" y="4535424"/>
            <a:ext cx="10515600" cy="484632"/>
          </a:xfrm>
          <a:prstGeom prst="rect">
            <a:avLst/>
          </a:prstGeom>
          <a:noFill/>
          <a:ln/>
        </p:spPr>
        <p:txBody>
          <a:bodyPr wrap="square" lIns="0" tIns="0" rIns="0" bIns="0" rtlCol="0" anchor="t"/>
          <a:lstStyle/>
          <a:p>
            <a:pPr marL="0" indent="0">
              <a:buNone/>
            </a:pPr>
            <a:r>
              <a:rPr lang="en-US" sz="1700" dirty="0">
                <a:solidFill>
                  <a:srgbClr val="1E2A44"/>
                </a:solidFill>
                <a:latin typeface="Calibri" pitchFamily="34" charset="0"/>
                <a:ea typeface="Calibri" pitchFamily="34" charset="-122"/>
                <a:cs typeface="Calibri" pitchFamily="34" charset="-120"/>
              </a:rPr>
              <a:t>p(final) = 1500 × (−5) = −7500 kg m s⁻¹</a:t>
            </a:r>
            <a:endParaRPr lang="en-US" sz="1700" dirty="0"/>
          </a:p>
        </p:txBody>
      </p:sp>
      <p:sp>
        <p:nvSpPr>
          <p:cNvPr id="15" name="Shape 12"/>
          <p:cNvSpPr/>
          <p:nvPr/>
        </p:nvSpPr>
        <p:spPr>
          <a:xfrm>
            <a:off x="548640" y="5084064"/>
            <a:ext cx="384048" cy="384048"/>
          </a:xfrm>
          <a:prstGeom prst="ellipse">
            <a:avLst/>
          </a:prstGeom>
          <a:solidFill>
            <a:srgbClr val="1591BD"/>
          </a:solidFill>
          <a:ln w="12700">
            <a:solidFill>
              <a:srgbClr val="1591BD"/>
            </a:solidFill>
            <a:prstDash val="solid"/>
          </a:ln>
        </p:spPr>
        <p:txBody>
          <a:bodyPr/>
          <a:lstStyle/>
          <a:p>
            <a:endParaRPr lang="en-US"/>
          </a:p>
        </p:txBody>
      </p:sp>
      <p:sp>
        <p:nvSpPr>
          <p:cNvPr id="16" name="Text 13"/>
          <p:cNvSpPr txBox="1"/>
          <p:nvPr/>
        </p:nvSpPr>
        <p:spPr>
          <a:xfrm>
            <a:off x="548640" y="5084064"/>
            <a:ext cx="384048" cy="384048"/>
          </a:xfrm>
          <a:prstGeom prst="rect">
            <a:avLst/>
          </a:prstGeom>
          <a:noFill/>
          <a:ln/>
        </p:spPr>
        <p:txBody>
          <a:bodyPr wrap="square" lIns="0" tIns="0" rIns="0" bIns="0" rtlCol="0" anchor="ctr"/>
          <a:lstStyle/>
          <a:p>
            <a:pPr marL="0" indent="0" algn="ctr">
              <a:buNone/>
            </a:pPr>
            <a:r>
              <a:rPr lang="en-US" sz="1550" b="1" dirty="0">
                <a:solidFill>
                  <a:srgbClr val="FFFFFF"/>
                </a:solidFill>
                <a:latin typeface="Calibri" pitchFamily="34" charset="0"/>
                <a:ea typeface="Calibri" pitchFamily="34" charset="-122"/>
                <a:cs typeface="Calibri" pitchFamily="34" charset="-120"/>
              </a:rPr>
              <a:t>3</a:t>
            </a:r>
            <a:endParaRPr lang="en-US" sz="1550" dirty="0"/>
          </a:p>
        </p:txBody>
      </p:sp>
      <p:sp>
        <p:nvSpPr>
          <p:cNvPr id="17" name="Text 14"/>
          <p:cNvSpPr txBox="1"/>
          <p:nvPr/>
        </p:nvSpPr>
        <p:spPr>
          <a:xfrm>
            <a:off x="1097280" y="5065776"/>
            <a:ext cx="10515600" cy="484632"/>
          </a:xfrm>
          <a:prstGeom prst="rect">
            <a:avLst/>
          </a:prstGeom>
          <a:noFill/>
          <a:ln/>
        </p:spPr>
        <p:txBody>
          <a:bodyPr wrap="square" lIns="0" tIns="0" rIns="0" bIns="0" rtlCol="0" anchor="t"/>
          <a:lstStyle/>
          <a:p>
            <a:pPr marL="0" indent="0">
              <a:buNone/>
            </a:pPr>
            <a:r>
              <a:rPr lang="en-US" sz="1700" dirty="0">
                <a:solidFill>
                  <a:srgbClr val="1E2A44"/>
                </a:solidFill>
                <a:latin typeface="Calibri" pitchFamily="34" charset="0"/>
                <a:ea typeface="Calibri" pitchFamily="34" charset="-122"/>
                <a:cs typeface="Calibri" pitchFamily="34" charset="-120"/>
              </a:rPr>
              <a:t>Δp = −7500 − 22 500 = −30 000 kg m s⁻¹</a:t>
            </a:r>
            <a:endParaRPr lang="en-US" sz="1700" dirty="0"/>
          </a:p>
        </p:txBody>
      </p:sp>
      <p:sp>
        <p:nvSpPr>
          <p:cNvPr id="18" name="Shape 15"/>
          <p:cNvSpPr/>
          <p:nvPr/>
        </p:nvSpPr>
        <p:spPr>
          <a:xfrm>
            <a:off x="548640" y="5614416"/>
            <a:ext cx="384048" cy="384048"/>
          </a:xfrm>
          <a:prstGeom prst="ellipse">
            <a:avLst/>
          </a:prstGeom>
          <a:solidFill>
            <a:srgbClr val="1591BD"/>
          </a:solidFill>
          <a:ln w="12700">
            <a:solidFill>
              <a:srgbClr val="1591BD"/>
            </a:solidFill>
            <a:prstDash val="solid"/>
          </a:ln>
        </p:spPr>
        <p:txBody>
          <a:bodyPr/>
          <a:lstStyle/>
          <a:p>
            <a:endParaRPr lang="en-US"/>
          </a:p>
        </p:txBody>
      </p:sp>
      <p:sp>
        <p:nvSpPr>
          <p:cNvPr id="19" name="Text 16"/>
          <p:cNvSpPr txBox="1"/>
          <p:nvPr/>
        </p:nvSpPr>
        <p:spPr>
          <a:xfrm>
            <a:off x="548640" y="5614416"/>
            <a:ext cx="384048" cy="384048"/>
          </a:xfrm>
          <a:prstGeom prst="rect">
            <a:avLst/>
          </a:prstGeom>
          <a:noFill/>
          <a:ln/>
        </p:spPr>
        <p:txBody>
          <a:bodyPr wrap="square" lIns="0" tIns="0" rIns="0" bIns="0" rtlCol="0" anchor="ctr"/>
          <a:lstStyle/>
          <a:p>
            <a:pPr marL="0" indent="0" algn="ctr">
              <a:buNone/>
            </a:pPr>
            <a:r>
              <a:rPr lang="en-US" sz="1550" b="1" dirty="0">
                <a:solidFill>
                  <a:srgbClr val="FFFFFF"/>
                </a:solidFill>
                <a:latin typeface="Calibri" pitchFamily="34" charset="0"/>
                <a:ea typeface="Calibri" pitchFamily="34" charset="-122"/>
                <a:cs typeface="Calibri" pitchFamily="34" charset="-120"/>
              </a:rPr>
              <a:t>4</a:t>
            </a:r>
            <a:endParaRPr lang="en-US" sz="1550" dirty="0"/>
          </a:p>
        </p:txBody>
      </p:sp>
      <p:sp>
        <p:nvSpPr>
          <p:cNvPr id="20" name="Text 17"/>
          <p:cNvSpPr txBox="1"/>
          <p:nvPr/>
        </p:nvSpPr>
        <p:spPr>
          <a:xfrm>
            <a:off x="1097280" y="5596128"/>
            <a:ext cx="10515600" cy="484632"/>
          </a:xfrm>
          <a:prstGeom prst="rect">
            <a:avLst/>
          </a:prstGeom>
          <a:noFill/>
          <a:ln/>
        </p:spPr>
        <p:txBody>
          <a:bodyPr wrap="square" lIns="0" tIns="0" rIns="0" bIns="0" rtlCol="0" anchor="t"/>
          <a:lstStyle/>
          <a:p>
            <a:pPr marL="0" indent="0">
              <a:buNone/>
            </a:pPr>
            <a:r>
              <a:rPr lang="en-US" sz="1700" dirty="0">
                <a:solidFill>
                  <a:srgbClr val="1E2A44"/>
                </a:solidFill>
                <a:latin typeface="Calibri" pitchFamily="34" charset="0"/>
                <a:ea typeface="Calibri" pitchFamily="34" charset="-122"/>
                <a:cs typeface="Calibri" pitchFamily="34" charset="-120"/>
              </a:rPr>
              <a:t>F = Δp / Δt = −30 000 / 3.0 = −10 000 N (away from the wall)</a:t>
            </a:r>
            <a:endParaRPr lang="en-US" sz="1700" dirty="0"/>
          </a:p>
        </p:txBody>
      </p:sp>
      <p:pic>
        <p:nvPicPr>
          <p:cNvPr id="22" name="Picture 21">
            <a:extLst>
              <a:ext uri="{FF2B5EF4-FFF2-40B4-BE49-F238E27FC236}">
                <a16:creationId xmlns:a16="http://schemas.microsoft.com/office/drawing/2014/main" id="{92C43E01-B6A4-0F59-45F6-34C08BB39476}"/>
              </a:ext>
            </a:extLst>
          </p:cNvPr>
          <p:cNvPicPr>
            <a:picLocks noChangeAspect="1"/>
          </p:cNvPicPr>
          <p:nvPr/>
        </p:nvPicPr>
        <p:blipFill>
          <a:blip r:embed="rId3"/>
          <a:stretch>
            <a:fillRect/>
          </a:stretch>
        </p:blipFill>
        <p:spPr>
          <a:xfrm>
            <a:off x="1207698" y="1543373"/>
            <a:ext cx="3890513" cy="1757611"/>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972800" cy="274320"/>
          </a:xfrm>
          <a:prstGeom prst="rect">
            <a:avLst/>
          </a:prstGeom>
          <a:noFill/>
          <a:ln/>
        </p:spPr>
        <p:txBody>
          <a:bodyPr wrap="square" lIns="0" tIns="0" rIns="0" bIns="0" rtlCol="0" anchor="ctr"/>
          <a:lstStyle/>
          <a:p>
            <a:pPr marL="0" indent="0">
              <a:buNone/>
            </a:pPr>
            <a:r>
              <a:rPr lang="en-US" sz="1200" b="1" kern="0" spc="300" dirty="0">
                <a:solidFill>
                  <a:srgbClr val="1591BD"/>
                </a:solidFill>
                <a:latin typeface="Calibri" pitchFamily="34" charset="0"/>
                <a:ea typeface="Calibri" pitchFamily="34" charset="-122"/>
                <a:cs typeface="Calibri" pitchFamily="34" charset="-120"/>
              </a:rPr>
              <a:t>3.1.4 · SAME ΔP, LONGER TIME, SMALLER FORCE</a:t>
            </a:r>
            <a:endParaRPr lang="en-US" sz="1200" dirty="0"/>
          </a:p>
        </p:txBody>
      </p:sp>
      <p:sp>
        <p:nvSpPr>
          <p:cNvPr id="3" name="Text 1"/>
          <p:cNvSpPr txBox="1"/>
          <p:nvPr/>
        </p:nvSpPr>
        <p:spPr>
          <a:xfrm>
            <a:off x="548640" y="621792"/>
            <a:ext cx="11064240" cy="685800"/>
          </a:xfrm>
          <a:prstGeom prst="rect">
            <a:avLst/>
          </a:prstGeom>
          <a:noFill/>
          <a:ln/>
        </p:spPr>
        <p:txBody>
          <a:bodyPr wrap="square" lIns="0" tIns="0" rIns="0" bIns="0" rtlCol="0" anchor="ctr"/>
          <a:lstStyle/>
          <a:p>
            <a:pPr marL="0" indent="0">
              <a:buNone/>
            </a:pPr>
            <a:r>
              <a:rPr lang="en-US" sz="3200" b="1" dirty="0">
                <a:solidFill>
                  <a:srgbClr val="14213D"/>
                </a:solidFill>
                <a:latin typeface="Cambria" pitchFamily="34" charset="0"/>
                <a:ea typeface="Cambria" pitchFamily="34" charset="-122"/>
                <a:cs typeface="Cambria" pitchFamily="34" charset="-120"/>
              </a:rPr>
              <a:t>Time of impact</a:t>
            </a:r>
            <a:endParaRPr lang="en-US" sz="3200" dirty="0"/>
          </a:p>
        </p:txBody>
      </p:sp>
      <p:sp>
        <p:nvSpPr>
          <p:cNvPr id="4" name="Text 2"/>
          <p:cNvSpPr txBox="1"/>
          <p:nvPr/>
        </p:nvSpPr>
        <p:spPr>
          <a:xfrm>
            <a:off x="548640" y="6400800"/>
            <a:ext cx="7315200" cy="274320"/>
          </a:xfrm>
          <a:prstGeom prst="rect">
            <a:avLst/>
          </a:prstGeom>
          <a:noFill/>
          <a:ln/>
        </p:spPr>
        <p:txBody>
          <a:bodyPr wrap="square" lIns="0" tIns="0" rIns="0" bIns="0" rtlCol="0" anchor="ctr"/>
          <a:lstStyle/>
          <a:p>
            <a:pPr marL="0" indent="0">
              <a:buNone/>
            </a:pPr>
            <a:r>
              <a:rPr lang="en-US" sz="1000" dirty="0">
                <a:solidFill>
                  <a:srgbClr val="6B7488"/>
                </a:solidFill>
                <a:latin typeface="Calibri" pitchFamily="34" charset="0"/>
                <a:ea typeface="Calibri" pitchFamily="34" charset="-122"/>
                <a:cs typeface="Calibri" pitchFamily="34" charset="-120"/>
              </a:rPr>
              <a:t>Topic 3 · Dynamics   |   Cambridge International AS Level Physics 9702</a:t>
            </a:r>
            <a:endParaRPr lang="en-US" sz="1000" dirty="0"/>
          </a:p>
        </p:txBody>
      </p:sp>
      <p:sp>
        <p:nvSpPr>
          <p:cNvPr id="5" name="Text 3"/>
          <p:cNvSpPr txBox="1"/>
          <p:nvPr/>
        </p:nvSpPr>
        <p:spPr>
          <a:xfrm>
            <a:off x="10728655" y="6400800"/>
            <a:ext cx="914400" cy="274320"/>
          </a:xfrm>
          <a:prstGeom prst="rect">
            <a:avLst/>
          </a:prstGeom>
          <a:noFill/>
          <a:ln/>
        </p:spPr>
        <p:txBody>
          <a:bodyPr wrap="square" lIns="0" tIns="0" rIns="0" bIns="0" rtlCol="0" anchor="ctr"/>
          <a:lstStyle/>
          <a:p>
            <a:pPr marL="0" indent="0" algn="r">
              <a:buNone/>
            </a:pPr>
            <a:r>
              <a:rPr lang="en-US" sz="1000" dirty="0">
                <a:solidFill>
                  <a:srgbClr val="6B7488"/>
                </a:solidFill>
                <a:latin typeface="Calibri" pitchFamily="34" charset="0"/>
                <a:ea typeface="Calibri" pitchFamily="34" charset="-122"/>
                <a:cs typeface="Calibri" pitchFamily="34" charset="-120"/>
              </a:rPr>
              <a:t>17</a:t>
            </a:r>
            <a:endParaRPr lang="en-US" sz="1000" dirty="0"/>
          </a:p>
        </p:txBody>
      </p:sp>
      <p:sp>
        <p:nvSpPr>
          <p:cNvPr id="7" name="Shape 4"/>
          <p:cNvSpPr/>
          <p:nvPr/>
        </p:nvSpPr>
        <p:spPr>
          <a:xfrm>
            <a:off x="6583680" y="1554480"/>
            <a:ext cx="5056632" cy="2103120"/>
          </a:xfrm>
          <a:prstGeom prst="roundRect">
            <a:avLst>
              <a:gd name="adj" fmla="val 5217"/>
            </a:avLst>
          </a:prstGeom>
          <a:solidFill>
            <a:srgbClr val="FFF4DC"/>
          </a:solidFill>
          <a:ln w="12700">
            <a:solidFill>
              <a:srgbClr val="FFF4DC"/>
            </a:solidFill>
            <a:prstDash val="solid"/>
          </a:ln>
        </p:spPr>
        <p:txBody>
          <a:bodyPr/>
          <a:lstStyle/>
          <a:p>
            <a:endParaRPr lang="en-US"/>
          </a:p>
        </p:txBody>
      </p:sp>
      <p:sp>
        <p:nvSpPr>
          <p:cNvPr id="8" name="Text 5"/>
          <p:cNvSpPr txBox="1"/>
          <p:nvPr/>
        </p:nvSpPr>
        <p:spPr>
          <a:xfrm>
            <a:off x="6812280" y="1673352"/>
            <a:ext cx="4572000" cy="365760"/>
          </a:xfrm>
          <a:prstGeom prst="rect">
            <a:avLst/>
          </a:prstGeom>
          <a:noFill/>
          <a:ln/>
        </p:spPr>
        <p:txBody>
          <a:bodyPr wrap="square" lIns="0" tIns="0" rIns="0" bIns="0" rtlCol="0" anchor="ctr"/>
          <a:lstStyle/>
          <a:p>
            <a:pPr marL="0" indent="0">
              <a:buNone/>
            </a:pPr>
            <a:r>
              <a:rPr lang="en-US" sz="1800" b="1" dirty="0">
                <a:solidFill>
                  <a:srgbClr val="D98200"/>
                </a:solidFill>
                <a:latin typeface="Cambria" pitchFamily="34" charset="0"/>
                <a:ea typeface="Cambria" pitchFamily="34" charset="-122"/>
                <a:cs typeface="Cambria" pitchFamily="34" charset="-120"/>
              </a:rPr>
              <a:t>Worked example</a:t>
            </a:r>
            <a:endParaRPr lang="en-US" sz="1800" dirty="0"/>
          </a:p>
        </p:txBody>
      </p:sp>
      <p:sp>
        <p:nvSpPr>
          <p:cNvPr id="9" name="Text 6"/>
          <p:cNvSpPr txBox="1"/>
          <p:nvPr/>
        </p:nvSpPr>
        <p:spPr>
          <a:xfrm>
            <a:off x="6812280" y="2103120"/>
            <a:ext cx="4663440" cy="1463040"/>
          </a:xfrm>
          <a:prstGeom prst="rect">
            <a:avLst/>
          </a:prstGeom>
          <a:noFill/>
          <a:ln/>
        </p:spPr>
        <p:txBody>
          <a:bodyPr wrap="square" lIns="0" tIns="0" rIns="0" bIns="0" rtlCol="0" anchor="t"/>
          <a:lstStyle/>
          <a:p>
            <a:pPr marL="0" indent="0">
              <a:buNone/>
            </a:pPr>
            <a:r>
              <a:rPr lang="en-US" sz="1600" dirty="0">
                <a:solidFill>
                  <a:srgbClr val="1E2A44"/>
                </a:solidFill>
                <a:latin typeface="Calibri" pitchFamily="34" charset="0"/>
                <a:ea typeface="Calibri" pitchFamily="34" charset="-122"/>
                <a:cs typeface="Calibri" pitchFamily="34" charset="-120"/>
              </a:rPr>
              <a:t>Two tennis balls each change momentum by 0.5 kg m s⁻¹ on a racket. Contact times: 2.0 s and 0.1 s. Which exerts the greater force?</a:t>
            </a:r>
            <a:endParaRPr lang="en-US" sz="1600" dirty="0"/>
          </a:p>
        </p:txBody>
      </p:sp>
      <p:sp>
        <p:nvSpPr>
          <p:cNvPr id="10" name="Shape 7"/>
          <p:cNvSpPr/>
          <p:nvPr/>
        </p:nvSpPr>
        <p:spPr>
          <a:xfrm>
            <a:off x="6583680" y="3840480"/>
            <a:ext cx="5056632" cy="2240280"/>
          </a:xfrm>
          <a:prstGeom prst="roundRect">
            <a:avLst>
              <a:gd name="adj" fmla="val 4898"/>
            </a:avLst>
          </a:prstGeom>
          <a:solidFill>
            <a:srgbClr val="E6F4F1"/>
          </a:solidFill>
          <a:ln w="12700">
            <a:solidFill>
              <a:srgbClr val="E6F4F1"/>
            </a:solidFill>
            <a:prstDash val="solid"/>
          </a:ln>
        </p:spPr>
        <p:txBody>
          <a:bodyPr/>
          <a:lstStyle/>
          <a:p>
            <a:endParaRPr lang="en-US"/>
          </a:p>
        </p:txBody>
      </p:sp>
      <p:sp>
        <p:nvSpPr>
          <p:cNvPr id="11" name="Text 8"/>
          <p:cNvSpPr txBox="1"/>
          <p:nvPr/>
        </p:nvSpPr>
        <p:spPr>
          <a:xfrm>
            <a:off x="6812280" y="3977640"/>
            <a:ext cx="4663440" cy="2011680"/>
          </a:xfrm>
          <a:prstGeom prst="rect">
            <a:avLst/>
          </a:prstGeom>
          <a:noFill/>
          <a:ln/>
        </p:spPr>
        <p:txBody>
          <a:bodyPr wrap="square" lIns="0" tIns="0" rIns="0" bIns="0" rtlCol="0" anchor="t"/>
          <a:lstStyle/>
          <a:p>
            <a:pPr marL="0" indent="0">
              <a:buNone/>
            </a:pPr>
            <a:r>
              <a:rPr lang="en-US" sz="1700" dirty="0">
                <a:solidFill>
                  <a:srgbClr val="1E2A44"/>
                </a:solidFill>
                <a:latin typeface="Calibri" pitchFamily="34" charset="0"/>
                <a:ea typeface="Calibri" pitchFamily="34" charset="-122"/>
                <a:cs typeface="Calibri" pitchFamily="34" charset="-120"/>
              </a:rPr>
              <a:t>F₁ = 0.5 / 2.0 = 0.25 N</a:t>
            </a:r>
            <a:endParaRPr lang="en-US" sz="1700" dirty="0"/>
          </a:p>
          <a:p>
            <a:pPr marL="0" indent="0">
              <a:buNone/>
            </a:pPr>
            <a:r>
              <a:rPr lang="en-US" sz="1700" dirty="0">
                <a:solidFill>
                  <a:srgbClr val="1E2A44"/>
                </a:solidFill>
                <a:latin typeface="Calibri" pitchFamily="34" charset="0"/>
                <a:ea typeface="Calibri" pitchFamily="34" charset="-122"/>
                <a:cs typeface="Calibri" pitchFamily="34" charset="-120"/>
              </a:rPr>
              <a:t>F₂ = 0.5 / 0.1 = 5.0 N</a:t>
            </a:r>
            <a:endParaRPr lang="en-US" sz="1700" dirty="0"/>
          </a:p>
          <a:p>
            <a:pPr marL="0" indent="0">
              <a:buNone/>
            </a:pPr>
            <a:r>
              <a:rPr lang="en-US" sz="1700" b="1" dirty="0">
                <a:solidFill>
                  <a:srgbClr val="238A7E"/>
                </a:solidFill>
                <a:latin typeface="Calibri" pitchFamily="34" charset="0"/>
                <a:ea typeface="Calibri" pitchFamily="34" charset="-122"/>
                <a:cs typeface="Calibri" pitchFamily="34" charset="-120"/>
              </a:rPr>
              <a:t>The second ball exerts the greater force.</a:t>
            </a:r>
            <a:endParaRPr lang="en-US" sz="1700" dirty="0"/>
          </a:p>
          <a:p>
            <a:pPr marL="0" indent="0">
              <a:buNone/>
            </a:pPr>
            <a:r>
              <a:rPr lang="en-US" sz="1700" dirty="0">
                <a:solidFill>
                  <a:srgbClr val="1E2A44"/>
                </a:solidFill>
                <a:latin typeface="Calibri" pitchFamily="34" charset="0"/>
                <a:ea typeface="Calibri" pitchFamily="34" charset="-122"/>
                <a:cs typeface="Calibri" pitchFamily="34" charset="-120"/>
              </a:rPr>
              <a:t>Crumple zones, air bags and bending your knees on landing all increase Δt.</a:t>
            </a:r>
            <a:endParaRPr lang="en-US" sz="1700" dirty="0"/>
          </a:p>
        </p:txBody>
      </p:sp>
      <p:sp>
        <p:nvSpPr>
          <p:cNvPr id="12" name="Shape 9"/>
          <p:cNvSpPr/>
          <p:nvPr/>
        </p:nvSpPr>
        <p:spPr>
          <a:xfrm>
            <a:off x="548640" y="5257800"/>
            <a:ext cx="5852160" cy="822960"/>
          </a:xfrm>
          <a:prstGeom prst="roundRect">
            <a:avLst>
              <a:gd name="adj" fmla="val 13333"/>
            </a:avLst>
          </a:prstGeom>
          <a:solidFill>
            <a:srgbClr val="EEF3F9"/>
          </a:solidFill>
          <a:ln w="12700">
            <a:solidFill>
              <a:srgbClr val="EEF3F9"/>
            </a:solidFill>
            <a:prstDash val="solid"/>
          </a:ln>
        </p:spPr>
        <p:txBody>
          <a:bodyPr/>
          <a:lstStyle/>
          <a:p>
            <a:endParaRPr lang="en-US"/>
          </a:p>
        </p:txBody>
      </p:sp>
      <p:sp>
        <p:nvSpPr>
          <p:cNvPr id="13" name="Text 10"/>
          <p:cNvSpPr txBox="1"/>
          <p:nvPr/>
        </p:nvSpPr>
        <p:spPr>
          <a:xfrm>
            <a:off x="777240" y="5349240"/>
            <a:ext cx="5486400" cy="640080"/>
          </a:xfrm>
          <a:prstGeom prst="rect">
            <a:avLst/>
          </a:prstGeom>
          <a:noFill/>
          <a:ln/>
        </p:spPr>
        <p:txBody>
          <a:bodyPr wrap="square" lIns="0" tIns="0" rIns="0" bIns="0" rtlCol="0" anchor="t"/>
          <a:lstStyle/>
          <a:p>
            <a:pPr marL="0" indent="0">
              <a:buNone/>
            </a:pPr>
            <a:r>
              <a:rPr lang="en-US" sz="1600" b="1" dirty="0">
                <a:solidFill>
                  <a:srgbClr val="14213D"/>
                </a:solidFill>
                <a:latin typeface="Calibri" pitchFamily="34" charset="0"/>
                <a:ea typeface="Calibri" pitchFamily="34" charset="-122"/>
                <a:cs typeface="Calibri" pitchFamily="34" charset="-120"/>
              </a:rPr>
              <a:t>Area under a force–time graph = change in momentum (impulse).</a:t>
            </a:r>
            <a:endParaRPr lang="en-US" sz="1600" dirty="0"/>
          </a:p>
        </p:txBody>
      </p:sp>
      <p:pic>
        <p:nvPicPr>
          <p:cNvPr id="15" name="Picture 14">
            <a:extLst>
              <a:ext uri="{FF2B5EF4-FFF2-40B4-BE49-F238E27FC236}">
                <a16:creationId xmlns:a16="http://schemas.microsoft.com/office/drawing/2014/main" id="{A6F6605D-2653-98B6-1C38-955B5431EE29}"/>
              </a:ext>
            </a:extLst>
          </p:cNvPr>
          <p:cNvPicPr>
            <a:picLocks noChangeAspect="1"/>
          </p:cNvPicPr>
          <p:nvPr/>
        </p:nvPicPr>
        <p:blipFill>
          <a:blip r:embed="rId3"/>
          <a:stretch>
            <a:fillRect/>
          </a:stretch>
        </p:blipFill>
        <p:spPr>
          <a:xfrm>
            <a:off x="515529" y="1581912"/>
            <a:ext cx="5580471" cy="3490433"/>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111831"/>
        </a:solidFill>
        <a:effectLst/>
      </p:bgPr>
    </p:bg>
    <p:spTree>
      <p:nvGrpSpPr>
        <p:cNvPr id="1" name=""/>
        <p:cNvGrpSpPr/>
        <p:nvPr/>
      </p:nvGrpSpPr>
      <p:grpSpPr>
        <a:xfrm>
          <a:off x="0" y="0"/>
          <a:ext cx="0" cy="0"/>
          <a:chOff x="0" y="0"/>
          <a:chExt cx="0" cy="0"/>
        </a:xfrm>
      </p:grpSpPr>
      <p:sp>
        <p:nvSpPr>
          <p:cNvPr id="2" name="Text 0"/>
          <p:cNvSpPr txBox="1"/>
          <p:nvPr/>
        </p:nvSpPr>
        <p:spPr>
          <a:xfrm>
            <a:off x="548640" y="1463040"/>
            <a:ext cx="3657600" cy="1645920"/>
          </a:xfrm>
          <a:prstGeom prst="rect">
            <a:avLst/>
          </a:prstGeom>
          <a:noFill/>
          <a:ln/>
        </p:spPr>
        <p:txBody>
          <a:bodyPr wrap="square" lIns="0" tIns="0" rIns="0" bIns="0" rtlCol="0" anchor="ctr"/>
          <a:lstStyle/>
          <a:p>
            <a:pPr marL="0" indent="0">
              <a:buNone/>
            </a:pPr>
            <a:r>
              <a:rPr lang="en-US" sz="11000" b="1" dirty="0">
                <a:solidFill>
                  <a:srgbClr val="F5B12B"/>
                </a:solidFill>
                <a:latin typeface="Cambria" pitchFamily="34" charset="0"/>
                <a:ea typeface="Cambria" pitchFamily="34" charset="-122"/>
                <a:cs typeface="Cambria" pitchFamily="34" charset="-120"/>
              </a:rPr>
              <a:t>04</a:t>
            </a:r>
            <a:endParaRPr lang="en-US" sz="11000" dirty="0"/>
          </a:p>
        </p:txBody>
      </p:sp>
      <p:sp>
        <p:nvSpPr>
          <p:cNvPr id="3" name="Text 1"/>
          <p:cNvSpPr txBox="1"/>
          <p:nvPr/>
        </p:nvSpPr>
        <p:spPr>
          <a:xfrm>
            <a:off x="548640" y="3200400"/>
            <a:ext cx="10058400" cy="914400"/>
          </a:xfrm>
          <a:prstGeom prst="rect">
            <a:avLst/>
          </a:prstGeom>
          <a:noFill/>
          <a:ln/>
        </p:spPr>
        <p:txBody>
          <a:bodyPr wrap="square" lIns="0" tIns="0" rIns="0" bIns="0" rtlCol="0" anchor="ctr"/>
          <a:lstStyle/>
          <a:p>
            <a:pPr marL="0" indent="0">
              <a:buNone/>
            </a:pPr>
            <a:r>
              <a:rPr lang="en-US" sz="4400" b="1" dirty="0">
                <a:solidFill>
                  <a:srgbClr val="FFFFFF"/>
                </a:solidFill>
                <a:latin typeface="Cambria" pitchFamily="34" charset="0"/>
                <a:ea typeface="Cambria" pitchFamily="34" charset="-122"/>
                <a:cs typeface="Cambria" pitchFamily="34" charset="-120"/>
              </a:rPr>
              <a:t>Drag and terminal velocity</a:t>
            </a:r>
            <a:endParaRPr lang="en-US" sz="4400" dirty="0"/>
          </a:p>
        </p:txBody>
      </p:sp>
      <p:sp>
        <p:nvSpPr>
          <p:cNvPr id="4" name="Text 2"/>
          <p:cNvSpPr txBox="1"/>
          <p:nvPr/>
        </p:nvSpPr>
        <p:spPr>
          <a:xfrm>
            <a:off x="548640" y="4160520"/>
            <a:ext cx="10058400" cy="548640"/>
          </a:xfrm>
          <a:prstGeom prst="rect">
            <a:avLst/>
          </a:prstGeom>
          <a:noFill/>
          <a:ln/>
        </p:spPr>
        <p:txBody>
          <a:bodyPr wrap="square" lIns="0" tIns="0" rIns="0" bIns="0" rtlCol="0" anchor="ctr"/>
          <a:lstStyle/>
          <a:p>
            <a:pPr marL="0" indent="0">
              <a:buNone/>
            </a:pPr>
            <a:r>
              <a:rPr lang="en-US" sz="2000" dirty="0">
                <a:solidFill>
                  <a:srgbClr val="B9C2DE"/>
                </a:solidFill>
                <a:latin typeface="Calibri" pitchFamily="34" charset="0"/>
                <a:ea typeface="Calibri" pitchFamily="34" charset="-122"/>
                <a:cs typeface="Calibri" pitchFamily="34" charset="-120"/>
              </a:rPr>
              <a:t>Non-uniform motion with resistive forces</a:t>
            </a:r>
            <a:endParaRPr lang="en-US" sz="2000" dirty="0"/>
          </a:p>
        </p:txBody>
      </p:sp>
      <p:sp>
        <p:nvSpPr>
          <p:cNvPr id="5" name="Text 3"/>
          <p:cNvSpPr txBox="1"/>
          <p:nvPr/>
        </p:nvSpPr>
        <p:spPr>
          <a:xfrm>
            <a:off x="548640" y="1143000"/>
            <a:ext cx="10058400" cy="320040"/>
          </a:xfrm>
          <a:prstGeom prst="rect">
            <a:avLst/>
          </a:prstGeom>
          <a:noFill/>
          <a:ln/>
        </p:spPr>
        <p:txBody>
          <a:bodyPr wrap="square" lIns="0" tIns="0" rIns="0" bIns="0" rtlCol="0" anchor="ctr"/>
          <a:lstStyle/>
          <a:p>
            <a:pPr marL="0" indent="0">
              <a:buNone/>
            </a:pPr>
            <a:r>
              <a:rPr lang="en-US" sz="1450" b="1" kern="0" spc="300" dirty="0">
                <a:solidFill>
                  <a:srgbClr val="37C9EF"/>
                </a:solidFill>
                <a:latin typeface="Calibri" pitchFamily="34" charset="0"/>
                <a:ea typeface="Calibri" pitchFamily="34" charset="-122"/>
                <a:cs typeface="Calibri" pitchFamily="34" charset="-120"/>
              </a:rPr>
              <a:t>LEARNING OUTCOMES 3.2.1 – 3.2.3</a:t>
            </a:r>
            <a:endParaRPr lang="en-US" sz="1450" dirty="0"/>
          </a:p>
        </p:txBody>
      </p:sp>
      <p:sp>
        <p:nvSpPr>
          <p:cNvPr id="6" name="Text 4"/>
          <p:cNvSpPr txBox="1"/>
          <p:nvPr/>
        </p:nvSpPr>
        <p:spPr>
          <a:xfrm>
            <a:off x="548640" y="6400800"/>
            <a:ext cx="7315200" cy="274320"/>
          </a:xfrm>
          <a:prstGeom prst="rect">
            <a:avLst/>
          </a:prstGeom>
          <a:noFill/>
          <a:ln/>
        </p:spPr>
        <p:txBody>
          <a:bodyPr wrap="square" lIns="0" tIns="0" rIns="0" bIns="0" rtlCol="0" anchor="ctr"/>
          <a:lstStyle/>
          <a:p>
            <a:pPr marL="0" indent="0">
              <a:buNone/>
            </a:pPr>
            <a:r>
              <a:rPr lang="en-US" sz="1000" dirty="0">
                <a:solidFill>
                  <a:srgbClr val="8C96B8"/>
                </a:solidFill>
                <a:latin typeface="Calibri" pitchFamily="34" charset="0"/>
                <a:ea typeface="Calibri" pitchFamily="34" charset="-122"/>
                <a:cs typeface="Calibri" pitchFamily="34" charset="-120"/>
              </a:rPr>
              <a:t>Topic 3 · Dynamics   |   Cambridge International AS Level Physics 9702</a:t>
            </a:r>
            <a:endParaRPr lang="en-US" sz="1000" dirty="0"/>
          </a:p>
        </p:txBody>
      </p:sp>
      <p:sp>
        <p:nvSpPr>
          <p:cNvPr id="7" name="Text 5"/>
          <p:cNvSpPr txBox="1"/>
          <p:nvPr/>
        </p:nvSpPr>
        <p:spPr>
          <a:xfrm>
            <a:off x="10728655" y="6400800"/>
            <a:ext cx="914400" cy="274320"/>
          </a:xfrm>
          <a:prstGeom prst="rect">
            <a:avLst/>
          </a:prstGeom>
          <a:noFill/>
          <a:ln/>
        </p:spPr>
        <p:txBody>
          <a:bodyPr wrap="square" lIns="0" tIns="0" rIns="0" bIns="0" rtlCol="0" anchor="ctr"/>
          <a:lstStyle/>
          <a:p>
            <a:pPr marL="0" indent="0" algn="r">
              <a:buNone/>
            </a:pPr>
            <a:r>
              <a:rPr lang="en-US" sz="1000" dirty="0">
                <a:solidFill>
                  <a:srgbClr val="8C96B8"/>
                </a:solidFill>
                <a:latin typeface="Calibri" pitchFamily="34" charset="0"/>
                <a:ea typeface="Calibri" pitchFamily="34" charset="-122"/>
                <a:cs typeface="Calibri" pitchFamily="34" charset="-120"/>
              </a:rPr>
              <a:t>18</a:t>
            </a:r>
            <a:endParaRPr lang="en-US" sz="1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972800" cy="274320"/>
          </a:xfrm>
          <a:prstGeom prst="rect">
            <a:avLst/>
          </a:prstGeom>
          <a:noFill/>
          <a:ln/>
        </p:spPr>
        <p:txBody>
          <a:bodyPr wrap="square" lIns="0" tIns="0" rIns="0" bIns="0" rtlCol="0" anchor="ctr"/>
          <a:lstStyle/>
          <a:p>
            <a:pPr marL="0" indent="0">
              <a:buNone/>
            </a:pPr>
            <a:r>
              <a:rPr lang="en-US" sz="1200" b="1" kern="0" spc="300" dirty="0">
                <a:solidFill>
                  <a:srgbClr val="1591BD"/>
                </a:solidFill>
                <a:latin typeface="Calibri" pitchFamily="34" charset="0"/>
                <a:ea typeface="Calibri" pitchFamily="34" charset="-122"/>
                <a:cs typeface="Calibri" pitchFamily="34" charset="-120"/>
              </a:rPr>
              <a:t>3.2.1 · FORCES THAT OPPOSE MOTION</a:t>
            </a:r>
            <a:endParaRPr lang="en-US" sz="1200" dirty="0"/>
          </a:p>
        </p:txBody>
      </p:sp>
      <p:sp>
        <p:nvSpPr>
          <p:cNvPr id="3" name="Text 1"/>
          <p:cNvSpPr txBox="1"/>
          <p:nvPr/>
        </p:nvSpPr>
        <p:spPr>
          <a:xfrm>
            <a:off x="548640" y="621792"/>
            <a:ext cx="11064240" cy="685800"/>
          </a:xfrm>
          <a:prstGeom prst="rect">
            <a:avLst/>
          </a:prstGeom>
          <a:noFill/>
          <a:ln/>
        </p:spPr>
        <p:txBody>
          <a:bodyPr wrap="square" lIns="0" tIns="0" rIns="0" bIns="0" rtlCol="0" anchor="ctr"/>
          <a:lstStyle/>
          <a:p>
            <a:pPr marL="0" indent="0">
              <a:buNone/>
            </a:pPr>
            <a:r>
              <a:rPr lang="en-US" sz="3200" b="1" dirty="0">
                <a:solidFill>
                  <a:srgbClr val="14213D"/>
                </a:solidFill>
                <a:latin typeface="Cambria" pitchFamily="34" charset="0"/>
                <a:ea typeface="Cambria" pitchFamily="34" charset="-122"/>
                <a:cs typeface="Cambria" pitchFamily="34" charset="-120"/>
              </a:rPr>
              <a:t>Frictional and drag forces</a:t>
            </a:r>
            <a:endParaRPr lang="en-US" sz="3200" dirty="0"/>
          </a:p>
        </p:txBody>
      </p:sp>
      <p:sp>
        <p:nvSpPr>
          <p:cNvPr id="4" name="Text 2"/>
          <p:cNvSpPr txBox="1"/>
          <p:nvPr/>
        </p:nvSpPr>
        <p:spPr>
          <a:xfrm>
            <a:off x="548640" y="6400800"/>
            <a:ext cx="7315200" cy="274320"/>
          </a:xfrm>
          <a:prstGeom prst="rect">
            <a:avLst/>
          </a:prstGeom>
          <a:noFill/>
          <a:ln/>
        </p:spPr>
        <p:txBody>
          <a:bodyPr wrap="square" lIns="0" tIns="0" rIns="0" bIns="0" rtlCol="0" anchor="ctr"/>
          <a:lstStyle/>
          <a:p>
            <a:pPr marL="0" indent="0">
              <a:buNone/>
            </a:pPr>
            <a:r>
              <a:rPr lang="en-US" sz="1000" dirty="0">
                <a:solidFill>
                  <a:srgbClr val="6B7488"/>
                </a:solidFill>
                <a:latin typeface="Calibri" pitchFamily="34" charset="0"/>
                <a:ea typeface="Calibri" pitchFamily="34" charset="-122"/>
                <a:cs typeface="Calibri" pitchFamily="34" charset="-120"/>
              </a:rPr>
              <a:t>Topic 3 · Dynamics   |   Cambridge International AS Level Physics 9702</a:t>
            </a:r>
            <a:endParaRPr lang="en-US" sz="1000" dirty="0"/>
          </a:p>
        </p:txBody>
      </p:sp>
      <p:sp>
        <p:nvSpPr>
          <p:cNvPr id="5" name="Text 3"/>
          <p:cNvSpPr txBox="1"/>
          <p:nvPr/>
        </p:nvSpPr>
        <p:spPr>
          <a:xfrm>
            <a:off x="10728655" y="6400800"/>
            <a:ext cx="914400" cy="274320"/>
          </a:xfrm>
          <a:prstGeom prst="rect">
            <a:avLst/>
          </a:prstGeom>
          <a:noFill/>
          <a:ln/>
        </p:spPr>
        <p:txBody>
          <a:bodyPr wrap="square" lIns="0" tIns="0" rIns="0" bIns="0" rtlCol="0" anchor="ctr"/>
          <a:lstStyle/>
          <a:p>
            <a:pPr marL="0" indent="0" algn="r">
              <a:buNone/>
            </a:pPr>
            <a:r>
              <a:rPr lang="en-US" sz="1000" dirty="0">
                <a:solidFill>
                  <a:srgbClr val="6B7488"/>
                </a:solidFill>
                <a:latin typeface="Calibri" pitchFamily="34" charset="0"/>
                <a:ea typeface="Calibri" pitchFamily="34" charset="-122"/>
                <a:cs typeface="Calibri" pitchFamily="34" charset="-120"/>
              </a:rPr>
              <a:t>19</a:t>
            </a:r>
            <a:endParaRPr lang="en-US" sz="1000" dirty="0"/>
          </a:p>
        </p:txBody>
      </p:sp>
      <p:pic>
        <p:nvPicPr>
          <p:cNvPr id="6" name="Image 0" descr="figs3/drag_speed.png"/>
          <p:cNvPicPr>
            <a:picLocks noChangeAspect="1"/>
          </p:cNvPicPr>
          <p:nvPr/>
        </p:nvPicPr>
        <p:blipFill>
          <a:blip r:embed="rId3"/>
          <a:stretch>
            <a:fillRect/>
          </a:stretch>
        </p:blipFill>
        <p:spPr>
          <a:xfrm>
            <a:off x="548640" y="1463040"/>
            <a:ext cx="4837023" cy="3566160"/>
          </a:xfrm>
          <a:prstGeom prst="rect">
            <a:avLst/>
          </a:prstGeom>
        </p:spPr>
      </p:pic>
      <p:sp>
        <p:nvSpPr>
          <p:cNvPr id="7" name="Shape 4"/>
          <p:cNvSpPr/>
          <p:nvPr/>
        </p:nvSpPr>
        <p:spPr>
          <a:xfrm>
            <a:off x="5669280" y="1554480"/>
            <a:ext cx="5971032" cy="4526280"/>
          </a:xfrm>
          <a:prstGeom prst="roundRect">
            <a:avLst>
              <a:gd name="adj" fmla="val 2424"/>
            </a:avLst>
          </a:prstGeom>
          <a:solidFill>
            <a:srgbClr val="EEF3F9"/>
          </a:solidFill>
          <a:ln w="12700">
            <a:solidFill>
              <a:srgbClr val="EEF3F9"/>
            </a:solidFill>
            <a:prstDash val="solid"/>
          </a:ln>
        </p:spPr>
        <p:txBody>
          <a:bodyPr/>
          <a:lstStyle/>
          <a:p>
            <a:endParaRPr lang="en-US"/>
          </a:p>
        </p:txBody>
      </p:sp>
      <p:sp>
        <p:nvSpPr>
          <p:cNvPr id="8" name="Text 5"/>
          <p:cNvSpPr txBox="1"/>
          <p:nvPr/>
        </p:nvSpPr>
        <p:spPr>
          <a:xfrm>
            <a:off x="5897880" y="1783080"/>
            <a:ext cx="5577840" cy="4206240"/>
          </a:xfrm>
          <a:prstGeom prst="rect">
            <a:avLst/>
          </a:prstGeom>
          <a:noFill/>
          <a:ln/>
        </p:spPr>
        <p:txBody>
          <a:bodyPr wrap="square" lIns="0" tIns="0" rIns="0" bIns="0" rtlCol="0" anchor="t"/>
          <a:lstStyle/>
          <a:p>
            <a:pPr marL="342900" indent="-342900">
              <a:spcAft>
                <a:spcPts val="600"/>
              </a:spcAft>
              <a:buSzPct val="100000"/>
              <a:buChar char="•"/>
            </a:pPr>
            <a:r>
              <a:rPr lang="en-US" sz="1700" b="1" dirty="0">
                <a:solidFill>
                  <a:srgbClr val="1E2A44"/>
                </a:solidFill>
                <a:latin typeface="Calibri" pitchFamily="34" charset="0"/>
                <a:ea typeface="Calibri" pitchFamily="34" charset="-122"/>
                <a:cs typeface="Calibri" pitchFamily="34" charset="-120"/>
              </a:rPr>
              <a:t>Drag acts opposite to the motion of an object through a fluid (liquid or gas)</a:t>
            </a:r>
            <a:endParaRPr lang="en-US" sz="1700" dirty="0"/>
          </a:p>
          <a:p>
            <a:pPr marL="342900" indent="-342900">
              <a:spcAft>
                <a:spcPts val="600"/>
              </a:spcAft>
              <a:buSzPct val="100000"/>
              <a:buChar char="•"/>
            </a:pPr>
            <a:r>
              <a:rPr lang="en-US" sz="1700" dirty="0">
                <a:solidFill>
                  <a:srgbClr val="1E2A44"/>
                </a:solidFill>
                <a:latin typeface="Calibri" pitchFamily="34" charset="0"/>
                <a:ea typeface="Calibri" pitchFamily="34" charset="-122"/>
                <a:cs typeface="Calibri" pitchFamily="34" charset="-120"/>
              </a:rPr>
              <a:t>Examples: air resistance, viscous drag in liquids; friction between surfaces</a:t>
            </a:r>
            <a:endParaRPr lang="en-US" sz="1700" dirty="0"/>
          </a:p>
          <a:p>
            <a:pPr marL="342900" indent="-342900">
              <a:spcAft>
                <a:spcPts val="600"/>
              </a:spcAft>
              <a:buSzPct val="100000"/>
              <a:buChar char="•"/>
            </a:pPr>
            <a:r>
              <a:rPr lang="en-US" sz="1700" dirty="0">
                <a:solidFill>
                  <a:srgbClr val="1E2A44"/>
                </a:solidFill>
                <a:latin typeface="Calibri" pitchFamily="34" charset="0"/>
                <a:ea typeface="Calibri" pitchFamily="34" charset="-122"/>
                <a:cs typeface="Calibri" pitchFamily="34" charset="-120"/>
              </a:rPr>
              <a:t>Simple model: drag increases as speed increases (no coefficients needed)</a:t>
            </a:r>
            <a:endParaRPr lang="en-US" sz="1700" dirty="0"/>
          </a:p>
          <a:p>
            <a:pPr marL="342900" indent="-342900">
              <a:spcAft>
                <a:spcPts val="600"/>
              </a:spcAft>
              <a:buSzPct val="100000"/>
              <a:buChar char="•"/>
            </a:pPr>
            <a:r>
              <a:rPr lang="en-US" sz="1700" dirty="0">
                <a:solidFill>
                  <a:srgbClr val="1E2A44"/>
                </a:solidFill>
                <a:latin typeface="Calibri" pitchFamily="34" charset="0"/>
                <a:ea typeface="Calibri" pitchFamily="34" charset="-122"/>
                <a:cs typeface="Calibri" pitchFamily="34" charset="-120"/>
              </a:rPr>
              <a:t>Drag depends on shape: streamlining (cyclists, aircraft wings, cars) reduces it</a:t>
            </a:r>
            <a:endParaRPr lang="en-US" sz="1700" dirty="0"/>
          </a:p>
          <a:p>
            <a:pPr marL="342900" indent="-342900">
              <a:spcAft>
                <a:spcPts val="600"/>
              </a:spcAft>
              <a:buSzPct val="100000"/>
              <a:buChar char="•"/>
            </a:pPr>
            <a:r>
              <a:rPr lang="en-US" sz="1700" dirty="0">
                <a:solidFill>
                  <a:srgbClr val="1E2A44"/>
                </a:solidFill>
                <a:latin typeface="Calibri" pitchFamily="34" charset="0"/>
                <a:ea typeface="Calibri" pitchFamily="34" charset="-122"/>
                <a:cs typeface="Calibri" pitchFamily="34" charset="-120"/>
              </a:rPr>
              <a:t>At walking pace air resistance is tiny; at high speed it dominates</a:t>
            </a:r>
            <a:endParaRPr lang="en-US" sz="1700" dirty="0"/>
          </a:p>
        </p:txBody>
      </p:sp>
      <p:sp>
        <p:nvSpPr>
          <p:cNvPr id="9" name="Shape 6"/>
          <p:cNvSpPr/>
          <p:nvPr/>
        </p:nvSpPr>
        <p:spPr>
          <a:xfrm>
            <a:off x="548640" y="5166360"/>
            <a:ext cx="4937760" cy="914400"/>
          </a:xfrm>
          <a:prstGeom prst="roundRect">
            <a:avLst>
              <a:gd name="adj" fmla="val 12000"/>
            </a:avLst>
          </a:prstGeom>
          <a:solidFill>
            <a:srgbClr val="FFF4DC"/>
          </a:solidFill>
          <a:ln w="12700">
            <a:solidFill>
              <a:srgbClr val="FFF4DC"/>
            </a:solidFill>
            <a:prstDash val="solid"/>
          </a:ln>
        </p:spPr>
        <p:txBody>
          <a:bodyPr/>
          <a:lstStyle/>
          <a:p>
            <a:endParaRPr lang="en-US"/>
          </a:p>
        </p:txBody>
      </p:sp>
      <p:sp>
        <p:nvSpPr>
          <p:cNvPr id="10" name="Text 7"/>
          <p:cNvSpPr txBox="1"/>
          <p:nvPr/>
        </p:nvSpPr>
        <p:spPr>
          <a:xfrm>
            <a:off x="777240" y="5257800"/>
            <a:ext cx="4572000" cy="731520"/>
          </a:xfrm>
          <a:prstGeom prst="rect">
            <a:avLst/>
          </a:prstGeom>
          <a:noFill/>
          <a:ln/>
        </p:spPr>
        <p:txBody>
          <a:bodyPr wrap="square" lIns="0" tIns="0" rIns="0" bIns="0" rtlCol="0" anchor="t"/>
          <a:lstStyle/>
          <a:p>
            <a:pPr marL="0" indent="0">
              <a:buNone/>
            </a:pPr>
            <a:r>
              <a:rPr lang="en-US" sz="1500" dirty="0">
                <a:solidFill>
                  <a:srgbClr val="1E2A44"/>
                </a:solidFill>
                <a:latin typeface="Calibri" pitchFamily="34" charset="0"/>
                <a:ea typeface="Calibri" pitchFamily="34" charset="-122"/>
                <a:cs typeface="Calibri" pitchFamily="34" charset="-120"/>
              </a:rPr>
              <a:t>Drag always does work against the motion, turning kinetic energy into thermal energy.</a:t>
            </a:r>
            <a:endParaRPr lang="en-US" sz="15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972800" cy="274320"/>
          </a:xfrm>
          <a:prstGeom prst="rect">
            <a:avLst/>
          </a:prstGeom>
          <a:noFill/>
          <a:ln/>
        </p:spPr>
        <p:txBody>
          <a:bodyPr wrap="square" lIns="0" tIns="0" rIns="0" bIns="0" rtlCol="0" anchor="ctr"/>
          <a:lstStyle/>
          <a:p>
            <a:pPr marL="0" indent="0">
              <a:buNone/>
            </a:pPr>
            <a:r>
              <a:rPr lang="en-US" sz="1200" b="1" kern="0" spc="300" dirty="0">
                <a:solidFill>
                  <a:srgbClr val="1591BD"/>
                </a:solidFill>
                <a:latin typeface="Calibri" pitchFamily="34" charset="0"/>
                <a:ea typeface="Calibri" pitchFamily="34" charset="-122"/>
                <a:cs typeface="Calibri" pitchFamily="34" charset="-120"/>
              </a:rPr>
              <a:t>3.2.2 · FREE FALL WITH AND WITHOUT AIR RESISTANCE</a:t>
            </a:r>
            <a:endParaRPr lang="en-US" sz="1200" dirty="0"/>
          </a:p>
        </p:txBody>
      </p:sp>
      <p:sp>
        <p:nvSpPr>
          <p:cNvPr id="3" name="Text 1"/>
          <p:cNvSpPr txBox="1"/>
          <p:nvPr/>
        </p:nvSpPr>
        <p:spPr>
          <a:xfrm>
            <a:off x="548640" y="621792"/>
            <a:ext cx="11064240" cy="685800"/>
          </a:xfrm>
          <a:prstGeom prst="rect">
            <a:avLst/>
          </a:prstGeom>
          <a:noFill/>
          <a:ln/>
        </p:spPr>
        <p:txBody>
          <a:bodyPr wrap="square" lIns="0" tIns="0" rIns="0" bIns="0" rtlCol="0" anchor="ctr"/>
          <a:lstStyle/>
          <a:p>
            <a:pPr marL="0" indent="0">
              <a:buNone/>
            </a:pPr>
            <a:r>
              <a:rPr lang="en-US" sz="3200" b="1" dirty="0">
                <a:solidFill>
                  <a:srgbClr val="14213D"/>
                </a:solidFill>
                <a:latin typeface="Cambria" pitchFamily="34" charset="0"/>
                <a:ea typeface="Cambria" pitchFamily="34" charset="-122"/>
                <a:cs typeface="Cambria" pitchFamily="34" charset="-120"/>
              </a:rPr>
              <a:t>The hammer and the feather</a:t>
            </a:r>
            <a:endParaRPr lang="en-US" sz="3200" dirty="0"/>
          </a:p>
        </p:txBody>
      </p:sp>
      <p:sp>
        <p:nvSpPr>
          <p:cNvPr id="4" name="Text 2"/>
          <p:cNvSpPr txBox="1"/>
          <p:nvPr/>
        </p:nvSpPr>
        <p:spPr>
          <a:xfrm>
            <a:off x="548640" y="6400800"/>
            <a:ext cx="7315200" cy="274320"/>
          </a:xfrm>
          <a:prstGeom prst="rect">
            <a:avLst/>
          </a:prstGeom>
          <a:noFill/>
          <a:ln/>
        </p:spPr>
        <p:txBody>
          <a:bodyPr wrap="square" lIns="0" tIns="0" rIns="0" bIns="0" rtlCol="0" anchor="ctr"/>
          <a:lstStyle/>
          <a:p>
            <a:pPr marL="0" indent="0">
              <a:buNone/>
            </a:pPr>
            <a:r>
              <a:rPr lang="en-US" sz="1000" dirty="0">
                <a:solidFill>
                  <a:srgbClr val="6B7488"/>
                </a:solidFill>
                <a:latin typeface="Calibri" pitchFamily="34" charset="0"/>
                <a:ea typeface="Calibri" pitchFamily="34" charset="-122"/>
                <a:cs typeface="Calibri" pitchFamily="34" charset="-120"/>
              </a:rPr>
              <a:t>Topic 3 · Dynamics   |   Cambridge International AS Level Physics 9702</a:t>
            </a:r>
            <a:endParaRPr lang="en-US" sz="1000" dirty="0"/>
          </a:p>
        </p:txBody>
      </p:sp>
      <p:sp>
        <p:nvSpPr>
          <p:cNvPr id="5" name="Text 3"/>
          <p:cNvSpPr txBox="1"/>
          <p:nvPr/>
        </p:nvSpPr>
        <p:spPr>
          <a:xfrm>
            <a:off x="10728655" y="6400800"/>
            <a:ext cx="914400" cy="274320"/>
          </a:xfrm>
          <a:prstGeom prst="rect">
            <a:avLst/>
          </a:prstGeom>
          <a:noFill/>
          <a:ln/>
        </p:spPr>
        <p:txBody>
          <a:bodyPr wrap="square" lIns="0" tIns="0" rIns="0" bIns="0" rtlCol="0" anchor="ctr"/>
          <a:lstStyle/>
          <a:p>
            <a:pPr marL="0" indent="0" algn="r">
              <a:buNone/>
            </a:pPr>
            <a:r>
              <a:rPr lang="en-US" sz="1000" dirty="0">
                <a:solidFill>
                  <a:srgbClr val="6B7488"/>
                </a:solidFill>
                <a:latin typeface="Calibri" pitchFamily="34" charset="0"/>
                <a:ea typeface="Calibri" pitchFamily="34" charset="-122"/>
                <a:cs typeface="Calibri" pitchFamily="34" charset="-120"/>
              </a:rPr>
              <a:t>20</a:t>
            </a:r>
            <a:endParaRPr lang="en-US" sz="1000" dirty="0"/>
          </a:p>
        </p:txBody>
      </p:sp>
      <p:sp>
        <p:nvSpPr>
          <p:cNvPr id="7" name="Shape 4"/>
          <p:cNvSpPr/>
          <p:nvPr/>
        </p:nvSpPr>
        <p:spPr>
          <a:xfrm>
            <a:off x="6766560" y="1554480"/>
            <a:ext cx="4873752" cy="4526280"/>
          </a:xfrm>
          <a:prstGeom prst="roundRect">
            <a:avLst>
              <a:gd name="adj" fmla="val 2424"/>
            </a:avLst>
          </a:prstGeom>
          <a:solidFill>
            <a:srgbClr val="EEF3F9"/>
          </a:solidFill>
          <a:ln w="12700">
            <a:solidFill>
              <a:srgbClr val="EEF3F9"/>
            </a:solidFill>
            <a:prstDash val="solid"/>
          </a:ln>
        </p:spPr>
        <p:txBody>
          <a:bodyPr/>
          <a:lstStyle/>
          <a:p>
            <a:endParaRPr lang="en-US"/>
          </a:p>
        </p:txBody>
      </p:sp>
      <p:sp>
        <p:nvSpPr>
          <p:cNvPr id="8" name="Text 5"/>
          <p:cNvSpPr txBox="1"/>
          <p:nvPr/>
        </p:nvSpPr>
        <p:spPr>
          <a:xfrm>
            <a:off x="6995160" y="1691640"/>
            <a:ext cx="4389120" cy="365760"/>
          </a:xfrm>
          <a:prstGeom prst="rect">
            <a:avLst/>
          </a:prstGeom>
          <a:noFill/>
          <a:ln/>
        </p:spPr>
        <p:txBody>
          <a:bodyPr wrap="square" lIns="0" tIns="0" rIns="0" bIns="0" rtlCol="0" anchor="ctr"/>
          <a:lstStyle/>
          <a:p>
            <a:pPr marL="0" indent="0">
              <a:buNone/>
            </a:pPr>
            <a:r>
              <a:rPr lang="en-US" sz="1800" b="1" dirty="0">
                <a:solidFill>
                  <a:srgbClr val="1591BD"/>
                </a:solidFill>
                <a:latin typeface="Cambria" pitchFamily="34" charset="0"/>
                <a:ea typeface="Cambria" pitchFamily="34" charset="-122"/>
                <a:cs typeface="Cambria" pitchFamily="34" charset="-120"/>
              </a:rPr>
              <a:t>Apollo 15, 1971</a:t>
            </a:r>
            <a:endParaRPr lang="en-US" sz="1800" dirty="0"/>
          </a:p>
        </p:txBody>
      </p:sp>
      <p:sp>
        <p:nvSpPr>
          <p:cNvPr id="9" name="Text 6"/>
          <p:cNvSpPr txBox="1"/>
          <p:nvPr/>
        </p:nvSpPr>
        <p:spPr>
          <a:xfrm>
            <a:off x="6995160" y="2148840"/>
            <a:ext cx="4480560" cy="3840480"/>
          </a:xfrm>
          <a:prstGeom prst="rect">
            <a:avLst/>
          </a:prstGeom>
          <a:noFill/>
          <a:ln/>
        </p:spPr>
        <p:txBody>
          <a:bodyPr wrap="square" lIns="0" tIns="0" rIns="0" bIns="0" rtlCol="0" anchor="t"/>
          <a:lstStyle/>
          <a:p>
            <a:pPr marL="0" indent="0">
              <a:buNone/>
            </a:pPr>
            <a:r>
              <a:rPr lang="en-US" sz="1700" dirty="0">
                <a:solidFill>
                  <a:srgbClr val="1E2A44"/>
                </a:solidFill>
                <a:latin typeface="Calibri" pitchFamily="34" charset="0"/>
                <a:ea typeface="Calibri" pitchFamily="34" charset="-122"/>
                <a:cs typeface="Calibri" pitchFamily="34" charset="-120"/>
              </a:rPr>
              <a:t>On the Moon, Commander David Scott dropped a geological hammer and a falcon feather at the same time.</a:t>
            </a:r>
            <a:endParaRPr lang="en-US" sz="1700" dirty="0"/>
          </a:p>
          <a:p>
            <a:pPr marL="0" indent="0">
              <a:buNone/>
            </a:pPr>
            <a:endParaRPr lang="en-US" sz="1700" dirty="0"/>
          </a:p>
          <a:p>
            <a:pPr marL="0" indent="0">
              <a:buNone/>
            </a:pPr>
            <a:r>
              <a:rPr lang="en-US" sz="1700" dirty="0">
                <a:solidFill>
                  <a:srgbClr val="1E2A44"/>
                </a:solidFill>
                <a:latin typeface="Calibri" pitchFamily="34" charset="0"/>
                <a:ea typeface="Calibri" pitchFamily="34" charset="-122"/>
                <a:cs typeface="Calibri" pitchFamily="34" charset="-120"/>
              </a:rPr>
              <a:t>With no atmosphere there is no air resistance, so both fell with the same acceleration and landed together.</a:t>
            </a:r>
            <a:endParaRPr lang="en-US" sz="1700" dirty="0"/>
          </a:p>
          <a:p>
            <a:pPr marL="0" indent="0">
              <a:buNone/>
            </a:pPr>
            <a:endParaRPr lang="en-US" sz="1700" dirty="0"/>
          </a:p>
          <a:p>
            <a:pPr marL="0" indent="0">
              <a:buNone/>
            </a:pPr>
            <a:r>
              <a:rPr lang="en-US" sz="1700" b="1" dirty="0">
                <a:solidFill>
                  <a:srgbClr val="1E2A44"/>
                </a:solidFill>
                <a:latin typeface="Calibri" pitchFamily="34" charset="0"/>
                <a:ea typeface="Calibri" pitchFamily="34" charset="-122"/>
                <a:cs typeface="Calibri" pitchFamily="34" charset="-120"/>
              </a:rPr>
              <a:t>On Earth the feather's drag is comparable to its weight, so its acceleration is much less than g.</a:t>
            </a:r>
            <a:endParaRPr lang="en-US" sz="1700" dirty="0"/>
          </a:p>
        </p:txBody>
      </p:sp>
      <p:pic>
        <p:nvPicPr>
          <p:cNvPr id="11" name="Picture 10">
            <a:extLst>
              <a:ext uri="{FF2B5EF4-FFF2-40B4-BE49-F238E27FC236}">
                <a16:creationId xmlns:a16="http://schemas.microsoft.com/office/drawing/2014/main" id="{68E07617-E432-D93B-9CA7-0C50DF21AB6C}"/>
              </a:ext>
            </a:extLst>
          </p:cNvPr>
          <p:cNvPicPr>
            <a:picLocks noChangeAspect="1"/>
          </p:cNvPicPr>
          <p:nvPr/>
        </p:nvPicPr>
        <p:blipFill>
          <a:blip r:embed="rId3"/>
          <a:stretch>
            <a:fillRect/>
          </a:stretch>
        </p:blipFill>
        <p:spPr>
          <a:xfrm>
            <a:off x="392193" y="1956384"/>
            <a:ext cx="6118335" cy="3359299"/>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972800" cy="274320"/>
          </a:xfrm>
          <a:prstGeom prst="rect">
            <a:avLst/>
          </a:prstGeom>
          <a:noFill/>
          <a:ln/>
        </p:spPr>
        <p:txBody>
          <a:bodyPr wrap="square" lIns="0" tIns="0" rIns="0" bIns="0" rtlCol="0" anchor="ctr"/>
          <a:lstStyle/>
          <a:p>
            <a:pPr marL="0" indent="0">
              <a:buNone/>
            </a:pPr>
            <a:r>
              <a:rPr lang="en-US" sz="1200" b="1" kern="0" spc="300" dirty="0">
                <a:solidFill>
                  <a:srgbClr val="1591BD"/>
                </a:solidFill>
                <a:latin typeface="Calibri" pitchFamily="34" charset="0"/>
                <a:ea typeface="Calibri" pitchFamily="34" charset="-122"/>
                <a:cs typeface="Calibri" pitchFamily="34" charset="-120"/>
              </a:rPr>
              <a:t>3.2.3 · WEIGHT = DRAG → A = 0</a:t>
            </a:r>
            <a:endParaRPr lang="en-US" sz="1200" dirty="0"/>
          </a:p>
        </p:txBody>
      </p:sp>
      <p:sp>
        <p:nvSpPr>
          <p:cNvPr id="3" name="Text 1"/>
          <p:cNvSpPr txBox="1"/>
          <p:nvPr/>
        </p:nvSpPr>
        <p:spPr>
          <a:xfrm>
            <a:off x="548640" y="621792"/>
            <a:ext cx="11064240" cy="685800"/>
          </a:xfrm>
          <a:prstGeom prst="rect">
            <a:avLst/>
          </a:prstGeom>
          <a:noFill/>
          <a:ln/>
        </p:spPr>
        <p:txBody>
          <a:bodyPr wrap="square" lIns="0" tIns="0" rIns="0" bIns="0" rtlCol="0" anchor="ctr"/>
          <a:lstStyle/>
          <a:p>
            <a:pPr marL="0" indent="0">
              <a:buNone/>
            </a:pPr>
            <a:r>
              <a:rPr lang="en-US" sz="3200" b="1" dirty="0">
                <a:solidFill>
                  <a:srgbClr val="14213D"/>
                </a:solidFill>
                <a:latin typeface="Cambria" pitchFamily="34" charset="0"/>
                <a:ea typeface="Cambria" pitchFamily="34" charset="-122"/>
                <a:cs typeface="Cambria" pitchFamily="34" charset="-120"/>
              </a:rPr>
              <a:t>Reaching terminal velocity</a:t>
            </a:r>
            <a:endParaRPr lang="en-US" sz="3200" dirty="0"/>
          </a:p>
        </p:txBody>
      </p:sp>
      <p:sp>
        <p:nvSpPr>
          <p:cNvPr id="4" name="Text 2"/>
          <p:cNvSpPr txBox="1"/>
          <p:nvPr/>
        </p:nvSpPr>
        <p:spPr>
          <a:xfrm>
            <a:off x="548640" y="6400800"/>
            <a:ext cx="7315200" cy="274320"/>
          </a:xfrm>
          <a:prstGeom prst="rect">
            <a:avLst/>
          </a:prstGeom>
          <a:noFill/>
          <a:ln/>
        </p:spPr>
        <p:txBody>
          <a:bodyPr wrap="square" lIns="0" tIns="0" rIns="0" bIns="0" rtlCol="0" anchor="ctr"/>
          <a:lstStyle/>
          <a:p>
            <a:pPr marL="0" indent="0">
              <a:buNone/>
            </a:pPr>
            <a:r>
              <a:rPr lang="en-US" sz="1000" dirty="0">
                <a:solidFill>
                  <a:srgbClr val="6B7488"/>
                </a:solidFill>
                <a:latin typeface="Calibri" pitchFamily="34" charset="0"/>
                <a:ea typeface="Calibri" pitchFamily="34" charset="-122"/>
                <a:cs typeface="Calibri" pitchFamily="34" charset="-120"/>
              </a:rPr>
              <a:t>Topic 3 · Dynamics   |   Cambridge International AS Level Physics 9702</a:t>
            </a:r>
            <a:endParaRPr lang="en-US" sz="1000" dirty="0"/>
          </a:p>
        </p:txBody>
      </p:sp>
      <p:sp>
        <p:nvSpPr>
          <p:cNvPr id="5" name="Text 3"/>
          <p:cNvSpPr txBox="1"/>
          <p:nvPr/>
        </p:nvSpPr>
        <p:spPr>
          <a:xfrm>
            <a:off x="10728655" y="6400800"/>
            <a:ext cx="914400" cy="274320"/>
          </a:xfrm>
          <a:prstGeom prst="rect">
            <a:avLst/>
          </a:prstGeom>
          <a:noFill/>
          <a:ln/>
        </p:spPr>
        <p:txBody>
          <a:bodyPr wrap="square" lIns="0" tIns="0" rIns="0" bIns="0" rtlCol="0" anchor="ctr"/>
          <a:lstStyle/>
          <a:p>
            <a:pPr marL="0" indent="0" algn="r">
              <a:buNone/>
            </a:pPr>
            <a:r>
              <a:rPr lang="en-US" sz="1000" dirty="0">
                <a:solidFill>
                  <a:srgbClr val="6B7488"/>
                </a:solidFill>
                <a:latin typeface="Calibri" pitchFamily="34" charset="0"/>
                <a:ea typeface="Calibri" pitchFamily="34" charset="-122"/>
                <a:cs typeface="Calibri" pitchFamily="34" charset="-120"/>
              </a:rPr>
              <a:t>21</a:t>
            </a:r>
            <a:endParaRPr lang="en-US" sz="1000" dirty="0"/>
          </a:p>
        </p:txBody>
      </p:sp>
      <p:sp>
        <p:nvSpPr>
          <p:cNvPr id="8" name="Shape 4"/>
          <p:cNvSpPr/>
          <p:nvPr/>
        </p:nvSpPr>
        <p:spPr>
          <a:xfrm>
            <a:off x="548640" y="4617720"/>
            <a:ext cx="3566160" cy="1463040"/>
          </a:xfrm>
          <a:prstGeom prst="roundRect">
            <a:avLst>
              <a:gd name="adj" fmla="val 7500"/>
            </a:avLst>
          </a:prstGeom>
          <a:solidFill>
            <a:srgbClr val="E6F4F1"/>
          </a:solidFill>
          <a:ln w="12700">
            <a:solidFill>
              <a:srgbClr val="E6F4F1"/>
            </a:solidFill>
            <a:prstDash val="solid"/>
          </a:ln>
        </p:spPr>
        <p:txBody>
          <a:bodyPr/>
          <a:lstStyle/>
          <a:p>
            <a:endParaRPr lang="en-US"/>
          </a:p>
        </p:txBody>
      </p:sp>
      <p:sp>
        <p:nvSpPr>
          <p:cNvPr id="9" name="Shape 5"/>
          <p:cNvSpPr/>
          <p:nvPr/>
        </p:nvSpPr>
        <p:spPr>
          <a:xfrm>
            <a:off x="731520" y="4754880"/>
            <a:ext cx="411480" cy="411480"/>
          </a:xfrm>
          <a:prstGeom prst="ellipse">
            <a:avLst/>
          </a:prstGeom>
          <a:solidFill>
            <a:srgbClr val="238A7E"/>
          </a:solidFill>
          <a:ln w="12700">
            <a:solidFill>
              <a:srgbClr val="238A7E"/>
            </a:solidFill>
            <a:prstDash val="solid"/>
          </a:ln>
        </p:spPr>
        <p:txBody>
          <a:bodyPr/>
          <a:lstStyle/>
          <a:p>
            <a:endParaRPr lang="en-US"/>
          </a:p>
        </p:txBody>
      </p:sp>
      <p:sp>
        <p:nvSpPr>
          <p:cNvPr id="10" name="Text 6"/>
          <p:cNvSpPr txBox="1"/>
          <p:nvPr/>
        </p:nvSpPr>
        <p:spPr>
          <a:xfrm>
            <a:off x="731520" y="4754880"/>
            <a:ext cx="411480" cy="411480"/>
          </a:xfrm>
          <a:prstGeom prst="rect">
            <a:avLst/>
          </a:prstGeom>
          <a:noFill/>
          <a:ln/>
        </p:spPr>
        <p:txBody>
          <a:bodyPr wrap="square" lIns="0" tIns="0" rIns="0" bIns="0" rtlCol="0" anchor="ctr"/>
          <a:lstStyle/>
          <a:p>
            <a:pPr marL="0" indent="0" algn="ctr">
              <a:buNone/>
            </a:pPr>
            <a:r>
              <a:rPr lang="en-US" sz="1550" b="1" dirty="0">
                <a:solidFill>
                  <a:srgbClr val="FFFFFF"/>
                </a:solidFill>
                <a:latin typeface="Calibri" pitchFamily="34" charset="0"/>
                <a:ea typeface="Calibri" pitchFamily="34" charset="-122"/>
                <a:cs typeface="Calibri" pitchFamily="34" charset="-120"/>
              </a:rPr>
              <a:t>A</a:t>
            </a:r>
            <a:endParaRPr lang="en-US" sz="1550" dirty="0"/>
          </a:p>
        </p:txBody>
      </p:sp>
      <p:sp>
        <p:nvSpPr>
          <p:cNvPr id="11" name="Text 7"/>
          <p:cNvSpPr txBox="1"/>
          <p:nvPr/>
        </p:nvSpPr>
        <p:spPr>
          <a:xfrm>
            <a:off x="1280160" y="4736592"/>
            <a:ext cx="2697480" cy="1280160"/>
          </a:xfrm>
          <a:prstGeom prst="rect">
            <a:avLst/>
          </a:prstGeom>
          <a:noFill/>
          <a:ln/>
        </p:spPr>
        <p:txBody>
          <a:bodyPr wrap="square" lIns="0" tIns="0" rIns="0" bIns="0" rtlCol="0" anchor="t"/>
          <a:lstStyle/>
          <a:p>
            <a:pPr marL="0" indent="0">
              <a:buNone/>
            </a:pPr>
            <a:r>
              <a:rPr lang="en-US" sz="1600" dirty="0">
                <a:solidFill>
                  <a:srgbClr val="1E2A44"/>
                </a:solidFill>
                <a:latin typeface="Calibri" pitchFamily="34" charset="0"/>
                <a:ea typeface="Calibri" pitchFamily="34" charset="-122"/>
                <a:cs typeface="Calibri" pitchFamily="34" charset="-120"/>
              </a:rPr>
              <a:t>Just after jumping: drag ≈ 0, resultant ≈ W, so a ≈ g</a:t>
            </a:r>
            <a:endParaRPr lang="en-US" sz="1600" dirty="0"/>
          </a:p>
        </p:txBody>
      </p:sp>
      <p:sp>
        <p:nvSpPr>
          <p:cNvPr id="12" name="Shape 8"/>
          <p:cNvSpPr/>
          <p:nvPr/>
        </p:nvSpPr>
        <p:spPr>
          <a:xfrm>
            <a:off x="4297680" y="4617720"/>
            <a:ext cx="3566160" cy="1463040"/>
          </a:xfrm>
          <a:prstGeom prst="roundRect">
            <a:avLst>
              <a:gd name="adj" fmla="val 7500"/>
            </a:avLst>
          </a:prstGeom>
          <a:solidFill>
            <a:srgbClr val="FFF4DC"/>
          </a:solidFill>
          <a:ln w="12700">
            <a:solidFill>
              <a:srgbClr val="FFF4DC"/>
            </a:solidFill>
            <a:prstDash val="solid"/>
          </a:ln>
        </p:spPr>
        <p:txBody>
          <a:bodyPr/>
          <a:lstStyle/>
          <a:p>
            <a:endParaRPr lang="en-US"/>
          </a:p>
        </p:txBody>
      </p:sp>
      <p:sp>
        <p:nvSpPr>
          <p:cNvPr id="13" name="Shape 9"/>
          <p:cNvSpPr/>
          <p:nvPr/>
        </p:nvSpPr>
        <p:spPr>
          <a:xfrm>
            <a:off x="4480560" y="4754880"/>
            <a:ext cx="411480" cy="411480"/>
          </a:xfrm>
          <a:prstGeom prst="ellipse">
            <a:avLst/>
          </a:prstGeom>
          <a:solidFill>
            <a:srgbClr val="D98200"/>
          </a:solidFill>
          <a:ln w="12700">
            <a:solidFill>
              <a:srgbClr val="D98200"/>
            </a:solidFill>
            <a:prstDash val="solid"/>
          </a:ln>
        </p:spPr>
        <p:txBody>
          <a:bodyPr/>
          <a:lstStyle/>
          <a:p>
            <a:endParaRPr lang="en-US"/>
          </a:p>
        </p:txBody>
      </p:sp>
      <p:sp>
        <p:nvSpPr>
          <p:cNvPr id="14" name="Text 10"/>
          <p:cNvSpPr txBox="1"/>
          <p:nvPr/>
        </p:nvSpPr>
        <p:spPr>
          <a:xfrm>
            <a:off x="4480560" y="4754880"/>
            <a:ext cx="411480" cy="411480"/>
          </a:xfrm>
          <a:prstGeom prst="rect">
            <a:avLst/>
          </a:prstGeom>
          <a:noFill/>
          <a:ln/>
        </p:spPr>
        <p:txBody>
          <a:bodyPr wrap="square" lIns="0" tIns="0" rIns="0" bIns="0" rtlCol="0" anchor="ctr"/>
          <a:lstStyle/>
          <a:p>
            <a:pPr marL="0" indent="0" algn="ctr">
              <a:buNone/>
            </a:pPr>
            <a:r>
              <a:rPr lang="en-US" sz="1550" b="1" dirty="0">
                <a:solidFill>
                  <a:srgbClr val="FFFFFF"/>
                </a:solidFill>
                <a:latin typeface="Calibri" pitchFamily="34" charset="0"/>
                <a:ea typeface="Calibri" pitchFamily="34" charset="-122"/>
                <a:cs typeface="Calibri" pitchFamily="34" charset="-120"/>
              </a:rPr>
              <a:t>B</a:t>
            </a:r>
            <a:endParaRPr lang="en-US" sz="1550" dirty="0"/>
          </a:p>
        </p:txBody>
      </p:sp>
      <p:sp>
        <p:nvSpPr>
          <p:cNvPr id="15" name="Text 11"/>
          <p:cNvSpPr txBox="1"/>
          <p:nvPr/>
        </p:nvSpPr>
        <p:spPr>
          <a:xfrm>
            <a:off x="5029200" y="4736592"/>
            <a:ext cx="2697480" cy="1280160"/>
          </a:xfrm>
          <a:prstGeom prst="rect">
            <a:avLst/>
          </a:prstGeom>
          <a:noFill/>
          <a:ln/>
        </p:spPr>
        <p:txBody>
          <a:bodyPr wrap="square" lIns="0" tIns="0" rIns="0" bIns="0" rtlCol="0" anchor="t"/>
          <a:lstStyle/>
          <a:p>
            <a:pPr marL="0" indent="0">
              <a:buNone/>
            </a:pPr>
            <a:r>
              <a:rPr lang="en-US" sz="1600" dirty="0">
                <a:solidFill>
                  <a:srgbClr val="1E2A44"/>
                </a:solidFill>
                <a:latin typeface="Calibri" pitchFamily="34" charset="0"/>
                <a:ea typeface="Calibri" pitchFamily="34" charset="-122"/>
                <a:cs typeface="Calibri" pitchFamily="34" charset="-120"/>
              </a:rPr>
              <a:t>As v increases, drag increases; resultant and acceleration decrease</a:t>
            </a:r>
            <a:endParaRPr lang="en-US" sz="1600" dirty="0"/>
          </a:p>
        </p:txBody>
      </p:sp>
      <p:sp>
        <p:nvSpPr>
          <p:cNvPr id="16" name="Shape 12"/>
          <p:cNvSpPr/>
          <p:nvPr/>
        </p:nvSpPr>
        <p:spPr>
          <a:xfrm>
            <a:off x="8046720" y="4617720"/>
            <a:ext cx="3566160" cy="1463040"/>
          </a:xfrm>
          <a:prstGeom prst="roundRect">
            <a:avLst>
              <a:gd name="adj" fmla="val 7500"/>
            </a:avLst>
          </a:prstGeom>
          <a:solidFill>
            <a:srgbClr val="FCEBE6"/>
          </a:solidFill>
          <a:ln w="12700">
            <a:solidFill>
              <a:srgbClr val="FCEBE6"/>
            </a:solidFill>
            <a:prstDash val="solid"/>
          </a:ln>
        </p:spPr>
        <p:txBody>
          <a:bodyPr/>
          <a:lstStyle/>
          <a:p>
            <a:endParaRPr lang="en-US"/>
          </a:p>
        </p:txBody>
      </p:sp>
      <p:sp>
        <p:nvSpPr>
          <p:cNvPr id="17" name="Shape 13"/>
          <p:cNvSpPr/>
          <p:nvPr/>
        </p:nvSpPr>
        <p:spPr>
          <a:xfrm>
            <a:off x="8229600" y="4754880"/>
            <a:ext cx="411480" cy="411480"/>
          </a:xfrm>
          <a:prstGeom prst="ellipse">
            <a:avLst/>
          </a:prstGeom>
          <a:solidFill>
            <a:srgbClr val="D9482B"/>
          </a:solidFill>
          <a:ln w="12700">
            <a:solidFill>
              <a:srgbClr val="D9482B"/>
            </a:solidFill>
            <a:prstDash val="solid"/>
          </a:ln>
        </p:spPr>
        <p:txBody>
          <a:bodyPr/>
          <a:lstStyle/>
          <a:p>
            <a:endParaRPr lang="en-US"/>
          </a:p>
        </p:txBody>
      </p:sp>
      <p:sp>
        <p:nvSpPr>
          <p:cNvPr id="18" name="Text 14"/>
          <p:cNvSpPr txBox="1"/>
          <p:nvPr/>
        </p:nvSpPr>
        <p:spPr>
          <a:xfrm>
            <a:off x="8229600" y="4754880"/>
            <a:ext cx="411480" cy="411480"/>
          </a:xfrm>
          <a:prstGeom prst="rect">
            <a:avLst/>
          </a:prstGeom>
          <a:noFill/>
          <a:ln/>
        </p:spPr>
        <p:txBody>
          <a:bodyPr wrap="square" lIns="0" tIns="0" rIns="0" bIns="0" rtlCol="0" anchor="ctr"/>
          <a:lstStyle/>
          <a:p>
            <a:pPr marL="0" indent="0" algn="ctr">
              <a:buNone/>
            </a:pPr>
            <a:r>
              <a:rPr lang="en-US" sz="1550" b="1" dirty="0">
                <a:solidFill>
                  <a:srgbClr val="FFFFFF"/>
                </a:solidFill>
                <a:latin typeface="Calibri" pitchFamily="34" charset="0"/>
                <a:ea typeface="Calibri" pitchFamily="34" charset="-122"/>
                <a:cs typeface="Calibri" pitchFamily="34" charset="-120"/>
              </a:rPr>
              <a:t>C</a:t>
            </a:r>
            <a:endParaRPr lang="en-US" sz="1550" dirty="0"/>
          </a:p>
        </p:txBody>
      </p:sp>
      <p:sp>
        <p:nvSpPr>
          <p:cNvPr id="19" name="Text 15"/>
          <p:cNvSpPr txBox="1"/>
          <p:nvPr/>
        </p:nvSpPr>
        <p:spPr>
          <a:xfrm>
            <a:off x="8778240" y="4736592"/>
            <a:ext cx="2697480" cy="1280160"/>
          </a:xfrm>
          <a:prstGeom prst="rect">
            <a:avLst/>
          </a:prstGeom>
          <a:noFill/>
          <a:ln/>
        </p:spPr>
        <p:txBody>
          <a:bodyPr wrap="square" lIns="0" tIns="0" rIns="0" bIns="0" rtlCol="0" anchor="t"/>
          <a:lstStyle/>
          <a:p>
            <a:pPr marL="0" indent="0">
              <a:buNone/>
            </a:pPr>
            <a:r>
              <a:rPr lang="en-US" sz="1600" dirty="0">
                <a:solidFill>
                  <a:srgbClr val="1E2A44"/>
                </a:solidFill>
                <a:latin typeface="Calibri" pitchFamily="34" charset="0"/>
                <a:ea typeface="Calibri" pitchFamily="34" charset="-122"/>
                <a:cs typeface="Calibri" pitchFamily="34" charset="-120"/>
              </a:rPr>
              <a:t>Drag = weight: resultant = 0, a = 0 — constant terminal velocity</a:t>
            </a:r>
            <a:endParaRPr lang="en-US" sz="1600" dirty="0"/>
          </a:p>
        </p:txBody>
      </p:sp>
      <p:pic>
        <p:nvPicPr>
          <p:cNvPr id="21" name="Picture 20">
            <a:extLst>
              <a:ext uri="{FF2B5EF4-FFF2-40B4-BE49-F238E27FC236}">
                <a16:creationId xmlns:a16="http://schemas.microsoft.com/office/drawing/2014/main" id="{9293B3C7-04F5-F04B-4A93-BBA1D40BF54E}"/>
              </a:ext>
            </a:extLst>
          </p:cNvPr>
          <p:cNvPicPr>
            <a:picLocks noChangeAspect="1"/>
          </p:cNvPicPr>
          <p:nvPr/>
        </p:nvPicPr>
        <p:blipFill>
          <a:blip r:embed="rId3"/>
          <a:stretch>
            <a:fillRect/>
          </a:stretch>
        </p:blipFill>
        <p:spPr>
          <a:xfrm>
            <a:off x="414752" y="1426463"/>
            <a:ext cx="5953298" cy="2619325"/>
          </a:xfrm>
          <a:prstGeom prst="rect">
            <a:avLst/>
          </a:prstGeom>
        </p:spPr>
      </p:pic>
      <p:pic>
        <p:nvPicPr>
          <p:cNvPr id="23" name="Picture 22">
            <a:extLst>
              <a:ext uri="{FF2B5EF4-FFF2-40B4-BE49-F238E27FC236}">
                <a16:creationId xmlns:a16="http://schemas.microsoft.com/office/drawing/2014/main" id="{D304BA2F-43A5-3335-CB58-685208AE7E72}"/>
              </a:ext>
            </a:extLst>
          </p:cNvPr>
          <p:cNvPicPr>
            <a:picLocks noChangeAspect="1"/>
          </p:cNvPicPr>
          <p:nvPr/>
        </p:nvPicPr>
        <p:blipFill>
          <a:blip r:embed="rId4"/>
          <a:stretch>
            <a:fillRect/>
          </a:stretch>
        </p:blipFill>
        <p:spPr>
          <a:xfrm>
            <a:off x="6691278" y="1254869"/>
            <a:ext cx="4784442" cy="2962512"/>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972800" cy="274320"/>
          </a:xfrm>
          <a:prstGeom prst="rect">
            <a:avLst/>
          </a:prstGeom>
          <a:noFill/>
          <a:ln/>
        </p:spPr>
        <p:txBody>
          <a:bodyPr wrap="square" lIns="0" tIns="0" rIns="0" bIns="0" rtlCol="0" anchor="ctr"/>
          <a:lstStyle/>
          <a:p>
            <a:pPr marL="0" indent="0">
              <a:buNone/>
            </a:pPr>
            <a:r>
              <a:rPr lang="en-US" sz="1200" b="1" kern="0" spc="300" dirty="0">
                <a:solidFill>
                  <a:srgbClr val="1591BD"/>
                </a:solidFill>
                <a:latin typeface="Calibri" pitchFamily="34" charset="0"/>
                <a:ea typeface="Calibri" pitchFamily="34" charset="-122"/>
                <a:cs typeface="Calibri" pitchFamily="34" charset="-120"/>
              </a:rPr>
              <a:t>3.2.2 &amp; 3.2.3 · TWO TERMINAL VELOCITIES</a:t>
            </a:r>
            <a:endParaRPr lang="en-US" sz="1200" dirty="0"/>
          </a:p>
        </p:txBody>
      </p:sp>
      <p:sp>
        <p:nvSpPr>
          <p:cNvPr id="3" name="Text 1"/>
          <p:cNvSpPr txBox="1"/>
          <p:nvPr/>
        </p:nvSpPr>
        <p:spPr>
          <a:xfrm>
            <a:off x="548640" y="621792"/>
            <a:ext cx="11064240" cy="685800"/>
          </a:xfrm>
          <a:prstGeom prst="rect">
            <a:avLst/>
          </a:prstGeom>
          <a:noFill/>
          <a:ln/>
        </p:spPr>
        <p:txBody>
          <a:bodyPr wrap="square" lIns="0" tIns="0" rIns="0" bIns="0" rtlCol="0" anchor="ctr"/>
          <a:lstStyle/>
          <a:p>
            <a:pPr marL="0" indent="0">
              <a:buNone/>
            </a:pPr>
            <a:r>
              <a:rPr lang="en-US" sz="3200" b="1" dirty="0">
                <a:solidFill>
                  <a:srgbClr val="14213D"/>
                </a:solidFill>
                <a:latin typeface="Cambria" pitchFamily="34" charset="0"/>
                <a:ea typeface="Cambria" pitchFamily="34" charset="-122"/>
                <a:cs typeface="Cambria" pitchFamily="34" charset="-120"/>
              </a:rPr>
              <a:t>Worked example · Parachutist</a:t>
            </a:r>
            <a:endParaRPr lang="en-US" sz="3200" dirty="0"/>
          </a:p>
        </p:txBody>
      </p:sp>
      <p:sp>
        <p:nvSpPr>
          <p:cNvPr id="4" name="Text 2"/>
          <p:cNvSpPr txBox="1"/>
          <p:nvPr/>
        </p:nvSpPr>
        <p:spPr>
          <a:xfrm>
            <a:off x="548640" y="6400800"/>
            <a:ext cx="7315200" cy="274320"/>
          </a:xfrm>
          <a:prstGeom prst="rect">
            <a:avLst/>
          </a:prstGeom>
          <a:noFill/>
          <a:ln/>
        </p:spPr>
        <p:txBody>
          <a:bodyPr wrap="square" lIns="0" tIns="0" rIns="0" bIns="0" rtlCol="0" anchor="ctr"/>
          <a:lstStyle/>
          <a:p>
            <a:pPr marL="0" indent="0">
              <a:buNone/>
            </a:pPr>
            <a:r>
              <a:rPr lang="en-US" sz="1000" dirty="0">
                <a:solidFill>
                  <a:srgbClr val="6B7488"/>
                </a:solidFill>
                <a:latin typeface="Calibri" pitchFamily="34" charset="0"/>
                <a:ea typeface="Calibri" pitchFamily="34" charset="-122"/>
                <a:cs typeface="Calibri" pitchFamily="34" charset="-120"/>
              </a:rPr>
              <a:t>Topic 3 · Dynamics   |   Cambridge International AS Level Physics 9702</a:t>
            </a:r>
            <a:endParaRPr lang="en-US" sz="1000" dirty="0"/>
          </a:p>
        </p:txBody>
      </p:sp>
      <p:sp>
        <p:nvSpPr>
          <p:cNvPr id="5" name="Text 3"/>
          <p:cNvSpPr txBox="1"/>
          <p:nvPr/>
        </p:nvSpPr>
        <p:spPr>
          <a:xfrm>
            <a:off x="10728655" y="6400800"/>
            <a:ext cx="914400" cy="274320"/>
          </a:xfrm>
          <a:prstGeom prst="rect">
            <a:avLst/>
          </a:prstGeom>
          <a:noFill/>
          <a:ln/>
        </p:spPr>
        <p:txBody>
          <a:bodyPr wrap="square" lIns="0" tIns="0" rIns="0" bIns="0" rtlCol="0" anchor="ctr"/>
          <a:lstStyle/>
          <a:p>
            <a:pPr marL="0" indent="0" algn="r">
              <a:buNone/>
            </a:pPr>
            <a:r>
              <a:rPr lang="en-US" sz="1000" dirty="0">
                <a:solidFill>
                  <a:srgbClr val="6B7488"/>
                </a:solidFill>
                <a:latin typeface="Calibri" pitchFamily="34" charset="0"/>
                <a:ea typeface="Calibri" pitchFamily="34" charset="-122"/>
                <a:cs typeface="Calibri" pitchFamily="34" charset="-120"/>
              </a:rPr>
              <a:t>22</a:t>
            </a:r>
            <a:endParaRPr lang="en-US" sz="1000" dirty="0"/>
          </a:p>
        </p:txBody>
      </p:sp>
      <p:sp>
        <p:nvSpPr>
          <p:cNvPr id="7" name="Shape 4"/>
          <p:cNvSpPr/>
          <p:nvPr/>
        </p:nvSpPr>
        <p:spPr>
          <a:xfrm>
            <a:off x="7498080" y="1554480"/>
            <a:ext cx="4142232" cy="4526280"/>
          </a:xfrm>
          <a:prstGeom prst="roundRect">
            <a:avLst>
              <a:gd name="adj" fmla="val 2649"/>
            </a:avLst>
          </a:prstGeom>
          <a:solidFill>
            <a:srgbClr val="FFF4DC"/>
          </a:solidFill>
          <a:ln w="12700">
            <a:solidFill>
              <a:srgbClr val="FFF4DC"/>
            </a:solidFill>
            <a:prstDash val="solid"/>
          </a:ln>
        </p:spPr>
        <p:txBody>
          <a:bodyPr/>
          <a:lstStyle/>
          <a:p>
            <a:endParaRPr lang="en-US"/>
          </a:p>
        </p:txBody>
      </p:sp>
      <p:sp>
        <p:nvSpPr>
          <p:cNvPr id="8" name="Text 5"/>
          <p:cNvSpPr txBox="1"/>
          <p:nvPr/>
        </p:nvSpPr>
        <p:spPr>
          <a:xfrm>
            <a:off x="7726680" y="1737360"/>
            <a:ext cx="3749040" cy="4297680"/>
          </a:xfrm>
          <a:prstGeom prst="rect">
            <a:avLst/>
          </a:prstGeom>
          <a:noFill/>
          <a:ln/>
        </p:spPr>
        <p:txBody>
          <a:bodyPr wrap="square" lIns="0" tIns="0" rIns="0" bIns="0" rtlCol="0" anchor="t"/>
          <a:lstStyle/>
          <a:p>
            <a:pPr marL="342900" indent="-342900">
              <a:spcAft>
                <a:spcPts val="600"/>
              </a:spcAft>
              <a:buSzPct val="100000"/>
              <a:buChar char="•"/>
            </a:pPr>
            <a:r>
              <a:rPr lang="en-US" sz="1550" dirty="0">
                <a:solidFill>
                  <a:srgbClr val="1E2A44"/>
                </a:solidFill>
                <a:latin typeface="Calibri" pitchFamily="34" charset="0"/>
                <a:ea typeface="Calibri" pitchFamily="34" charset="-122"/>
                <a:cs typeface="Calibri" pitchFamily="34" charset="-120"/>
              </a:rPr>
              <a:t>0–20 s: accelerates; gradient (a) decreases as drag grows</a:t>
            </a:r>
            <a:endParaRPr lang="en-US" sz="1550" dirty="0"/>
          </a:p>
          <a:p>
            <a:pPr marL="342900" indent="-342900">
              <a:spcAft>
                <a:spcPts val="600"/>
              </a:spcAft>
              <a:buSzPct val="100000"/>
              <a:buChar char="•"/>
            </a:pPr>
            <a:r>
              <a:rPr lang="en-US" sz="1550" dirty="0">
                <a:solidFill>
                  <a:srgbClr val="1E2A44"/>
                </a:solidFill>
                <a:latin typeface="Calibri" pitchFamily="34" charset="0"/>
                <a:ea typeface="Calibri" pitchFamily="34" charset="-122"/>
                <a:cs typeface="Calibri" pitchFamily="34" charset="-120"/>
              </a:rPr>
              <a:t>First terminal velocity 50 m s⁻¹: drag = weight</a:t>
            </a:r>
            <a:endParaRPr lang="en-US" sz="1550" dirty="0"/>
          </a:p>
          <a:p>
            <a:pPr marL="342900" indent="-342900">
              <a:spcAft>
                <a:spcPts val="600"/>
              </a:spcAft>
              <a:buSzPct val="100000"/>
              <a:buChar char="•"/>
            </a:pPr>
            <a:r>
              <a:rPr lang="en-US" sz="1550" dirty="0">
                <a:solidFill>
                  <a:srgbClr val="1E2A44"/>
                </a:solidFill>
                <a:latin typeface="Calibri" pitchFamily="34" charset="0"/>
                <a:ea typeface="Calibri" pitchFamily="34" charset="-122"/>
                <a:cs typeface="Calibri" pitchFamily="34" charset="-120"/>
              </a:rPr>
              <a:t>t = 42 s: parachute opens → drag ≫ weight → resultant upwards → decelerates</a:t>
            </a:r>
            <a:endParaRPr lang="en-US" sz="1550" dirty="0"/>
          </a:p>
          <a:p>
            <a:pPr marL="342900" indent="-342900">
              <a:spcAft>
                <a:spcPts val="600"/>
              </a:spcAft>
              <a:buSzPct val="100000"/>
              <a:buChar char="•"/>
            </a:pPr>
            <a:r>
              <a:rPr lang="en-US" sz="1550" dirty="0">
                <a:solidFill>
                  <a:srgbClr val="1E2A44"/>
                </a:solidFill>
                <a:latin typeface="Calibri" pitchFamily="34" charset="0"/>
                <a:ea typeface="Calibri" pitchFamily="34" charset="-122"/>
                <a:cs typeface="Calibri" pitchFamily="34" charset="-120"/>
              </a:rPr>
              <a:t>Drag falls as speed falls until drag = weight again: 8 m s⁻¹</a:t>
            </a:r>
            <a:endParaRPr lang="en-US" sz="1550" dirty="0"/>
          </a:p>
          <a:p>
            <a:pPr marL="342900" indent="-342900">
              <a:spcAft>
                <a:spcPts val="600"/>
              </a:spcAft>
              <a:buSzPct val="100000"/>
              <a:buChar char="•"/>
            </a:pPr>
            <a:r>
              <a:rPr lang="en-US" sz="1550" dirty="0">
                <a:solidFill>
                  <a:srgbClr val="1E2A44"/>
                </a:solidFill>
                <a:latin typeface="Calibri" pitchFamily="34" charset="0"/>
                <a:ea typeface="Calibri" pitchFamily="34" charset="-122"/>
                <a:cs typeface="Calibri" pitchFamily="34" charset="-120"/>
              </a:rPr>
              <a:t>Last 28 s at 8 m s⁻¹: distance ≈ 8 × 28 = 224 m</a:t>
            </a:r>
            <a:endParaRPr lang="en-US" sz="1550" dirty="0"/>
          </a:p>
        </p:txBody>
      </p:sp>
      <p:sp>
        <p:nvSpPr>
          <p:cNvPr id="9" name="Shape 6"/>
          <p:cNvSpPr/>
          <p:nvPr/>
        </p:nvSpPr>
        <p:spPr>
          <a:xfrm>
            <a:off x="548640" y="5212080"/>
            <a:ext cx="6766560" cy="868680"/>
          </a:xfrm>
          <a:prstGeom prst="roundRect">
            <a:avLst>
              <a:gd name="adj" fmla="val 12632"/>
            </a:avLst>
          </a:prstGeom>
          <a:solidFill>
            <a:srgbClr val="EEF3F9"/>
          </a:solidFill>
          <a:ln w="12700">
            <a:solidFill>
              <a:srgbClr val="EEF3F9"/>
            </a:solidFill>
            <a:prstDash val="solid"/>
          </a:ln>
        </p:spPr>
        <p:txBody>
          <a:bodyPr/>
          <a:lstStyle/>
          <a:p>
            <a:endParaRPr lang="en-US"/>
          </a:p>
        </p:txBody>
      </p:sp>
      <p:sp>
        <p:nvSpPr>
          <p:cNvPr id="10" name="Text 7"/>
          <p:cNvSpPr txBox="1"/>
          <p:nvPr/>
        </p:nvSpPr>
        <p:spPr>
          <a:xfrm>
            <a:off x="777240" y="5303520"/>
            <a:ext cx="6400800" cy="685800"/>
          </a:xfrm>
          <a:prstGeom prst="rect">
            <a:avLst/>
          </a:prstGeom>
          <a:noFill/>
          <a:ln/>
        </p:spPr>
        <p:txBody>
          <a:bodyPr wrap="square" lIns="0" tIns="0" rIns="0" bIns="0" rtlCol="0" anchor="t"/>
          <a:lstStyle/>
          <a:p>
            <a:pPr marL="0" indent="0">
              <a:buNone/>
            </a:pPr>
            <a:r>
              <a:rPr lang="en-US" sz="1550" dirty="0">
                <a:solidFill>
                  <a:srgbClr val="1E2A44"/>
                </a:solidFill>
                <a:latin typeface="Calibri" pitchFamily="34" charset="0"/>
                <a:ea typeface="Calibri" pitchFamily="34" charset="-122"/>
                <a:cs typeface="Calibri" pitchFamily="34" charset="-120"/>
              </a:rPr>
              <a:t>The parachute increases the surface area, so the same drag is reached at a much lower speed.</a:t>
            </a:r>
            <a:endParaRPr lang="en-US" sz="1550" dirty="0"/>
          </a:p>
        </p:txBody>
      </p:sp>
      <p:pic>
        <p:nvPicPr>
          <p:cNvPr id="12" name="Picture 11">
            <a:extLst>
              <a:ext uri="{FF2B5EF4-FFF2-40B4-BE49-F238E27FC236}">
                <a16:creationId xmlns:a16="http://schemas.microsoft.com/office/drawing/2014/main" id="{F3425500-EC6D-DBE7-DC37-129651F408AE}"/>
              </a:ext>
            </a:extLst>
          </p:cNvPr>
          <p:cNvPicPr>
            <a:picLocks noChangeAspect="1"/>
          </p:cNvPicPr>
          <p:nvPr/>
        </p:nvPicPr>
        <p:blipFill>
          <a:blip r:embed="rId3"/>
          <a:stretch>
            <a:fillRect/>
          </a:stretch>
        </p:blipFill>
        <p:spPr>
          <a:xfrm>
            <a:off x="430630" y="1554480"/>
            <a:ext cx="6747410" cy="3429326"/>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972800" cy="274320"/>
          </a:xfrm>
          <a:prstGeom prst="rect">
            <a:avLst/>
          </a:prstGeom>
          <a:noFill/>
          <a:ln/>
        </p:spPr>
        <p:txBody>
          <a:bodyPr wrap="square" lIns="0" tIns="0" rIns="0" bIns="0" rtlCol="0" anchor="ctr"/>
          <a:lstStyle/>
          <a:p>
            <a:pPr marL="0" indent="0">
              <a:buNone/>
            </a:pPr>
            <a:r>
              <a:rPr lang="en-US" sz="1200" b="1" kern="0" spc="300" dirty="0">
                <a:solidFill>
                  <a:srgbClr val="1591BD"/>
                </a:solidFill>
                <a:latin typeface="Calibri" pitchFamily="34" charset="0"/>
                <a:ea typeface="Calibri" pitchFamily="34" charset="-122"/>
                <a:cs typeface="Calibri" pitchFamily="34" charset="-120"/>
              </a:rPr>
              <a:t>3.2.3 · TERMINAL VELOCITY DEPENDS ON WEIGHT</a:t>
            </a:r>
            <a:endParaRPr lang="en-US" sz="1200" dirty="0"/>
          </a:p>
        </p:txBody>
      </p:sp>
      <p:sp>
        <p:nvSpPr>
          <p:cNvPr id="3" name="Text 1"/>
          <p:cNvSpPr txBox="1"/>
          <p:nvPr/>
        </p:nvSpPr>
        <p:spPr>
          <a:xfrm>
            <a:off x="548640" y="621792"/>
            <a:ext cx="11064240" cy="685800"/>
          </a:xfrm>
          <a:prstGeom prst="rect">
            <a:avLst/>
          </a:prstGeom>
          <a:noFill/>
          <a:ln/>
        </p:spPr>
        <p:txBody>
          <a:bodyPr wrap="square" lIns="0" tIns="0" rIns="0" bIns="0" rtlCol="0" anchor="ctr"/>
          <a:lstStyle/>
          <a:p>
            <a:pPr marL="0" indent="0">
              <a:buNone/>
            </a:pPr>
            <a:r>
              <a:rPr lang="en-US" sz="3200" b="1" dirty="0">
                <a:solidFill>
                  <a:srgbClr val="14213D"/>
                </a:solidFill>
                <a:latin typeface="Cambria" pitchFamily="34" charset="0"/>
                <a:ea typeface="Cambria" pitchFamily="34" charset="-122"/>
                <a:cs typeface="Cambria" pitchFamily="34" charset="-120"/>
              </a:rPr>
              <a:t>Think about it · Who should jump first?</a:t>
            </a:r>
            <a:endParaRPr lang="en-US" sz="3200" dirty="0"/>
          </a:p>
        </p:txBody>
      </p:sp>
      <p:sp>
        <p:nvSpPr>
          <p:cNvPr id="4" name="Text 2"/>
          <p:cNvSpPr txBox="1"/>
          <p:nvPr/>
        </p:nvSpPr>
        <p:spPr>
          <a:xfrm>
            <a:off x="548640" y="6400800"/>
            <a:ext cx="7315200" cy="274320"/>
          </a:xfrm>
          <a:prstGeom prst="rect">
            <a:avLst/>
          </a:prstGeom>
          <a:noFill/>
          <a:ln/>
        </p:spPr>
        <p:txBody>
          <a:bodyPr wrap="square" lIns="0" tIns="0" rIns="0" bIns="0" rtlCol="0" anchor="ctr"/>
          <a:lstStyle/>
          <a:p>
            <a:pPr marL="0" indent="0">
              <a:buNone/>
            </a:pPr>
            <a:r>
              <a:rPr lang="en-US" sz="1000" dirty="0">
                <a:solidFill>
                  <a:srgbClr val="6B7488"/>
                </a:solidFill>
                <a:latin typeface="Calibri" pitchFamily="34" charset="0"/>
                <a:ea typeface="Calibri" pitchFamily="34" charset="-122"/>
                <a:cs typeface="Calibri" pitchFamily="34" charset="-120"/>
              </a:rPr>
              <a:t>Topic 3 · Dynamics   |   Cambridge International AS Level Physics 9702</a:t>
            </a:r>
            <a:endParaRPr lang="en-US" sz="1000" dirty="0"/>
          </a:p>
        </p:txBody>
      </p:sp>
      <p:sp>
        <p:nvSpPr>
          <p:cNvPr id="5" name="Text 3"/>
          <p:cNvSpPr txBox="1"/>
          <p:nvPr/>
        </p:nvSpPr>
        <p:spPr>
          <a:xfrm>
            <a:off x="10728655" y="6400800"/>
            <a:ext cx="914400" cy="274320"/>
          </a:xfrm>
          <a:prstGeom prst="rect">
            <a:avLst/>
          </a:prstGeom>
          <a:noFill/>
          <a:ln/>
        </p:spPr>
        <p:txBody>
          <a:bodyPr wrap="square" lIns="0" tIns="0" rIns="0" bIns="0" rtlCol="0" anchor="ctr"/>
          <a:lstStyle/>
          <a:p>
            <a:pPr marL="0" indent="0" algn="r">
              <a:buNone/>
            </a:pPr>
            <a:r>
              <a:rPr lang="en-US" sz="1000" dirty="0">
                <a:solidFill>
                  <a:srgbClr val="6B7488"/>
                </a:solidFill>
                <a:latin typeface="Calibri" pitchFamily="34" charset="0"/>
                <a:ea typeface="Calibri" pitchFamily="34" charset="-122"/>
                <a:cs typeface="Calibri" pitchFamily="34" charset="-120"/>
              </a:rPr>
              <a:t>23</a:t>
            </a:r>
            <a:endParaRPr lang="en-US" sz="1000" dirty="0"/>
          </a:p>
        </p:txBody>
      </p:sp>
      <p:sp>
        <p:nvSpPr>
          <p:cNvPr id="6" name="Shape 4"/>
          <p:cNvSpPr/>
          <p:nvPr/>
        </p:nvSpPr>
        <p:spPr>
          <a:xfrm>
            <a:off x="548640" y="1554480"/>
            <a:ext cx="11091672" cy="1188720"/>
          </a:xfrm>
          <a:prstGeom prst="roundRect">
            <a:avLst>
              <a:gd name="adj" fmla="val 9231"/>
            </a:avLst>
          </a:prstGeom>
          <a:solidFill>
            <a:srgbClr val="FFF4DC"/>
          </a:solidFill>
          <a:ln w="12700">
            <a:solidFill>
              <a:srgbClr val="FFF4DC"/>
            </a:solidFill>
            <a:prstDash val="solid"/>
          </a:ln>
        </p:spPr>
        <p:txBody>
          <a:bodyPr/>
          <a:lstStyle/>
          <a:p>
            <a:endParaRPr lang="en-US"/>
          </a:p>
        </p:txBody>
      </p:sp>
      <p:sp>
        <p:nvSpPr>
          <p:cNvPr id="7" name="Text 5"/>
          <p:cNvSpPr txBox="1"/>
          <p:nvPr/>
        </p:nvSpPr>
        <p:spPr>
          <a:xfrm>
            <a:off x="822960" y="1673352"/>
            <a:ext cx="10607040" cy="1005840"/>
          </a:xfrm>
          <a:prstGeom prst="rect">
            <a:avLst/>
          </a:prstGeom>
          <a:noFill/>
          <a:ln/>
        </p:spPr>
        <p:txBody>
          <a:bodyPr wrap="square" lIns="0" tIns="0" rIns="0" bIns="0" rtlCol="0" anchor="t"/>
          <a:lstStyle/>
          <a:p>
            <a:pPr marL="0" indent="0">
              <a:buNone/>
            </a:pPr>
            <a:r>
              <a:rPr lang="en-US" sz="1700" b="1" dirty="0">
                <a:solidFill>
                  <a:srgbClr val="1E2A44"/>
                </a:solidFill>
                <a:latin typeface="Calibri" pitchFamily="34" charset="0"/>
                <a:ea typeface="Calibri" pitchFamily="34" charset="-122"/>
                <a:cs typeface="Calibri" pitchFamily="34" charset="-120"/>
              </a:rPr>
              <a:t>Skydivers jump from a plane a few seconds apart. Skydivers A and B want to join up as they fall. A is heavier than B and they adopt the same position. Who should jump first?</a:t>
            </a:r>
            <a:endParaRPr lang="en-US" sz="1700" dirty="0"/>
          </a:p>
        </p:txBody>
      </p:sp>
      <p:sp>
        <p:nvSpPr>
          <p:cNvPr id="8" name="Shape 6"/>
          <p:cNvSpPr/>
          <p:nvPr/>
        </p:nvSpPr>
        <p:spPr>
          <a:xfrm>
            <a:off x="548640" y="2971800"/>
            <a:ext cx="3566160" cy="3108960"/>
          </a:xfrm>
          <a:prstGeom prst="roundRect">
            <a:avLst>
              <a:gd name="adj" fmla="val 3529"/>
            </a:avLst>
          </a:prstGeom>
          <a:solidFill>
            <a:srgbClr val="EEF3F9"/>
          </a:solidFill>
          <a:ln w="12700">
            <a:solidFill>
              <a:srgbClr val="EEF3F9"/>
            </a:solidFill>
            <a:prstDash val="solid"/>
          </a:ln>
        </p:spPr>
        <p:txBody>
          <a:bodyPr/>
          <a:lstStyle/>
          <a:p>
            <a:endParaRPr lang="en-US"/>
          </a:p>
        </p:txBody>
      </p:sp>
      <p:sp>
        <p:nvSpPr>
          <p:cNvPr id="9" name="Text 7"/>
          <p:cNvSpPr txBox="1"/>
          <p:nvPr/>
        </p:nvSpPr>
        <p:spPr>
          <a:xfrm>
            <a:off x="777240" y="3108960"/>
            <a:ext cx="3108960" cy="822960"/>
          </a:xfrm>
          <a:prstGeom prst="rect">
            <a:avLst/>
          </a:prstGeom>
          <a:noFill/>
          <a:ln/>
        </p:spPr>
        <p:txBody>
          <a:bodyPr wrap="square" lIns="0" tIns="0" rIns="0" bIns="0" rtlCol="0" anchor="t"/>
          <a:lstStyle/>
          <a:p>
            <a:pPr marL="0" indent="0">
              <a:buNone/>
            </a:pPr>
            <a:r>
              <a:rPr lang="en-US" sz="1800" b="1" dirty="0">
                <a:solidFill>
                  <a:srgbClr val="1591BD"/>
                </a:solidFill>
                <a:latin typeface="Cambria" pitchFamily="34" charset="0"/>
                <a:ea typeface="Cambria" pitchFamily="34" charset="-122"/>
                <a:cs typeface="Cambria" pitchFamily="34" charset="-120"/>
              </a:rPr>
              <a:t>Heavier → higher terminal velocity</a:t>
            </a:r>
            <a:endParaRPr lang="en-US" sz="1800" dirty="0"/>
          </a:p>
        </p:txBody>
      </p:sp>
      <p:sp>
        <p:nvSpPr>
          <p:cNvPr id="10" name="Text 8"/>
          <p:cNvSpPr txBox="1"/>
          <p:nvPr/>
        </p:nvSpPr>
        <p:spPr>
          <a:xfrm>
            <a:off x="777240" y="3977640"/>
            <a:ext cx="3154680" cy="2011680"/>
          </a:xfrm>
          <a:prstGeom prst="rect">
            <a:avLst/>
          </a:prstGeom>
          <a:noFill/>
          <a:ln/>
        </p:spPr>
        <p:txBody>
          <a:bodyPr wrap="square" lIns="0" tIns="0" rIns="0" bIns="0" rtlCol="0" anchor="t"/>
          <a:lstStyle/>
          <a:p>
            <a:pPr marL="0" indent="0">
              <a:buNone/>
            </a:pPr>
            <a:r>
              <a:rPr lang="en-US" sz="1700" dirty="0">
                <a:solidFill>
                  <a:srgbClr val="1E2A44"/>
                </a:solidFill>
                <a:latin typeface="Calibri" pitchFamily="34" charset="0"/>
                <a:ea typeface="Calibri" pitchFamily="34" charset="-122"/>
                <a:cs typeface="Calibri" pitchFamily="34" charset="-120"/>
              </a:rPr>
              <a:t>A needs a larger drag to balance his larger weight, so he must fall faster before a = 0.</a:t>
            </a:r>
            <a:endParaRPr lang="en-US" sz="1700" dirty="0"/>
          </a:p>
        </p:txBody>
      </p:sp>
      <p:sp>
        <p:nvSpPr>
          <p:cNvPr id="11" name="Shape 9"/>
          <p:cNvSpPr/>
          <p:nvPr/>
        </p:nvSpPr>
        <p:spPr>
          <a:xfrm>
            <a:off x="4297680" y="2971800"/>
            <a:ext cx="3566160" cy="3108960"/>
          </a:xfrm>
          <a:prstGeom prst="roundRect">
            <a:avLst>
              <a:gd name="adj" fmla="val 3529"/>
            </a:avLst>
          </a:prstGeom>
          <a:solidFill>
            <a:srgbClr val="E6F4F1"/>
          </a:solidFill>
          <a:ln w="12700">
            <a:solidFill>
              <a:srgbClr val="E6F4F1"/>
            </a:solidFill>
            <a:prstDash val="solid"/>
          </a:ln>
        </p:spPr>
        <p:txBody>
          <a:bodyPr/>
          <a:lstStyle/>
          <a:p>
            <a:endParaRPr lang="en-US"/>
          </a:p>
        </p:txBody>
      </p:sp>
      <p:sp>
        <p:nvSpPr>
          <p:cNvPr id="12" name="Text 10"/>
          <p:cNvSpPr txBox="1"/>
          <p:nvPr/>
        </p:nvSpPr>
        <p:spPr>
          <a:xfrm>
            <a:off x="4526280" y="3108960"/>
            <a:ext cx="3108960" cy="822960"/>
          </a:xfrm>
          <a:prstGeom prst="rect">
            <a:avLst/>
          </a:prstGeom>
          <a:noFill/>
          <a:ln/>
        </p:spPr>
        <p:txBody>
          <a:bodyPr wrap="square" lIns="0" tIns="0" rIns="0" bIns="0" rtlCol="0" anchor="t"/>
          <a:lstStyle/>
          <a:p>
            <a:pPr marL="0" indent="0">
              <a:buNone/>
            </a:pPr>
            <a:r>
              <a:rPr lang="en-US" sz="1800" b="1" dirty="0">
                <a:solidFill>
                  <a:srgbClr val="238A7E"/>
                </a:solidFill>
                <a:latin typeface="Cambria" pitchFamily="34" charset="0"/>
                <a:ea typeface="Cambria" pitchFamily="34" charset="-122"/>
                <a:cs typeface="Cambria" pitchFamily="34" charset="-120"/>
              </a:rPr>
              <a:t>So B jumps first</a:t>
            </a:r>
            <a:endParaRPr lang="en-US" sz="1800" dirty="0"/>
          </a:p>
        </p:txBody>
      </p:sp>
      <p:sp>
        <p:nvSpPr>
          <p:cNvPr id="13" name="Text 11"/>
          <p:cNvSpPr txBox="1"/>
          <p:nvPr/>
        </p:nvSpPr>
        <p:spPr>
          <a:xfrm>
            <a:off x="4526280" y="3977640"/>
            <a:ext cx="3154680" cy="2011680"/>
          </a:xfrm>
          <a:prstGeom prst="rect">
            <a:avLst/>
          </a:prstGeom>
          <a:noFill/>
          <a:ln/>
        </p:spPr>
        <p:txBody>
          <a:bodyPr wrap="square" lIns="0" tIns="0" rIns="0" bIns="0" rtlCol="0" anchor="t"/>
          <a:lstStyle/>
          <a:p>
            <a:pPr marL="0" indent="0">
              <a:buNone/>
            </a:pPr>
            <a:r>
              <a:rPr lang="en-US" sz="1700" dirty="0">
                <a:solidFill>
                  <a:srgbClr val="1E2A44"/>
                </a:solidFill>
                <a:latin typeface="Calibri" pitchFamily="34" charset="0"/>
                <a:ea typeface="Calibri" pitchFamily="34" charset="-122"/>
                <a:cs typeface="Calibri" pitchFamily="34" charset="-120"/>
              </a:rPr>
              <a:t>A jumps second; falling faster, he catches up with B.</a:t>
            </a:r>
            <a:endParaRPr lang="en-US" sz="1700" dirty="0"/>
          </a:p>
        </p:txBody>
      </p:sp>
      <p:sp>
        <p:nvSpPr>
          <p:cNvPr id="14" name="Shape 12"/>
          <p:cNvSpPr/>
          <p:nvPr/>
        </p:nvSpPr>
        <p:spPr>
          <a:xfrm>
            <a:off x="8046720" y="2971800"/>
            <a:ext cx="3566160" cy="3108960"/>
          </a:xfrm>
          <a:prstGeom prst="roundRect">
            <a:avLst>
              <a:gd name="adj" fmla="val 3529"/>
            </a:avLst>
          </a:prstGeom>
          <a:solidFill>
            <a:srgbClr val="FCEBE6"/>
          </a:solidFill>
          <a:ln w="12700">
            <a:solidFill>
              <a:srgbClr val="FCEBE6"/>
            </a:solidFill>
            <a:prstDash val="solid"/>
          </a:ln>
        </p:spPr>
        <p:txBody>
          <a:bodyPr/>
          <a:lstStyle/>
          <a:p>
            <a:endParaRPr lang="en-US"/>
          </a:p>
        </p:txBody>
      </p:sp>
      <p:sp>
        <p:nvSpPr>
          <p:cNvPr id="15" name="Text 13"/>
          <p:cNvSpPr txBox="1"/>
          <p:nvPr/>
        </p:nvSpPr>
        <p:spPr>
          <a:xfrm>
            <a:off x="8275320" y="3108960"/>
            <a:ext cx="3108960" cy="822960"/>
          </a:xfrm>
          <a:prstGeom prst="rect">
            <a:avLst/>
          </a:prstGeom>
          <a:noFill/>
          <a:ln/>
        </p:spPr>
        <p:txBody>
          <a:bodyPr wrap="square" lIns="0" tIns="0" rIns="0" bIns="0" rtlCol="0" anchor="t"/>
          <a:lstStyle/>
          <a:p>
            <a:pPr marL="0" indent="0">
              <a:buNone/>
            </a:pPr>
            <a:r>
              <a:rPr lang="en-US" sz="1800" b="1" dirty="0">
                <a:solidFill>
                  <a:srgbClr val="D9482B"/>
                </a:solidFill>
                <a:latin typeface="Cambria" pitchFamily="34" charset="0"/>
                <a:ea typeface="Cambria" pitchFamily="34" charset="-122"/>
                <a:cs typeface="Cambria" pitchFamily="34" charset="-120"/>
              </a:rPr>
              <a:t>Alternative</a:t>
            </a:r>
            <a:endParaRPr lang="en-US" sz="1800" dirty="0"/>
          </a:p>
        </p:txBody>
      </p:sp>
      <p:sp>
        <p:nvSpPr>
          <p:cNvPr id="16" name="Text 14"/>
          <p:cNvSpPr txBox="1"/>
          <p:nvPr/>
        </p:nvSpPr>
        <p:spPr>
          <a:xfrm>
            <a:off x="8275320" y="3977640"/>
            <a:ext cx="3154680" cy="2011680"/>
          </a:xfrm>
          <a:prstGeom prst="rect">
            <a:avLst/>
          </a:prstGeom>
          <a:noFill/>
          <a:ln/>
        </p:spPr>
        <p:txBody>
          <a:bodyPr wrap="square" lIns="0" tIns="0" rIns="0" bIns="0" rtlCol="0" anchor="t"/>
          <a:lstStyle/>
          <a:p>
            <a:pPr marL="0" indent="0">
              <a:buNone/>
            </a:pPr>
            <a:r>
              <a:rPr lang="en-US" sz="1700" dirty="0">
                <a:solidFill>
                  <a:srgbClr val="1E2A44"/>
                </a:solidFill>
                <a:latin typeface="Calibri" pitchFamily="34" charset="0"/>
                <a:ea typeface="Calibri" pitchFamily="34" charset="-122"/>
                <a:cs typeface="Calibri" pitchFamily="34" charset="-120"/>
              </a:rPr>
              <a:t>A can spread out (more drag) or B can dive head-first (less drag) to match speeds.</a:t>
            </a:r>
            <a:endParaRPr lang="en-US" sz="17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111831"/>
        </a:solidFill>
        <a:effectLst/>
      </p:bgPr>
    </p:bg>
    <p:spTree>
      <p:nvGrpSpPr>
        <p:cNvPr id="1" name=""/>
        <p:cNvGrpSpPr/>
        <p:nvPr/>
      </p:nvGrpSpPr>
      <p:grpSpPr>
        <a:xfrm>
          <a:off x="0" y="0"/>
          <a:ext cx="0" cy="0"/>
          <a:chOff x="0" y="0"/>
          <a:chExt cx="0" cy="0"/>
        </a:xfrm>
      </p:grpSpPr>
      <p:sp>
        <p:nvSpPr>
          <p:cNvPr id="2" name="Text 0"/>
          <p:cNvSpPr txBox="1"/>
          <p:nvPr/>
        </p:nvSpPr>
        <p:spPr>
          <a:xfrm>
            <a:off x="548640" y="1463040"/>
            <a:ext cx="3657600" cy="1645920"/>
          </a:xfrm>
          <a:prstGeom prst="rect">
            <a:avLst/>
          </a:prstGeom>
          <a:noFill/>
          <a:ln/>
        </p:spPr>
        <p:txBody>
          <a:bodyPr wrap="square" lIns="0" tIns="0" rIns="0" bIns="0" rtlCol="0" anchor="ctr"/>
          <a:lstStyle/>
          <a:p>
            <a:pPr marL="0" indent="0">
              <a:buNone/>
            </a:pPr>
            <a:r>
              <a:rPr lang="en-US" sz="11000" b="1" dirty="0">
                <a:solidFill>
                  <a:srgbClr val="F5B12B"/>
                </a:solidFill>
                <a:latin typeface="Cambria" pitchFamily="34" charset="0"/>
                <a:ea typeface="Cambria" pitchFamily="34" charset="-122"/>
                <a:cs typeface="Cambria" pitchFamily="34" charset="-120"/>
              </a:rPr>
              <a:t>05</a:t>
            </a:r>
            <a:endParaRPr lang="en-US" sz="11000" dirty="0"/>
          </a:p>
        </p:txBody>
      </p:sp>
      <p:sp>
        <p:nvSpPr>
          <p:cNvPr id="3" name="Text 1"/>
          <p:cNvSpPr txBox="1"/>
          <p:nvPr/>
        </p:nvSpPr>
        <p:spPr>
          <a:xfrm>
            <a:off x="548640" y="3200400"/>
            <a:ext cx="10058400" cy="914400"/>
          </a:xfrm>
          <a:prstGeom prst="rect">
            <a:avLst/>
          </a:prstGeom>
          <a:noFill/>
          <a:ln/>
        </p:spPr>
        <p:txBody>
          <a:bodyPr wrap="square" lIns="0" tIns="0" rIns="0" bIns="0" rtlCol="0" anchor="ctr"/>
          <a:lstStyle/>
          <a:p>
            <a:pPr marL="0" indent="0">
              <a:buNone/>
            </a:pPr>
            <a:r>
              <a:rPr lang="en-US" sz="4400" b="1" dirty="0">
                <a:solidFill>
                  <a:srgbClr val="FFFFFF"/>
                </a:solidFill>
                <a:latin typeface="Cambria" pitchFamily="34" charset="0"/>
                <a:ea typeface="Cambria" pitchFamily="34" charset="-122"/>
                <a:cs typeface="Cambria" pitchFamily="34" charset="-120"/>
              </a:rPr>
              <a:t>Conservation of momentum</a:t>
            </a:r>
            <a:endParaRPr lang="en-US" sz="4400" dirty="0"/>
          </a:p>
        </p:txBody>
      </p:sp>
      <p:sp>
        <p:nvSpPr>
          <p:cNvPr id="4" name="Text 2"/>
          <p:cNvSpPr txBox="1"/>
          <p:nvPr/>
        </p:nvSpPr>
        <p:spPr>
          <a:xfrm>
            <a:off x="548640" y="4160520"/>
            <a:ext cx="10058400" cy="548640"/>
          </a:xfrm>
          <a:prstGeom prst="rect">
            <a:avLst/>
          </a:prstGeom>
          <a:noFill/>
          <a:ln/>
        </p:spPr>
        <p:txBody>
          <a:bodyPr wrap="square" lIns="0" tIns="0" rIns="0" bIns="0" rtlCol="0" anchor="ctr"/>
          <a:lstStyle/>
          <a:p>
            <a:pPr marL="0" indent="0">
              <a:buNone/>
            </a:pPr>
            <a:r>
              <a:rPr lang="en-US" sz="2000" dirty="0">
                <a:solidFill>
                  <a:srgbClr val="B9C2DE"/>
                </a:solidFill>
                <a:latin typeface="Calibri" pitchFamily="34" charset="0"/>
                <a:ea typeface="Calibri" pitchFamily="34" charset="-122"/>
                <a:cs typeface="Calibri" pitchFamily="34" charset="-120"/>
              </a:rPr>
              <a:t>Total momentum before = total momentum after</a:t>
            </a:r>
            <a:endParaRPr lang="en-US" sz="2000" dirty="0"/>
          </a:p>
        </p:txBody>
      </p:sp>
      <p:sp>
        <p:nvSpPr>
          <p:cNvPr id="5" name="Text 3"/>
          <p:cNvSpPr txBox="1"/>
          <p:nvPr/>
        </p:nvSpPr>
        <p:spPr>
          <a:xfrm>
            <a:off x="548640" y="1143000"/>
            <a:ext cx="10058400" cy="320040"/>
          </a:xfrm>
          <a:prstGeom prst="rect">
            <a:avLst/>
          </a:prstGeom>
          <a:noFill/>
          <a:ln/>
        </p:spPr>
        <p:txBody>
          <a:bodyPr wrap="square" lIns="0" tIns="0" rIns="0" bIns="0" rtlCol="0" anchor="ctr"/>
          <a:lstStyle/>
          <a:p>
            <a:pPr marL="0" indent="0">
              <a:buNone/>
            </a:pPr>
            <a:r>
              <a:rPr lang="en-US" sz="1450" b="1" kern="0" spc="300" dirty="0">
                <a:solidFill>
                  <a:srgbClr val="37C9EF"/>
                </a:solidFill>
                <a:latin typeface="Calibri" pitchFamily="34" charset="0"/>
                <a:ea typeface="Calibri" pitchFamily="34" charset="-122"/>
                <a:cs typeface="Calibri" pitchFamily="34" charset="-120"/>
              </a:rPr>
              <a:t>LEARNING OUTCOMES 3.3.1 – 3.3.2</a:t>
            </a:r>
            <a:endParaRPr lang="en-US" sz="1450" dirty="0"/>
          </a:p>
        </p:txBody>
      </p:sp>
      <p:sp>
        <p:nvSpPr>
          <p:cNvPr id="6" name="Text 4"/>
          <p:cNvSpPr txBox="1"/>
          <p:nvPr/>
        </p:nvSpPr>
        <p:spPr>
          <a:xfrm>
            <a:off x="548640" y="6400800"/>
            <a:ext cx="7315200" cy="274320"/>
          </a:xfrm>
          <a:prstGeom prst="rect">
            <a:avLst/>
          </a:prstGeom>
          <a:noFill/>
          <a:ln/>
        </p:spPr>
        <p:txBody>
          <a:bodyPr wrap="square" lIns="0" tIns="0" rIns="0" bIns="0" rtlCol="0" anchor="ctr"/>
          <a:lstStyle/>
          <a:p>
            <a:pPr marL="0" indent="0">
              <a:buNone/>
            </a:pPr>
            <a:r>
              <a:rPr lang="en-US" sz="1000" dirty="0">
                <a:solidFill>
                  <a:srgbClr val="8C96B8"/>
                </a:solidFill>
                <a:latin typeface="Calibri" pitchFamily="34" charset="0"/>
                <a:ea typeface="Calibri" pitchFamily="34" charset="-122"/>
                <a:cs typeface="Calibri" pitchFamily="34" charset="-120"/>
              </a:rPr>
              <a:t>Topic 3 · Dynamics   |   Cambridge International AS Level Physics 9702</a:t>
            </a:r>
            <a:endParaRPr lang="en-US" sz="1000" dirty="0"/>
          </a:p>
        </p:txBody>
      </p:sp>
      <p:sp>
        <p:nvSpPr>
          <p:cNvPr id="7" name="Text 5"/>
          <p:cNvSpPr txBox="1"/>
          <p:nvPr/>
        </p:nvSpPr>
        <p:spPr>
          <a:xfrm>
            <a:off x="10728655" y="6400800"/>
            <a:ext cx="914400" cy="274320"/>
          </a:xfrm>
          <a:prstGeom prst="rect">
            <a:avLst/>
          </a:prstGeom>
          <a:noFill/>
          <a:ln/>
        </p:spPr>
        <p:txBody>
          <a:bodyPr wrap="square" lIns="0" tIns="0" rIns="0" bIns="0" rtlCol="0" anchor="ctr"/>
          <a:lstStyle/>
          <a:p>
            <a:pPr marL="0" indent="0" algn="r">
              <a:buNone/>
            </a:pPr>
            <a:r>
              <a:rPr lang="en-US" sz="1000" dirty="0">
                <a:solidFill>
                  <a:srgbClr val="8C96B8"/>
                </a:solidFill>
                <a:latin typeface="Calibri" pitchFamily="34" charset="0"/>
                <a:ea typeface="Calibri" pitchFamily="34" charset="-122"/>
                <a:cs typeface="Calibri" pitchFamily="34" charset="-120"/>
              </a:rPr>
              <a:t>24</a:t>
            </a:r>
            <a:endParaRPr lang="en-US" sz="1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972800" cy="274320"/>
          </a:xfrm>
          <a:prstGeom prst="rect">
            <a:avLst/>
          </a:prstGeom>
          <a:noFill/>
          <a:ln/>
        </p:spPr>
        <p:txBody>
          <a:bodyPr wrap="square" lIns="0" tIns="0" rIns="0" bIns="0" rtlCol="0" anchor="ctr"/>
          <a:lstStyle/>
          <a:p>
            <a:pPr marL="0" indent="0">
              <a:buNone/>
            </a:pPr>
            <a:r>
              <a:rPr lang="en-US" sz="1200" b="1" kern="0" spc="300" dirty="0">
                <a:solidFill>
                  <a:srgbClr val="1591BD"/>
                </a:solidFill>
                <a:latin typeface="Calibri" pitchFamily="34" charset="0"/>
                <a:ea typeface="Calibri" pitchFamily="34" charset="-122"/>
                <a:cs typeface="Calibri" pitchFamily="34" charset="-120"/>
              </a:rPr>
              <a:t>3.3.1 · STATE IT PRECISELY</a:t>
            </a:r>
            <a:endParaRPr lang="en-US" sz="1200" dirty="0"/>
          </a:p>
        </p:txBody>
      </p:sp>
      <p:sp>
        <p:nvSpPr>
          <p:cNvPr id="3" name="Text 1"/>
          <p:cNvSpPr txBox="1"/>
          <p:nvPr/>
        </p:nvSpPr>
        <p:spPr>
          <a:xfrm>
            <a:off x="548640" y="621792"/>
            <a:ext cx="11064240" cy="685800"/>
          </a:xfrm>
          <a:prstGeom prst="rect">
            <a:avLst/>
          </a:prstGeom>
          <a:noFill/>
          <a:ln/>
        </p:spPr>
        <p:txBody>
          <a:bodyPr wrap="square" lIns="0" tIns="0" rIns="0" bIns="0" rtlCol="0" anchor="ctr"/>
          <a:lstStyle/>
          <a:p>
            <a:pPr marL="0" indent="0">
              <a:buNone/>
            </a:pPr>
            <a:r>
              <a:rPr lang="en-US" sz="3200" b="1" dirty="0">
                <a:solidFill>
                  <a:srgbClr val="14213D"/>
                </a:solidFill>
                <a:latin typeface="Cambria" pitchFamily="34" charset="0"/>
                <a:ea typeface="Cambria" pitchFamily="34" charset="-122"/>
                <a:cs typeface="Cambria" pitchFamily="34" charset="-120"/>
              </a:rPr>
              <a:t>The principle of conservation of momentum</a:t>
            </a:r>
            <a:endParaRPr lang="en-US" sz="3200" dirty="0"/>
          </a:p>
        </p:txBody>
      </p:sp>
      <p:sp>
        <p:nvSpPr>
          <p:cNvPr id="4" name="Text 2"/>
          <p:cNvSpPr txBox="1"/>
          <p:nvPr/>
        </p:nvSpPr>
        <p:spPr>
          <a:xfrm>
            <a:off x="548640" y="6400800"/>
            <a:ext cx="7315200" cy="274320"/>
          </a:xfrm>
          <a:prstGeom prst="rect">
            <a:avLst/>
          </a:prstGeom>
          <a:noFill/>
          <a:ln/>
        </p:spPr>
        <p:txBody>
          <a:bodyPr wrap="square" lIns="0" tIns="0" rIns="0" bIns="0" rtlCol="0" anchor="ctr"/>
          <a:lstStyle/>
          <a:p>
            <a:pPr marL="0" indent="0">
              <a:buNone/>
            </a:pPr>
            <a:r>
              <a:rPr lang="en-US" sz="1000" dirty="0">
                <a:solidFill>
                  <a:srgbClr val="6B7488"/>
                </a:solidFill>
                <a:latin typeface="Calibri" pitchFamily="34" charset="0"/>
                <a:ea typeface="Calibri" pitchFamily="34" charset="-122"/>
                <a:cs typeface="Calibri" pitchFamily="34" charset="-120"/>
              </a:rPr>
              <a:t>Topic 3 · Dynamics   |   Cambridge International AS Level Physics 9702</a:t>
            </a:r>
            <a:endParaRPr lang="en-US" sz="1000" dirty="0"/>
          </a:p>
        </p:txBody>
      </p:sp>
      <p:sp>
        <p:nvSpPr>
          <p:cNvPr id="5" name="Text 3"/>
          <p:cNvSpPr txBox="1"/>
          <p:nvPr/>
        </p:nvSpPr>
        <p:spPr>
          <a:xfrm>
            <a:off x="10728655" y="6400800"/>
            <a:ext cx="914400" cy="274320"/>
          </a:xfrm>
          <a:prstGeom prst="rect">
            <a:avLst/>
          </a:prstGeom>
          <a:noFill/>
          <a:ln/>
        </p:spPr>
        <p:txBody>
          <a:bodyPr wrap="square" lIns="0" tIns="0" rIns="0" bIns="0" rtlCol="0" anchor="ctr"/>
          <a:lstStyle/>
          <a:p>
            <a:pPr marL="0" indent="0" algn="r">
              <a:buNone/>
            </a:pPr>
            <a:r>
              <a:rPr lang="en-US" sz="1000" dirty="0">
                <a:solidFill>
                  <a:srgbClr val="6B7488"/>
                </a:solidFill>
                <a:latin typeface="Calibri" pitchFamily="34" charset="0"/>
                <a:ea typeface="Calibri" pitchFamily="34" charset="-122"/>
                <a:cs typeface="Calibri" pitchFamily="34" charset="-120"/>
              </a:rPr>
              <a:t>25</a:t>
            </a:r>
            <a:endParaRPr lang="en-US" sz="1000" dirty="0"/>
          </a:p>
        </p:txBody>
      </p:sp>
      <p:sp>
        <p:nvSpPr>
          <p:cNvPr id="6" name="Shape 4"/>
          <p:cNvSpPr/>
          <p:nvPr/>
        </p:nvSpPr>
        <p:spPr>
          <a:xfrm>
            <a:off x="548640" y="1554480"/>
            <a:ext cx="11091672" cy="1234440"/>
          </a:xfrm>
          <a:prstGeom prst="roundRect">
            <a:avLst>
              <a:gd name="adj" fmla="val 8889"/>
            </a:avLst>
          </a:prstGeom>
          <a:solidFill>
            <a:srgbClr val="EEF3F9"/>
          </a:solidFill>
          <a:ln w="12700">
            <a:solidFill>
              <a:srgbClr val="EEF3F9"/>
            </a:solidFill>
            <a:prstDash val="solid"/>
          </a:ln>
        </p:spPr>
        <p:txBody>
          <a:bodyPr/>
          <a:lstStyle/>
          <a:p>
            <a:endParaRPr lang="en-US"/>
          </a:p>
        </p:txBody>
      </p:sp>
      <p:sp>
        <p:nvSpPr>
          <p:cNvPr id="7" name="Text 5"/>
          <p:cNvSpPr txBox="1"/>
          <p:nvPr/>
        </p:nvSpPr>
        <p:spPr>
          <a:xfrm>
            <a:off x="822960" y="1554480"/>
            <a:ext cx="10607040" cy="1234440"/>
          </a:xfrm>
          <a:prstGeom prst="rect">
            <a:avLst/>
          </a:prstGeom>
          <a:noFill/>
          <a:ln/>
        </p:spPr>
        <p:txBody>
          <a:bodyPr wrap="square" lIns="0" tIns="0" rIns="0" bIns="0" rtlCol="0" anchor="ctr"/>
          <a:lstStyle/>
          <a:p>
            <a:pPr marL="0" indent="0">
              <a:buNone/>
            </a:pPr>
            <a:r>
              <a:rPr lang="en-US" sz="2100" b="1" i="1" dirty="0">
                <a:solidFill>
                  <a:srgbClr val="1591BD"/>
                </a:solidFill>
                <a:latin typeface="Cambria" pitchFamily="34" charset="0"/>
                <a:ea typeface="Cambria" pitchFamily="34" charset="-122"/>
                <a:cs typeface="Cambria" pitchFamily="34" charset="-120"/>
              </a:rPr>
              <a:t>The total momentum of a system remains constant provided no resultant external force acts on it.</a:t>
            </a:r>
            <a:endParaRPr lang="en-US" sz="2100" dirty="0"/>
          </a:p>
        </p:txBody>
      </p:sp>
      <p:sp>
        <p:nvSpPr>
          <p:cNvPr id="8" name="Shape 6"/>
          <p:cNvSpPr/>
          <p:nvPr/>
        </p:nvSpPr>
        <p:spPr>
          <a:xfrm>
            <a:off x="548640" y="3017520"/>
            <a:ext cx="5486400" cy="1600200"/>
          </a:xfrm>
          <a:prstGeom prst="roundRect">
            <a:avLst>
              <a:gd name="adj" fmla="val 6857"/>
            </a:avLst>
          </a:prstGeom>
          <a:solidFill>
            <a:srgbClr val="FFF4DC"/>
          </a:solidFill>
          <a:ln w="12700">
            <a:solidFill>
              <a:srgbClr val="FFF4DC"/>
            </a:solidFill>
            <a:prstDash val="solid"/>
          </a:ln>
        </p:spPr>
        <p:txBody>
          <a:bodyPr/>
          <a:lstStyle/>
          <a:p>
            <a:endParaRPr lang="en-US"/>
          </a:p>
        </p:txBody>
      </p:sp>
      <p:sp>
        <p:nvSpPr>
          <p:cNvPr id="9" name="Text 7"/>
          <p:cNvSpPr txBox="1"/>
          <p:nvPr/>
        </p:nvSpPr>
        <p:spPr>
          <a:xfrm>
            <a:off x="731520" y="3154680"/>
            <a:ext cx="5120640" cy="880110"/>
          </a:xfrm>
          <a:prstGeom prst="rect">
            <a:avLst/>
          </a:prstGeom>
          <a:noFill/>
          <a:ln/>
        </p:spPr>
        <p:txBody>
          <a:bodyPr wrap="square" lIns="0" tIns="0" rIns="0" bIns="0" rtlCol="0" anchor="ctr"/>
          <a:lstStyle/>
          <a:p>
            <a:pPr marL="0" indent="0" algn="ctr">
              <a:buNone/>
            </a:pPr>
            <a:r>
              <a:rPr lang="en-US" sz="2600" b="1" i="1" dirty="0">
                <a:solidFill>
                  <a:srgbClr val="D98200"/>
                </a:solidFill>
                <a:latin typeface="Cambria" pitchFamily="34" charset="0"/>
                <a:ea typeface="Cambria" pitchFamily="34" charset="-122"/>
                <a:cs typeface="Cambria" pitchFamily="34" charset="-120"/>
              </a:rPr>
              <a:t>m₁u₁ + m₂u₂ = m₁v₁ + m₂v₂</a:t>
            </a:r>
            <a:endParaRPr lang="en-US" sz="2600" dirty="0"/>
          </a:p>
        </p:txBody>
      </p:sp>
      <p:sp>
        <p:nvSpPr>
          <p:cNvPr id="10" name="Text 8"/>
          <p:cNvSpPr txBox="1"/>
          <p:nvPr/>
        </p:nvSpPr>
        <p:spPr>
          <a:xfrm>
            <a:off x="731520" y="4009644"/>
            <a:ext cx="5120640" cy="528066"/>
          </a:xfrm>
          <a:prstGeom prst="rect">
            <a:avLst/>
          </a:prstGeom>
          <a:noFill/>
          <a:ln/>
        </p:spPr>
        <p:txBody>
          <a:bodyPr wrap="square" lIns="0" tIns="0" rIns="0" bIns="0" rtlCol="0" anchor="t"/>
          <a:lstStyle/>
          <a:p>
            <a:pPr marL="0" indent="0" algn="ctr">
              <a:buNone/>
            </a:pPr>
            <a:r>
              <a:rPr lang="en-US" sz="1450" dirty="0">
                <a:solidFill>
                  <a:srgbClr val="6B7488"/>
                </a:solidFill>
                <a:latin typeface="Calibri" pitchFamily="34" charset="0"/>
                <a:ea typeface="Calibri" pitchFamily="34" charset="-122"/>
                <a:cs typeface="Calibri" pitchFamily="34" charset="-120"/>
              </a:rPr>
              <a:t>total momentum before = total momentum after</a:t>
            </a:r>
            <a:endParaRPr lang="en-US" sz="1450" dirty="0"/>
          </a:p>
        </p:txBody>
      </p:sp>
      <p:sp>
        <p:nvSpPr>
          <p:cNvPr id="11" name="Shape 9"/>
          <p:cNvSpPr/>
          <p:nvPr/>
        </p:nvSpPr>
        <p:spPr>
          <a:xfrm>
            <a:off x="6263640" y="3017520"/>
            <a:ext cx="5376672" cy="3063240"/>
          </a:xfrm>
          <a:prstGeom prst="roundRect">
            <a:avLst>
              <a:gd name="adj" fmla="val 3582"/>
            </a:avLst>
          </a:prstGeom>
          <a:solidFill>
            <a:srgbClr val="E6F4F1"/>
          </a:solidFill>
          <a:ln w="12700">
            <a:solidFill>
              <a:srgbClr val="E6F4F1"/>
            </a:solidFill>
            <a:prstDash val="solid"/>
          </a:ln>
        </p:spPr>
        <p:txBody>
          <a:bodyPr/>
          <a:lstStyle/>
          <a:p>
            <a:endParaRPr lang="en-US"/>
          </a:p>
        </p:txBody>
      </p:sp>
      <p:sp>
        <p:nvSpPr>
          <p:cNvPr id="12" name="Text 10"/>
          <p:cNvSpPr txBox="1"/>
          <p:nvPr/>
        </p:nvSpPr>
        <p:spPr>
          <a:xfrm>
            <a:off x="6492240" y="3154680"/>
            <a:ext cx="4937760" cy="365760"/>
          </a:xfrm>
          <a:prstGeom prst="rect">
            <a:avLst/>
          </a:prstGeom>
          <a:noFill/>
          <a:ln/>
        </p:spPr>
        <p:txBody>
          <a:bodyPr wrap="square" lIns="0" tIns="0" rIns="0" bIns="0" rtlCol="0" anchor="ctr"/>
          <a:lstStyle/>
          <a:p>
            <a:pPr marL="0" indent="0">
              <a:buNone/>
            </a:pPr>
            <a:r>
              <a:rPr lang="en-US" sz="1900" b="1" dirty="0">
                <a:solidFill>
                  <a:srgbClr val="238A7E"/>
                </a:solidFill>
                <a:latin typeface="Cambria" pitchFamily="34" charset="0"/>
                <a:ea typeface="Cambria" pitchFamily="34" charset="-122"/>
                <a:cs typeface="Cambria" pitchFamily="34" charset="-120"/>
              </a:rPr>
              <a:t>External vs internal forces</a:t>
            </a:r>
            <a:endParaRPr lang="en-US" sz="1900" dirty="0"/>
          </a:p>
        </p:txBody>
      </p:sp>
      <p:sp>
        <p:nvSpPr>
          <p:cNvPr id="13" name="Text 11"/>
          <p:cNvSpPr txBox="1"/>
          <p:nvPr/>
        </p:nvSpPr>
        <p:spPr>
          <a:xfrm>
            <a:off x="6492240" y="3611880"/>
            <a:ext cx="4937760" cy="2377440"/>
          </a:xfrm>
          <a:prstGeom prst="rect">
            <a:avLst/>
          </a:prstGeom>
          <a:noFill/>
          <a:ln/>
        </p:spPr>
        <p:txBody>
          <a:bodyPr wrap="square" lIns="0" tIns="0" rIns="0" bIns="0" rtlCol="0" anchor="t"/>
          <a:lstStyle/>
          <a:p>
            <a:pPr marL="342900" indent="-342900">
              <a:spcAft>
                <a:spcPts val="600"/>
              </a:spcAft>
              <a:buSzPct val="100000"/>
              <a:buChar char="•"/>
            </a:pPr>
            <a:r>
              <a:rPr lang="en-US" sz="1550" dirty="0">
                <a:solidFill>
                  <a:srgbClr val="1E2A44"/>
                </a:solidFill>
                <a:latin typeface="Calibri" pitchFamily="34" charset="0"/>
                <a:ea typeface="Calibri" pitchFamily="34" charset="-122"/>
                <a:cs typeface="Calibri" pitchFamily="34" charset="-120"/>
              </a:rPr>
              <a:t>External: act from outside the system, e.g. friction, weight</a:t>
            </a:r>
            <a:endParaRPr lang="en-US" sz="1550" dirty="0"/>
          </a:p>
          <a:p>
            <a:pPr marL="342900" indent="-342900">
              <a:spcAft>
                <a:spcPts val="600"/>
              </a:spcAft>
              <a:buSzPct val="100000"/>
              <a:buChar char="•"/>
            </a:pPr>
            <a:r>
              <a:rPr lang="en-US" sz="1550" dirty="0">
                <a:solidFill>
                  <a:srgbClr val="1E2A44"/>
                </a:solidFill>
                <a:latin typeface="Calibri" pitchFamily="34" charset="0"/>
                <a:ea typeface="Calibri" pitchFamily="34" charset="-122"/>
                <a:cs typeface="Calibri" pitchFamily="34" charset="-120"/>
              </a:rPr>
              <a:t>Internal: between parts of the system, e.g. the collision forces — they are a Newton III pair and cancel</a:t>
            </a:r>
            <a:endParaRPr lang="en-US" sz="1550" dirty="0"/>
          </a:p>
          <a:p>
            <a:pPr marL="342900" indent="-342900">
              <a:spcAft>
                <a:spcPts val="600"/>
              </a:spcAft>
              <a:buSzPct val="100000"/>
              <a:buChar char="•"/>
            </a:pPr>
            <a:r>
              <a:rPr lang="en-US" sz="1550" dirty="0">
                <a:solidFill>
                  <a:srgbClr val="1E2A44"/>
                </a:solidFill>
                <a:latin typeface="Calibri" pitchFamily="34" charset="0"/>
                <a:ea typeface="Calibri" pitchFamily="34" charset="-122"/>
                <a:cs typeface="Calibri" pitchFamily="34" charset="-120"/>
              </a:rPr>
              <a:t>Momentum is a vector: opposite directions cancel</a:t>
            </a:r>
            <a:endParaRPr lang="en-US" sz="1550" dirty="0"/>
          </a:p>
        </p:txBody>
      </p:sp>
      <p:sp>
        <p:nvSpPr>
          <p:cNvPr id="14" name="Shape 12"/>
          <p:cNvSpPr/>
          <p:nvPr/>
        </p:nvSpPr>
        <p:spPr>
          <a:xfrm>
            <a:off x="548640" y="4846320"/>
            <a:ext cx="5486400" cy="1234440"/>
          </a:xfrm>
          <a:prstGeom prst="roundRect">
            <a:avLst>
              <a:gd name="adj" fmla="val 8889"/>
            </a:avLst>
          </a:prstGeom>
          <a:solidFill>
            <a:srgbClr val="FCEBE6"/>
          </a:solidFill>
          <a:ln w="12700">
            <a:solidFill>
              <a:srgbClr val="FCEBE6"/>
            </a:solidFill>
            <a:prstDash val="solid"/>
          </a:ln>
        </p:spPr>
        <p:txBody>
          <a:bodyPr/>
          <a:lstStyle/>
          <a:p>
            <a:endParaRPr lang="en-US"/>
          </a:p>
        </p:txBody>
      </p:sp>
      <p:sp>
        <p:nvSpPr>
          <p:cNvPr id="15" name="Text 13"/>
          <p:cNvSpPr txBox="1"/>
          <p:nvPr/>
        </p:nvSpPr>
        <p:spPr>
          <a:xfrm>
            <a:off x="777240" y="4937760"/>
            <a:ext cx="5120640" cy="1097280"/>
          </a:xfrm>
          <a:prstGeom prst="rect">
            <a:avLst/>
          </a:prstGeom>
          <a:noFill/>
          <a:ln/>
        </p:spPr>
        <p:txBody>
          <a:bodyPr wrap="square" lIns="0" tIns="0" rIns="0" bIns="0" rtlCol="0" anchor="t"/>
          <a:lstStyle/>
          <a:p>
            <a:pPr marL="0" indent="0">
              <a:buNone/>
            </a:pPr>
            <a:r>
              <a:rPr lang="en-US" sz="1500" dirty="0">
                <a:solidFill>
                  <a:srgbClr val="1E2A44"/>
                </a:solidFill>
                <a:latin typeface="Calibri" pitchFamily="34" charset="0"/>
                <a:ea typeface="Calibri" pitchFamily="34" charset="-122"/>
                <a:cs typeface="Calibri" pitchFamily="34" charset="-120"/>
              </a:rPr>
              <a:t>Why? In a collision the forces on the two bodies are equal and opposite (N III) and last the same time, so the momentum gained by one equals the momentum lost by the other.</a:t>
            </a:r>
            <a:endParaRPr lang="en-US" sz="15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972800" cy="274320"/>
          </a:xfrm>
          <a:prstGeom prst="rect">
            <a:avLst/>
          </a:prstGeom>
          <a:noFill/>
          <a:ln/>
        </p:spPr>
        <p:txBody>
          <a:bodyPr wrap="square" lIns="0" tIns="0" rIns="0" bIns="0" rtlCol="0" anchor="ctr"/>
          <a:lstStyle/>
          <a:p>
            <a:pPr marL="0" indent="0">
              <a:buNone/>
            </a:pPr>
            <a:r>
              <a:rPr lang="en-US" sz="1200" b="1" kern="0" spc="300" dirty="0">
                <a:solidFill>
                  <a:srgbClr val="1591BD"/>
                </a:solidFill>
                <a:latin typeface="Calibri" pitchFamily="34" charset="0"/>
                <a:ea typeface="Calibri" pitchFamily="34" charset="-122"/>
                <a:cs typeface="Calibri" pitchFamily="34" charset="-120"/>
              </a:rPr>
              <a:t>3.3.2 · ONE-DIMENSIONAL COLLISION</a:t>
            </a:r>
            <a:endParaRPr lang="en-US" sz="1200" dirty="0"/>
          </a:p>
        </p:txBody>
      </p:sp>
      <p:sp>
        <p:nvSpPr>
          <p:cNvPr id="3" name="Text 1"/>
          <p:cNvSpPr txBox="1"/>
          <p:nvPr/>
        </p:nvSpPr>
        <p:spPr>
          <a:xfrm>
            <a:off x="548640" y="621792"/>
            <a:ext cx="11064240" cy="685800"/>
          </a:xfrm>
          <a:prstGeom prst="rect">
            <a:avLst/>
          </a:prstGeom>
          <a:noFill/>
          <a:ln/>
        </p:spPr>
        <p:txBody>
          <a:bodyPr wrap="square" lIns="0" tIns="0" rIns="0" bIns="0" rtlCol="0" anchor="ctr"/>
          <a:lstStyle/>
          <a:p>
            <a:pPr marL="0" indent="0">
              <a:buNone/>
            </a:pPr>
            <a:r>
              <a:rPr lang="en-US" sz="3200" b="1" dirty="0">
                <a:solidFill>
                  <a:srgbClr val="14213D"/>
                </a:solidFill>
                <a:latin typeface="Cambria" pitchFamily="34" charset="0"/>
                <a:ea typeface="Cambria" pitchFamily="34" charset="-122"/>
                <a:cs typeface="Cambria" pitchFamily="34" charset="-120"/>
              </a:rPr>
              <a:t>Worked example · Trolleys stick together</a:t>
            </a:r>
            <a:endParaRPr lang="en-US" sz="3200" dirty="0"/>
          </a:p>
        </p:txBody>
      </p:sp>
      <p:sp>
        <p:nvSpPr>
          <p:cNvPr id="4" name="Text 2"/>
          <p:cNvSpPr txBox="1"/>
          <p:nvPr/>
        </p:nvSpPr>
        <p:spPr>
          <a:xfrm>
            <a:off x="548640" y="6400800"/>
            <a:ext cx="7315200" cy="274320"/>
          </a:xfrm>
          <a:prstGeom prst="rect">
            <a:avLst/>
          </a:prstGeom>
          <a:noFill/>
          <a:ln/>
        </p:spPr>
        <p:txBody>
          <a:bodyPr wrap="square" lIns="0" tIns="0" rIns="0" bIns="0" rtlCol="0" anchor="ctr"/>
          <a:lstStyle/>
          <a:p>
            <a:pPr marL="0" indent="0">
              <a:buNone/>
            </a:pPr>
            <a:r>
              <a:rPr lang="en-US" sz="1000" dirty="0">
                <a:solidFill>
                  <a:srgbClr val="6B7488"/>
                </a:solidFill>
                <a:latin typeface="Calibri" pitchFamily="34" charset="0"/>
                <a:ea typeface="Calibri" pitchFamily="34" charset="-122"/>
                <a:cs typeface="Calibri" pitchFamily="34" charset="-120"/>
              </a:rPr>
              <a:t>Topic 3 · Dynamics   |   Cambridge International AS Level Physics 9702</a:t>
            </a:r>
            <a:endParaRPr lang="en-US" sz="1000" dirty="0"/>
          </a:p>
        </p:txBody>
      </p:sp>
      <p:sp>
        <p:nvSpPr>
          <p:cNvPr id="5" name="Text 3"/>
          <p:cNvSpPr txBox="1"/>
          <p:nvPr/>
        </p:nvSpPr>
        <p:spPr>
          <a:xfrm>
            <a:off x="10728655" y="6400800"/>
            <a:ext cx="914400" cy="274320"/>
          </a:xfrm>
          <a:prstGeom prst="rect">
            <a:avLst/>
          </a:prstGeom>
          <a:noFill/>
          <a:ln/>
        </p:spPr>
        <p:txBody>
          <a:bodyPr wrap="square" lIns="0" tIns="0" rIns="0" bIns="0" rtlCol="0" anchor="ctr"/>
          <a:lstStyle/>
          <a:p>
            <a:pPr marL="0" indent="0" algn="r">
              <a:buNone/>
            </a:pPr>
            <a:r>
              <a:rPr lang="en-US" sz="1000" dirty="0">
                <a:solidFill>
                  <a:srgbClr val="6B7488"/>
                </a:solidFill>
                <a:latin typeface="Calibri" pitchFamily="34" charset="0"/>
                <a:ea typeface="Calibri" pitchFamily="34" charset="-122"/>
                <a:cs typeface="Calibri" pitchFamily="34" charset="-120"/>
              </a:rPr>
              <a:t>26</a:t>
            </a:r>
            <a:endParaRPr lang="en-US" sz="1000" dirty="0"/>
          </a:p>
        </p:txBody>
      </p:sp>
      <p:sp>
        <p:nvSpPr>
          <p:cNvPr id="7" name="Shape 4"/>
          <p:cNvSpPr/>
          <p:nvPr/>
        </p:nvSpPr>
        <p:spPr>
          <a:xfrm>
            <a:off x="548640" y="3611880"/>
            <a:ext cx="11091672" cy="731520"/>
          </a:xfrm>
          <a:prstGeom prst="roundRect">
            <a:avLst>
              <a:gd name="adj" fmla="val 15000"/>
            </a:avLst>
          </a:prstGeom>
          <a:solidFill>
            <a:srgbClr val="FFF4DC"/>
          </a:solidFill>
          <a:ln w="12700">
            <a:solidFill>
              <a:srgbClr val="FFF4DC"/>
            </a:solidFill>
            <a:prstDash val="solid"/>
          </a:ln>
        </p:spPr>
        <p:txBody>
          <a:bodyPr/>
          <a:lstStyle/>
          <a:p>
            <a:endParaRPr lang="en-US"/>
          </a:p>
        </p:txBody>
      </p:sp>
      <p:sp>
        <p:nvSpPr>
          <p:cNvPr id="8" name="Text 5"/>
          <p:cNvSpPr txBox="1"/>
          <p:nvPr/>
        </p:nvSpPr>
        <p:spPr>
          <a:xfrm>
            <a:off x="822960" y="3675888"/>
            <a:ext cx="10607040" cy="640080"/>
          </a:xfrm>
          <a:prstGeom prst="rect">
            <a:avLst/>
          </a:prstGeom>
          <a:noFill/>
          <a:ln/>
        </p:spPr>
        <p:txBody>
          <a:bodyPr wrap="square" lIns="0" tIns="0" rIns="0" bIns="0" rtlCol="0" anchor="t"/>
          <a:lstStyle/>
          <a:p>
            <a:pPr marL="0" indent="0">
              <a:buNone/>
            </a:pPr>
            <a:r>
              <a:rPr lang="en-US" sz="1550" b="1" dirty="0">
                <a:solidFill>
                  <a:srgbClr val="1E2A44"/>
                </a:solidFill>
                <a:latin typeface="Calibri" pitchFamily="34" charset="0"/>
                <a:ea typeface="Calibri" pitchFamily="34" charset="-122"/>
                <a:cs typeface="Calibri" pitchFamily="34" charset="-120"/>
              </a:rPr>
              <a:t>Trolley A (0.80 kg) moves at 3.0 m s⁻¹ and hits stationary trolley B, which has twice the mass. They stick together. Find their common velocity and whether the collision is elastic.</a:t>
            </a:r>
            <a:endParaRPr lang="en-US" sz="1550" dirty="0"/>
          </a:p>
        </p:txBody>
      </p:sp>
      <p:sp>
        <p:nvSpPr>
          <p:cNvPr id="9" name="Shape 6"/>
          <p:cNvSpPr/>
          <p:nvPr/>
        </p:nvSpPr>
        <p:spPr>
          <a:xfrm>
            <a:off x="548640" y="4526280"/>
            <a:ext cx="5449824" cy="1554480"/>
          </a:xfrm>
          <a:prstGeom prst="roundRect">
            <a:avLst>
              <a:gd name="adj" fmla="val 7059"/>
            </a:avLst>
          </a:prstGeom>
          <a:solidFill>
            <a:srgbClr val="EEF3F9"/>
          </a:solidFill>
          <a:ln w="12700">
            <a:solidFill>
              <a:srgbClr val="EEF3F9"/>
            </a:solidFill>
            <a:prstDash val="solid"/>
          </a:ln>
        </p:spPr>
        <p:txBody>
          <a:bodyPr/>
          <a:lstStyle/>
          <a:p>
            <a:endParaRPr lang="en-US"/>
          </a:p>
        </p:txBody>
      </p:sp>
      <p:sp>
        <p:nvSpPr>
          <p:cNvPr id="10" name="Text 7"/>
          <p:cNvSpPr txBox="1"/>
          <p:nvPr/>
        </p:nvSpPr>
        <p:spPr>
          <a:xfrm>
            <a:off x="777240" y="4617720"/>
            <a:ext cx="5029200" cy="1417320"/>
          </a:xfrm>
          <a:prstGeom prst="rect">
            <a:avLst/>
          </a:prstGeom>
          <a:noFill/>
          <a:ln/>
        </p:spPr>
        <p:txBody>
          <a:bodyPr wrap="square" lIns="0" tIns="0" rIns="0" bIns="0" rtlCol="0" anchor="t"/>
          <a:lstStyle/>
          <a:p>
            <a:pPr marL="0" indent="0">
              <a:buNone/>
            </a:pPr>
            <a:r>
              <a:rPr lang="en-US" sz="1700" b="1" dirty="0">
                <a:solidFill>
                  <a:srgbClr val="1591BD"/>
                </a:solidFill>
                <a:latin typeface="Calibri" pitchFamily="34" charset="0"/>
                <a:ea typeface="Calibri" pitchFamily="34" charset="-122"/>
                <a:cs typeface="Calibri" pitchFamily="34" charset="-120"/>
              </a:rPr>
              <a:t>Momentum</a:t>
            </a:r>
            <a:endParaRPr lang="en-US" sz="1700" dirty="0"/>
          </a:p>
          <a:p>
            <a:pPr marL="0" indent="0">
              <a:buNone/>
            </a:pPr>
            <a:r>
              <a:rPr lang="en-US" sz="1700" dirty="0">
                <a:solidFill>
                  <a:srgbClr val="1E2A44"/>
                </a:solidFill>
                <a:latin typeface="Calibri" pitchFamily="34" charset="0"/>
                <a:ea typeface="Calibri" pitchFamily="34" charset="-122"/>
                <a:cs typeface="Calibri" pitchFamily="34" charset="-120"/>
              </a:rPr>
              <a:t>before = 0.80 × 3.0 + 0 = 2.4 kg m s⁻¹</a:t>
            </a:r>
            <a:endParaRPr lang="en-US" sz="1700" dirty="0"/>
          </a:p>
          <a:p>
            <a:pPr marL="0" indent="0">
              <a:buNone/>
            </a:pPr>
            <a:r>
              <a:rPr lang="en-US" sz="1700" dirty="0">
                <a:solidFill>
                  <a:srgbClr val="1E2A44"/>
                </a:solidFill>
                <a:latin typeface="Calibri" pitchFamily="34" charset="0"/>
                <a:ea typeface="Calibri" pitchFamily="34" charset="-122"/>
                <a:cs typeface="Calibri" pitchFamily="34" charset="-120"/>
              </a:rPr>
              <a:t>after = (0.80 + 1.60)v  →  v = 2.4 / 2.4 = 1.0 m s⁻¹</a:t>
            </a:r>
            <a:endParaRPr lang="en-US" sz="1700" dirty="0"/>
          </a:p>
        </p:txBody>
      </p:sp>
      <p:sp>
        <p:nvSpPr>
          <p:cNvPr id="11" name="Shape 8"/>
          <p:cNvSpPr/>
          <p:nvPr/>
        </p:nvSpPr>
        <p:spPr>
          <a:xfrm>
            <a:off x="6190488" y="4526280"/>
            <a:ext cx="5449824" cy="1554480"/>
          </a:xfrm>
          <a:prstGeom prst="roundRect">
            <a:avLst>
              <a:gd name="adj" fmla="val 7059"/>
            </a:avLst>
          </a:prstGeom>
          <a:solidFill>
            <a:srgbClr val="FCEBE6"/>
          </a:solidFill>
          <a:ln w="12700">
            <a:solidFill>
              <a:srgbClr val="FCEBE6"/>
            </a:solidFill>
            <a:prstDash val="solid"/>
          </a:ln>
        </p:spPr>
        <p:txBody>
          <a:bodyPr/>
          <a:lstStyle/>
          <a:p>
            <a:endParaRPr lang="en-US"/>
          </a:p>
        </p:txBody>
      </p:sp>
      <p:sp>
        <p:nvSpPr>
          <p:cNvPr id="12" name="Text 9"/>
          <p:cNvSpPr txBox="1"/>
          <p:nvPr/>
        </p:nvSpPr>
        <p:spPr>
          <a:xfrm>
            <a:off x="6419088" y="4617720"/>
            <a:ext cx="5029200" cy="1417320"/>
          </a:xfrm>
          <a:prstGeom prst="rect">
            <a:avLst/>
          </a:prstGeom>
          <a:noFill/>
          <a:ln/>
        </p:spPr>
        <p:txBody>
          <a:bodyPr wrap="square" lIns="0" tIns="0" rIns="0" bIns="0" rtlCol="0" anchor="t"/>
          <a:lstStyle/>
          <a:p>
            <a:pPr marL="0" indent="0">
              <a:buNone/>
            </a:pPr>
            <a:r>
              <a:rPr lang="en-US" sz="1700" b="1" dirty="0">
                <a:solidFill>
                  <a:srgbClr val="D9482B"/>
                </a:solidFill>
                <a:latin typeface="Calibri" pitchFamily="34" charset="0"/>
                <a:ea typeface="Calibri" pitchFamily="34" charset="-122"/>
                <a:cs typeface="Calibri" pitchFamily="34" charset="-120"/>
              </a:rPr>
              <a:t>Kinetic energy</a:t>
            </a:r>
            <a:endParaRPr lang="en-US" sz="1700" dirty="0"/>
          </a:p>
          <a:p>
            <a:pPr marL="0" indent="0">
              <a:buNone/>
            </a:pPr>
            <a:r>
              <a:rPr lang="en-US" sz="1700" dirty="0">
                <a:solidFill>
                  <a:srgbClr val="1E2A44"/>
                </a:solidFill>
                <a:latin typeface="Calibri" pitchFamily="34" charset="0"/>
                <a:ea typeface="Calibri" pitchFamily="34" charset="-122"/>
                <a:cs typeface="Calibri" pitchFamily="34" charset="-120"/>
              </a:rPr>
              <a:t>before = ½ × 0.80 × 3.0² = 3.6 J;  after = ½ × 2.4 × 1.0² = 1.2 J</a:t>
            </a:r>
            <a:endParaRPr lang="en-US" sz="1700" dirty="0"/>
          </a:p>
          <a:p>
            <a:pPr marL="0" indent="0">
              <a:buNone/>
            </a:pPr>
            <a:r>
              <a:rPr lang="en-US" sz="1700" dirty="0">
                <a:solidFill>
                  <a:srgbClr val="1E2A44"/>
                </a:solidFill>
                <a:latin typeface="Calibri" pitchFamily="34" charset="0"/>
                <a:ea typeface="Calibri" pitchFamily="34" charset="-122"/>
                <a:cs typeface="Calibri" pitchFamily="34" charset="-120"/>
              </a:rPr>
              <a:t>KE not conserved → inelastic</a:t>
            </a:r>
            <a:endParaRPr lang="en-US" sz="1700" dirty="0"/>
          </a:p>
        </p:txBody>
      </p:sp>
      <p:pic>
        <p:nvPicPr>
          <p:cNvPr id="14" name="Picture 13">
            <a:extLst>
              <a:ext uri="{FF2B5EF4-FFF2-40B4-BE49-F238E27FC236}">
                <a16:creationId xmlns:a16="http://schemas.microsoft.com/office/drawing/2014/main" id="{510D2B82-62D6-F826-76C7-9BBD81866327}"/>
              </a:ext>
            </a:extLst>
          </p:cNvPr>
          <p:cNvPicPr>
            <a:picLocks noChangeAspect="1"/>
          </p:cNvPicPr>
          <p:nvPr/>
        </p:nvPicPr>
        <p:blipFill>
          <a:blip r:embed="rId3"/>
          <a:stretch>
            <a:fillRect/>
          </a:stretch>
        </p:blipFill>
        <p:spPr>
          <a:xfrm>
            <a:off x="2414015" y="1214638"/>
            <a:ext cx="6746519" cy="227906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972800" cy="274320"/>
          </a:xfrm>
          <a:prstGeom prst="rect">
            <a:avLst/>
          </a:prstGeom>
          <a:noFill/>
          <a:ln/>
        </p:spPr>
        <p:txBody>
          <a:bodyPr wrap="square" lIns="0" tIns="0" rIns="0" bIns="0" rtlCol="0" anchor="ctr"/>
          <a:lstStyle/>
          <a:p>
            <a:pPr marL="0" indent="0">
              <a:buNone/>
            </a:pPr>
            <a:r>
              <a:rPr lang="en-US" sz="1200" b="1" kern="0" spc="300" dirty="0">
                <a:solidFill>
                  <a:srgbClr val="1591BD"/>
                </a:solidFill>
                <a:latin typeface="Calibri" pitchFamily="34" charset="0"/>
                <a:ea typeface="Calibri" pitchFamily="34" charset="-122"/>
                <a:cs typeface="Calibri" pitchFamily="34" charset="-120"/>
              </a:rPr>
              <a:t>3.3.2 · FINDING A FINAL VELOCITY AND THE KE LOST</a:t>
            </a:r>
            <a:endParaRPr lang="en-US" sz="1200" dirty="0"/>
          </a:p>
        </p:txBody>
      </p:sp>
      <p:sp>
        <p:nvSpPr>
          <p:cNvPr id="3" name="Text 1"/>
          <p:cNvSpPr txBox="1"/>
          <p:nvPr/>
        </p:nvSpPr>
        <p:spPr>
          <a:xfrm>
            <a:off x="548640" y="621792"/>
            <a:ext cx="11064240" cy="685800"/>
          </a:xfrm>
          <a:prstGeom prst="rect">
            <a:avLst/>
          </a:prstGeom>
          <a:noFill/>
          <a:ln/>
        </p:spPr>
        <p:txBody>
          <a:bodyPr wrap="square" lIns="0" tIns="0" rIns="0" bIns="0" rtlCol="0" anchor="ctr"/>
          <a:lstStyle/>
          <a:p>
            <a:pPr marL="0" indent="0">
              <a:buNone/>
            </a:pPr>
            <a:r>
              <a:rPr lang="en-US" sz="3200" b="1" dirty="0">
                <a:solidFill>
                  <a:srgbClr val="14213D"/>
                </a:solidFill>
                <a:latin typeface="Cambria" pitchFamily="34" charset="0"/>
                <a:ea typeface="Cambria" pitchFamily="34" charset="-122"/>
                <a:cs typeface="Cambria" pitchFamily="34" charset="-120"/>
              </a:rPr>
              <a:t>Worked example · Bowls</a:t>
            </a:r>
            <a:endParaRPr lang="en-US" sz="3200" dirty="0"/>
          </a:p>
        </p:txBody>
      </p:sp>
      <p:sp>
        <p:nvSpPr>
          <p:cNvPr id="4" name="Text 2"/>
          <p:cNvSpPr txBox="1"/>
          <p:nvPr/>
        </p:nvSpPr>
        <p:spPr>
          <a:xfrm>
            <a:off x="548640" y="6400800"/>
            <a:ext cx="7315200" cy="274320"/>
          </a:xfrm>
          <a:prstGeom prst="rect">
            <a:avLst/>
          </a:prstGeom>
          <a:noFill/>
          <a:ln/>
        </p:spPr>
        <p:txBody>
          <a:bodyPr wrap="square" lIns="0" tIns="0" rIns="0" bIns="0" rtlCol="0" anchor="ctr"/>
          <a:lstStyle/>
          <a:p>
            <a:pPr marL="0" indent="0">
              <a:buNone/>
            </a:pPr>
            <a:r>
              <a:rPr lang="en-US" sz="1000" dirty="0">
                <a:solidFill>
                  <a:srgbClr val="6B7488"/>
                </a:solidFill>
                <a:latin typeface="Calibri" pitchFamily="34" charset="0"/>
                <a:ea typeface="Calibri" pitchFamily="34" charset="-122"/>
                <a:cs typeface="Calibri" pitchFamily="34" charset="-120"/>
              </a:rPr>
              <a:t>Topic 3 · Dynamics   |   Cambridge International AS Level Physics 9702</a:t>
            </a:r>
            <a:endParaRPr lang="en-US" sz="1000" dirty="0"/>
          </a:p>
        </p:txBody>
      </p:sp>
      <p:sp>
        <p:nvSpPr>
          <p:cNvPr id="5" name="Text 3"/>
          <p:cNvSpPr txBox="1"/>
          <p:nvPr/>
        </p:nvSpPr>
        <p:spPr>
          <a:xfrm>
            <a:off x="10728655" y="6400800"/>
            <a:ext cx="914400" cy="274320"/>
          </a:xfrm>
          <a:prstGeom prst="rect">
            <a:avLst/>
          </a:prstGeom>
          <a:noFill/>
          <a:ln/>
        </p:spPr>
        <p:txBody>
          <a:bodyPr wrap="square" lIns="0" tIns="0" rIns="0" bIns="0" rtlCol="0" anchor="ctr"/>
          <a:lstStyle/>
          <a:p>
            <a:pPr marL="0" indent="0" algn="r">
              <a:buNone/>
            </a:pPr>
            <a:r>
              <a:rPr lang="en-US" sz="1000" dirty="0">
                <a:solidFill>
                  <a:srgbClr val="6B7488"/>
                </a:solidFill>
                <a:latin typeface="Calibri" pitchFamily="34" charset="0"/>
                <a:ea typeface="Calibri" pitchFamily="34" charset="-122"/>
                <a:cs typeface="Calibri" pitchFamily="34" charset="-120"/>
              </a:rPr>
              <a:t>27</a:t>
            </a:r>
            <a:endParaRPr lang="en-US" sz="1000" dirty="0"/>
          </a:p>
        </p:txBody>
      </p:sp>
      <p:sp>
        <p:nvSpPr>
          <p:cNvPr id="7" name="Shape 4"/>
          <p:cNvSpPr/>
          <p:nvPr/>
        </p:nvSpPr>
        <p:spPr>
          <a:xfrm>
            <a:off x="548640" y="3611880"/>
            <a:ext cx="11091672" cy="731520"/>
          </a:xfrm>
          <a:prstGeom prst="roundRect">
            <a:avLst>
              <a:gd name="adj" fmla="val 15000"/>
            </a:avLst>
          </a:prstGeom>
          <a:solidFill>
            <a:srgbClr val="FFF4DC"/>
          </a:solidFill>
          <a:ln w="12700">
            <a:solidFill>
              <a:srgbClr val="FFF4DC"/>
            </a:solidFill>
            <a:prstDash val="solid"/>
          </a:ln>
        </p:spPr>
        <p:txBody>
          <a:bodyPr/>
          <a:lstStyle/>
          <a:p>
            <a:endParaRPr lang="en-US"/>
          </a:p>
        </p:txBody>
      </p:sp>
      <p:sp>
        <p:nvSpPr>
          <p:cNvPr id="8" name="Text 5"/>
          <p:cNvSpPr txBox="1"/>
          <p:nvPr/>
        </p:nvSpPr>
        <p:spPr>
          <a:xfrm>
            <a:off x="822960" y="3675888"/>
            <a:ext cx="10607040" cy="640080"/>
          </a:xfrm>
          <a:prstGeom prst="rect">
            <a:avLst/>
          </a:prstGeom>
          <a:noFill/>
          <a:ln/>
        </p:spPr>
        <p:txBody>
          <a:bodyPr wrap="square" lIns="0" tIns="0" rIns="0" bIns="0" rtlCol="0" anchor="t"/>
          <a:lstStyle/>
          <a:p>
            <a:pPr marL="0" indent="0">
              <a:buNone/>
            </a:pPr>
            <a:r>
              <a:rPr lang="en-US" sz="1550" b="1" dirty="0">
                <a:solidFill>
                  <a:srgbClr val="1E2A44"/>
                </a:solidFill>
                <a:latin typeface="Calibri" pitchFamily="34" charset="0"/>
                <a:ea typeface="Calibri" pitchFamily="34" charset="-122"/>
                <a:cs typeface="Calibri" pitchFamily="34" charset="-120"/>
              </a:rPr>
              <a:t>A 5.0 kg ball moving at 10.0 m s⁻¹ strikes a stationary 1.0 kg ball, which flies off at 10.0 m s⁻¹. Find the final velocity of the large ball and the KE ‘lost’.</a:t>
            </a:r>
            <a:endParaRPr lang="en-US" sz="1550" dirty="0"/>
          </a:p>
        </p:txBody>
      </p:sp>
      <p:sp>
        <p:nvSpPr>
          <p:cNvPr id="9" name="Shape 6"/>
          <p:cNvSpPr/>
          <p:nvPr/>
        </p:nvSpPr>
        <p:spPr>
          <a:xfrm>
            <a:off x="548640" y="4526280"/>
            <a:ext cx="5449824" cy="1554480"/>
          </a:xfrm>
          <a:prstGeom prst="roundRect">
            <a:avLst>
              <a:gd name="adj" fmla="val 7059"/>
            </a:avLst>
          </a:prstGeom>
          <a:solidFill>
            <a:srgbClr val="EEF3F9"/>
          </a:solidFill>
          <a:ln w="12700">
            <a:solidFill>
              <a:srgbClr val="EEF3F9"/>
            </a:solidFill>
            <a:prstDash val="solid"/>
          </a:ln>
        </p:spPr>
        <p:txBody>
          <a:bodyPr/>
          <a:lstStyle/>
          <a:p>
            <a:endParaRPr lang="en-US"/>
          </a:p>
        </p:txBody>
      </p:sp>
      <p:sp>
        <p:nvSpPr>
          <p:cNvPr id="10" name="Text 7"/>
          <p:cNvSpPr txBox="1"/>
          <p:nvPr/>
        </p:nvSpPr>
        <p:spPr>
          <a:xfrm>
            <a:off x="777240" y="4617720"/>
            <a:ext cx="5029200" cy="1417320"/>
          </a:xfrm>
          <a:prstGeom prst="rect">
            <a:avLst/>
          </a:prstGeom>
          <a:noFill/>
          <a:ln/>
        </p:spPr>
        <p:txBody>
          <a:bodyPr wrap="square" lIns="0" tIns="0" rIns="0" bIns="0" rtlCol="0" anchor="t"/>
          <a:lstStyle/>
          <a:p>
            <a:pPr marL="0" indent="0">
              <a:buNone/>
            </a:pPr>
            <a:r>
              <a:rPr lang="en-US" sz="1700" b="1" dirty="0">
                <a:solidFill>
                  <a:srgbClr val="1591BD"/>
                </a:solidFill>
                <a:latin typeface="Calibri" pitchFamily="34" charset="0"/>
                <a:ea typeface="Calibri" pitchFamily="34" charset="-122"/>
                <a:cs typeface="Calibri" pitchFamily="34" charset="-120"/>
              </a:rPr>
              <a:t>Momentum</a:t>
            </a:r>
            <a:endParaRPr lang="en-US" sz="1700" dirty="0"/>
          </a:p>
          <a:p>
            <a:pPr marL="0" indent="0">
              <a:buNone/>
            </a:pPr>
            <a:r>
              <a:rPr lang="en-US" sz="1700" dirty="0">
                <a:solidFill>
                  <a:srgbClr val="1E2A44"/>
                </a:solidFill>
                <a:latin typeface="Calibri" pitchFamily="34" charset="0"/>
                <a:ea typeface="Calibri" pitchFamily="34" charset="-122"/>
                <a:cs typeface="Calibri" pitchFamily="34" charset="-120"/>
              </a:rPr>
              <a:t>5.0 × 10 + 0 = 5.0v + 1.0 × 10</a:t>
            </a:r>
            <a:endParaRPr lang="en-US" sz="1700" dirty="0"/>
          </a:p>
          <a:p>
            <a:pPr marL="0" indent="0">
              <a:buNone/>
            </a:pPr>
            <a:r>
              <a:rPr lang="en-US" sz="1700" dirty="0">
                <a:solidFill>
                  <a:srgbClr val="1E2A44"/>
                </a:solidFill>
                <a:latin typeface="Calibri" pitchFamily="34" charset="0"/>
                <a:ea typeface="Calibri" pitchFamily="34" charset="-122"/>
                <a:cs typeface="Calibri" pitchFamily="34" charset="-120"/>
              </a:rPr>
              <a:t>50 = 5.0v + 10  →  v = 8.0 m s⁻¹</a:t>
            </a:r>
            <a:endParaRPr lang="en-US" sz="1700" dirty="0"/>
          </a:p>
        </p:txBody>
      </p:sp>
      <p:sp>
        <p:nvSpPr>
          <p:cNvPr id="11" name="Shape 8"/>
          <p:cNvSpPr/>
          <p:nvPr/>
        </p:nvSpPr>
        <p:spPr>
          <a:xfrm>
            <a:off x="6190488" y="4526280"/>
            <a:ext cx="5449824" cy="1554480"/>
          </a:xfrm>
          <a:prstGeom prst="roundRect">
            <a:avLst>
              <a:gd name="adj" fmla="val 7059"/>
            </a:avLst>
          </a:prstGeom>
          <a:solidFill>
            <a:srgbClr val="FCEBE6"/>
          </a:solidFill>
          <a:ln w="12700">
            <a:solidFill>
              <a:srgbClr val="FCEBE6"/>
            </a:solidFill>
            <a:prstDash val="solid"/>
          </a:ln>
        </p:spPr>
        <p:txBody>
          <a:bodyPr/>
          <a:lstStyle/>
          <a:p>
            <a:endParaRPr lang="en-US"/>
          </a:p>
        </p:txBody>
      </p:sp>
      <p:sp>
        <p:nvSpPr>
          <p:cNvPr id="12" name="Text 9"/>
          <p:cNvSpPr txBox="1"/>
          <p:nvPr/>
        </p:nvSpPr>
        <p:spPr>
          <a:xfrm>
            <a:off x="6419088" y="4617720"/>
            <a:ext cx="5029200" cy="1417320"/>
          </a:xfrm>
          <a:prstGeom prst="rect">
            <a:avLst/>
          </a:prstGeom>
          <a:noFill/>
          <a:ln/>
        </p:spPr>
        <p:txBody>
          <a:bodyPr wrap="square" lIns="0" tIns="0" rIns="0" bIns="0" rtlCol="0" anchor="t"/>
          <a:lstStyle/>
          <a:p>
            <a:pPr marL="0" indent="0">
              <a:buNone/>
            </a:pPr>
            <a:r>
              <a:rPr lang="en-US" sz="1700" b="1" dirty="0">
                <a:solidFill>
                  <a:srgbClr val="D9482B"/>
                </a:solidFill>
                <a:latin typeface="Calibri" pitchFamily="34" charset="0"/>
                <a:ea typeface="Calibri" pitchFamily="34" charset="-122"/>
                <a:cs typeface="Calibri" pitchFamily="34" charset="-120"/>
              </a:rPr>
              <a:t>Kinetic energy</a:t>
            </a:r>
            <a:endParaRPr lang="en-US" sz="1700" dirty="0"/>
          </a:p>
          <a:p>
            <a:pPr marL="0" indent="0">
              <a:buNone/>
            </a:pPr>
            <a:r>
              <a:rPr lang="en-US" sz="1700" dirty="0">
                <a:solidFill>
                  <a:srgbClr val="1E2A44"/>
                </a:solidFill>
                <a:latin typeface="Calibri" pitchFamily="34" charset="0"/>
                <a:ea typeface="Calibri" pitchFamily="34" charset="-122"/>
                <a:cs typeface="Calibri" pitchFamily="34" charset="-120"/>
              </a:rPr>
              <a:t>before 250 J;  after ½(5.0)(8.0²) + ½(1.0)(10²) = 210 J</a:t>
            </a:r>
            <a:endParaRPr lang="en-US" sz="1700" dirty="0"/>
          </a:p>
          <a:p>
            <a:pPr marL="0" indent="0">
              <a:buNone/>
            </a:pPr>
            <a:r>
              <a:rPr lang="en-US" sz="1700" dirty="0">
                <a:solidFill>
                  <a:srgbClr val="1E2A44"/>
                </a:solidFill>
                <a:latin typeface="Calibri" pitchFamily="34" charset="0"/>
                <a:ea typeface="Calibri" pitchFamily="34" charset="-122"/>
                <a:cs typeface="Calibri" pitchFamily="34" charset="-120"/>
              </a:rPr>
              <a:t>40 J becomes internal (thermal) energy and sound</a:t>
            </a:r>
            <a:endParaRPr lang="en-US" sz="1700" dirty="0"/>
          </a:p>
        </p:txBody>
      </p:sp>
      <p:pic>
        <p:nvPicPr>
          <p:cNvPr id="14" name="Picture 13">
            <a:extLst>
              <a:ext uri="{FF2B5EF4-FFF2-40B4-BE49-F238E27FC236}">
                <a16:creationId xmlns:a16="http://schemas.microsoft.com/office/drawing/2014/main" id="{743DB67D-193F-CB0E-383E-75886C638BA0}"/>
              </a:ext>
            </a:extLst>
          </p:cNvPr>
          <p:cNvPicPr>
            <a:picLocks noChangeAspect="1"/>
          </p:cNvPicPr>
          <p:nvPr/>
        </p:nvPicPr>
        <p:blipFill>
          <a:blip r:embed="rId3"/>
          <a:stretch>
            <a:fillRect/>
          </a:stretch>
        </p:blipFill>
        <p:spPr>
          <a:xfrm>
            <a:off x="2251092" y="1023160"/>
            <a:ext cx="7878792" cy="2626264"/>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111831"/>
        </a:solidFill>
        <a:effectLst/>
      </p:bgPr>
    </p:bg>
    <p:spTree>
      <p:nvGrpSpPr>
        <p:cNvPr id="1" name=""/>
        <p:cNvGrpSpPr/>
        <p:nvPr/>
      </p:nvGrpSpPr>
      <p:grpSpPr>
        <a:xfrm>
          <a:off x="0" y="0"/>
          <a:ext cx="0" cy="0"/>
          <a:chOff x="0" y="0"/>
          <a:chExt cx="0" cy="0"/>
        </a:xfrm>
      </p:grpSpPr>
      <p:sp>
        <p:nvSpPr>
          <p:cNvPr id="2" name="Text 0"/>
          <p:cNvSpPr txBox="1"/>
          <p:nvPr/>
        </p:nvSpPr>
        <p:spPr>
          <a:xfrm>
            <a:off x="548640" y="1463040"/>
            <a:ext cx="3657600" cy="1645920"/>
          </a:xfrm>
          <a:prstGeom prst="rect">
            <a:avLst/>
          </a:prstGeom>
          <a:noFill/>
          <a:ln/>
        </p:spPr>
        <p:txBody>
          <a:bodyPr wrap="square" lIns="0" tIns="0" rIns="0" bIns="0" rtlCol="0" anchor="ctr"/>
          <a:lstStyle/>
          <a:p>
            <a:pPr marL="0" indent="0">
              <a:buNone/>
            </a:pPr>
            <a:r>
              <a:rPr lang="en-US" sz="11000" b="1" dirty="0">
                <a:solidFill>
                  <a:srgbClr val="F5B12B"/>
                </a:solidFill>
                <a:latin typeface="Cambria" pitchFamily="34" charset="0"/>
                <a:ea typeface="Cambria" pitchFamily="34" charset="-122"/>
                <a:cs typeface="Cambria" pitchFamily="34" charset="-120"/>
              </a:rPr>
              <a:t>06</a:t>
            </a:r>
            <a:endParaRPr lang="en-US" sz="11000" dirty="0"/>
          </a:p>
        </p:txBody>
      </p:sp>
      <p:sp>
        <p:nvSpPr>
          <p:cNvPr id="3" name="Text 1"/>
          <p:cNvSpPr txBox="1"/>
          <p:nvPr/>
        </p:nvSpPr>
        <p:spPr>
          <a:xfrm>
            <a:off x="548640" y="3200400"/>
            <a:ext cx="10058400" cy="914400"/>
          </a:xfrm>
          <a:prstGeom prst="rect">
            <a:avLst/>
          </a:prstGeom>
          <a:noFill/>
          <a:ln/>
        </p:spPr>
        <p:txBody>
          <a:bodyPr wrap="square" lIns="0" tIns="0" rIns="0" bIns="0" rtlCol="0" anchor="ctr"/>
          <a:lstStyle/>
          <a:p>
            <a:pPr marL="0" indent="0">
              <a:buNone/>
            </a:pPr>
            <a:r>
              <a:rPr lang="en-US" sz="4400" b="1" dirty="0">
                <a:solidFill>
                  <a:srgbClr val="FFFFFF"/>
                </a:solidFill>
                <a:latin typeface="Cambria" pitchFamily="34" charset="0"/>
                <a:ea typeface="Cambria" pitchFamily="34" charset="-122"/>
                <a:cs typeface="Cambria" pitchFamily="34" charset="-120"/>
              </a:rPr>
              <a:t>Elastic, inelastic and 2D collisions</a:t>
            </a:r>
            <a:endParaRPr lang="en-US" sz="4400" dirty="0"/>
          </a:p>
        </p:txBody>
      </p:sp>
      <p:sp>
        <p:nvSpPr>
          <p:cNvPr id="4" name="Text 2"/>
          <p:cNvSpPr txBox="1"/>
          <p:nvPr/>
        </p:nvSpPr>
        <p:spPr>
          <a:xfrm>
            <a:off x="548640" y="4160520"/>
            <a:ext cx="10058400" cy="548640"/>
          </a:xfrm>
          <a:prstGeom prst="rect">
            <a:avLst/>
          </a:prstGeom>
          <a:noFill/>
          <a:ln/>
        </p:spPr>
        <p:txBody>
          <a:bodyPr wrap="square" lIns="0" tIns="0" rIns="0" bIns="0" rtlCol="0" anchor="ctr"/>
          <a:lstStyle/>
          <a:p>
            <a:pPr marL="0" indent="0">
              <a:buNone/>
            </a:pPr>
            <a:r>
              <a:rPr lang="en-US" sz="2000" dirty="0">
                <a:solidFill>
                  <a:srgbClr val="B9C2DE"/>
                </a:solidFill>
                <a:latin typeface="Calibri" pitchFamily="34" charset="0"/>
                <a:ea typeface="Calibri" pitchFamily="34" charset="-122"/>
                <a:cs typeface="Calibri" pitchFamily="34" charset="-120"/>
              </a:rPr>
              <a:t>Kinetic energy and momentum in two dimensions</a:t>
            </a:r>
            <a:endParaRPr lang="en-US" sz="2000" dirty="0"/>
          </a:p>
        </p:txBody>
      </p:sp>
      <p:sp>
        <p:nvSpPr>
          <p:cNvPr id="5" name="Text 3"/>
          <p:cNvSpPr txBox="1"/>
          <p:nvPr/>
        </p:nvSpPr>
        <p:spPr>
          <a:xfrm>
            <a:off x="548640" y="1143000"/>
            <a:ext cx="10058400" cy="320040"/>
          </a:xfrm>
          <a:prstGeom prst="rect">
            <a:avLst/>
          </a:prstGeom>
          <a:noFill/>
          <a:ln/>
        </p:spPr>
        <p:txBody>
          <a:bodyPr wrap="square" lIns="0" tIns="0" rIns="0" bIns="0" rtlCol="0" anchor="ctr"/>
          <a:lstStyle/>
          <a:p>
            <a:pPr marL="0" indent="0">
              <a:buNone/>
            </a:pPr>
            <a:r>
              <a:rPr lang="en-US" sz="1450" b="1" kern="0" spc="300" dirty="0">
                <a:solidFill>
                  <a:srgbClr val="37C9EF"/>
                </a:solidFill>
                <a:latin typeface="Calibri" pitchFamily="34" charset="0"/>
                <a:ea typeface="Calibri" pitchFamily="34" charset="-122"/>
                <a:cs typeface="Calibri" pitchFamily="34" charset="-120"/>
              </a:rPr>
              <a:t>LEARNING OUTCOMES 3.3.2 – 3.3.4</a:t>
            </a:r>
            <a:endParaRPr lang="en-US" sz="1450" dirty="0"/>
          </a:p>
        </p:txBody>
      </p:sp>
      <p:sp>
        <p:nvSpPr>
          <p:cNvPr id="6" name="Text 4"/>
          <p:cNvSpPr txBox="1"/>
          <p:nvPr/>
        </p:nvSpPr>
        <p:spPr>
          <a:xfrm>
            <a:off x="548640" y="6400800"/>
            <a:ext cx="7315200" cy="274320"/>
          </a:xfrm>
          <a:prstGeom prst="rect">
            <a:avLst/>
          </a:prstGeom>
          <a:noFill/>
          <a:ln/>
        </p:spPr>
        <p:txBody>
          <a:bodyPr wrap="square" lIns="0" tIns="0" rIns="0" bIns="0" rtlCol="0" anchor="ctr"/>
          <a:lstStyle/>
          <a:p>
            <a:pPr marL="0" indent="0">
              <a:buNone/>
            </a:pPr>
            <a:r>
              <a:rPr lang="en-US" sz="1000" dirty="0">
                <a:solidFill>
                  <a:srgbClr val="8C96B8"/>
                </a:solidFill>
                <a:latin typeface="Calibri" pitchFamily="34" charset="0"/>
                <a:ea typeface="Calibri" pitchFamily="34" charset="-122"/>
                <a:cs typeface="Calibri" pitchFamily="34" charset="-120"/>
              </a:rPr>
              <a:t>Topic 3 · Dynamics   |   Cambridge International AS Level Physics 9702</a:t>
            </a:r>
            <a:endParaRPr lang="en-US" sz="1000" dirty="0"/>
          </a:p>
        </p:txBody>
      </p:sp>
      <p:sp>
        <p:nvSpPr>
          <p:cNvPr id="7" name="Text 5"/>
          <p:cNvSpPr txBox="1"/>
          <p:nvPr/>
        </p:nvSpPr>
        <p:spPr>
          <a:xfrm>
            <a:off x="10728655" y="6400800"/>
            <a:ext cx="914400" cy="274320"/>
          </a:xfrm>
          <a:prstGeom prst="rect">
            <a:avLst/>
          </a:prstGeom>
          <a:noFill/>
          <a:ln/>
        </p:spPr>
        <p:txBody>
          <a:bodyPr wrap="square" lIns="0" tIns="0" rIns="0" bIns="0" rtlCol="0" anchor="ctr"/>
          <a:lstStyle/>
          <a:p>
            <a:pPr marL="0" indent="0" algn="r">
              <a:buNone/>
            </a:pPr>
            <a:r>
              <a:rPr lang="en-US" sz="1000" dirty="0">
                <a:solidFill>
                  <a:srgbClr val="8C96B8"/>
                </a:solidFill>
                <a:latin typeface="Calibri" pitchFamily="34" charset="0"/>
                <a:ea typeface="Calibri" pitchFamily="34" charset="-122"/>
                <a:cs typeface="Calibri" pitchFamily="34" charset="-120"/>
              </a:rPr>
              <a:t>28</a:t>
            </a:r>
            <a:endParaRPr lang="en-US" sz="10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972800" cy="274320"/>
          </a:xfrm>
          <a:prstGeom prst="rect">
            <a:avLst/>
          </a:prstGeom>
          <a:noFill/>
          <a:ln/>
        </p:spPr>
        <p:txBody>
          <a:bodyPr wrap="square" lIns="0" tIns="0" rIns="0" bIns="0" rtlCol="0" anchor="ctr"/>
          <a:lstStyle/>
          <a:p>
            <a:pPr marL="0" indent="0">
              <a:buNone/>
            </a:pPr>
            <a:r>
              <a:rPr lang="en-US" sz="1200" b="1" kern="0" spc="300" dirty="0">
                <a:solidFill>
                  <a:srgbClr val="1591BD"/>
                </a:solidFill>
                <a:latin typeface="Calibri" pitchFamily="34" charset="0"/>
                <a:ea typeface="Calibri" pitchFamily="34" charset="-122"/>
                <a:cs typeface="Calibri" pitchFamily="34" charset="-120"/>
              </a:rPr>
              <a:t>3.3.3 &amp; 3.3.4 · MOMENTUM ALWAYS CONSERVED; KE MAY NOT BE</a:t>
            </a:r>
            <a:endParaRPr lang="en-US" sz="1200" dirty="0"/>
          </a:p>
        </p:txBody>
      </p:sp>
      <p:sp>
        <p:nvSpPr>
          <p:cNvPr id="3" name="Text 1"/>
          <p:cNvSpPr txBox="1"/>
          <p:nvPr/>
        </p:nvSpPr>
        <p:spPr>
          <a:xfrm>
            <a:off x="548640" y="621792"/>
            <a:ext cx="11064240" cy="685800"/>
          </a:xfrm>
          <a:prstGeom prst="rect">
            <a:avLst/>
          </a:prstGeom>
          <a:noFill/>
          <a:ln/>
        </p:spPr>
        <p:txBody>
          <a:bodyPr wrap="square" lIns="0" tIns="0" rIns="0" bIns="0" rtlCol="0" anchor="ctr"/>
          <a:lstStyle/>
          <a:p>
            <a:pPr marL="0" indent="0">
              <a:buNone/>
            </a:pPr>
            <a:r>
              <a:rPr lang="en-US" sz="3200" b="1" dirty="0">
                <a:solidFill>
                  <a:srgbClr val="14213D"/>
                </a:solidFill>
                <a:latin typeface="Cambria" pitchFamily="34" charset="0"/>
                <a:ea typeface="Cambria" pitchFamily="34" charset="-122"/>
                <a:cs typeface="Cambria" pitchFamily="34" charset="-120"/>
              </a:rPr>
              <a:t>Elastic and inelastic collisions</a:t>
            </a:r>
            <a:endParaRPr lang="en-US" sz="3200" dirty="0"/>
          </a:p>
        </p:txBody>
      </p:sp>
      <p:sp>
        <p:nvSpPr>
          <p:cNvPr id="4" name="Text 2"/>
          <p:cNvSpPr txBox="1"/>
          <p:nvPr/>
        </p:nvSpPr>
        <p:spPr>
          <a:xfrm>
            <a:off x="548640" y="6400800"/>
            <a:ext cx="7315200" cy="274320"/>
          </a:xfrm>
          <a:prstGeom prst="rect">
            <a:avLst/>
          </a:prstGeom>
          <a:noFill/>
          <a:ln/>
        </p:spPr>
        <p:txBody>
          <a:bodyPr wrap="square" lIns="0" tIns="0" rIns="0" bIns="0" rtlCol="0" anchor="ctr"/>
          <a:lstStyle/>
          <a:p>
            <a:pPr marL="0" indent="0">
              <a:buNone/>
            </a:pPr>
            <a:r>
              <a:rPr lang="en-US" sz="1000" dirty="0">
                <a:solidFill>
                  <a:srgbClr val="6B7488"/>
                </a:solidFill>
                <a:latin typeface="Calibri" pitchFamily="34" charset="0"/>
                <a:ea typeface="Calibri" pitchFamily="34" charset="-122"/>
                <a:cs typeface="Calibri" pitchFamily="34" charset="-120"/>
              </a:rPr>
              <a:t>Topic 3 · Dynamics   |   Cambridge International AS Level Physics 9702</a:t>
            </a:r>
            <a:endParaRPr lang="en-US" sz="1000" dirty="0"/>
          </a:p>
        </p:txBody>
      </p:sp>
      <p:sp>
        <p:nvSpPr>
          <p:cNvPr id="5" name="Text 3"/>
          <p:cNvSpPr txBox="1"/>
          <p:nvPr/>
        </p:nvSpPr>
        <p:spPr>
          <a:xfrm>
            <a:off x="10728655" y="6400800"/>
            <a:ext cx="914400" cy="274320"/>
          </a:xfrm>
          <a:prstGeom prst="rect">
            <a:avLst/>
          </a:prstGeom>
          <a:noFill/>
          <a:ln/>
        </p:spPr>
        <p:txBody>
          <a:bodyPr wrap="square" lIns="0" tIns="0" rIns="0" bIns="0" rtlCol="0" anchor="ctr"/>
          <a:lstStyle/>
          <a:p>
            <a:pPr marL="0" indent="0" algn="r">
              <a:buNone/>
            </a:pPr>
            <a:r>
              <a:rPr lang="en-US" sz="1000" dirty="0">
                <a:solidFill>
                  <a:srgbClr val="6B7488"/>
                </a:solidFill>
                <a:latin typeface="Calibri" pitchFamily="34" charset="0"/>
                <a:ea typeface="Calibri" pitchFamily="34" charset="-122"/>
                <a:cs typeface="Calibri" pitchFamily="34" charset="-120"/>
              </a:rPr>
              <a:t>29</a:t>
            </a:r>
            <a:endParaRPr lang="en-US" sz="1000" dirty="0"/>
          </a:p>
        </p:txBody>
      </p:sp>
      <p:sp>
        <p:nvSpPr>
          <p:cNvPr id="6" name="Shape 4"/>
          <p:cNvSpPr/>
          <p:nvPr/>
        </p:nvSpPr>
        <p:spPr>
          <a:xfrm>
            <a:off x="548640" y="1554480"/>
            <a:ext cx="5449824" cy="3017520"/>
          </a:xfrm>
          <a:prstGeom prst="roundRect">
            <a:avLst>
              <a:gd name="adj" fmla="val 3636"/>
            </a:avLst>
          </a:prstGeom>
          <a:solidFill>
            <a:srgbClr val="E6F4F1"/>
          </a:solidFill>
          <a:ln w="12700">
            <a:solidFill>
              <a:srgbClr val="E6F4F1"/>
            </a:solidFill>
            <a:prstDash val="solid"/>
          </a:ln>
        </p:spPr>
        <p:txBody>
          <a:bodyPr/>
          <a:lstStyle/>
          <a:p>
            <a:endParaRPr lang="en-US"/>
          </a:p>
        </p:txBody>
      </p:sp>
      <p:sp>
        <p:nvSpPr>
          <p:cNvPr id="7" name="Shape 5"/>
          <p:cNvSpPr/>
          <p:nvPr/>
        </p:nvSpPr>
        <p:spPr>
          <a:xfrm>
            <a:off x="6190488" y="1554480"/>
            <a:ext cx="5449824" cy="3017520"/>
          </a:xfrm>
          <a:prstGeom prst="roundRect">
            <a:avLst>
              <a:gd name="adj" fmla="val 3636"/>
            </a:avLst>
          </a:prstGeom>
          <a:solidFill>
            <a:srgbClr val="FCEBE6"/>
          </a:solidFill>
          <a:ln w="12700">
            <a:solidFill>
              <a:srgbClr val="FCEBE6"/>
            </a:solidFill>
            <a:prstDash val="solid"/>
          </a:ln>
        </p:spPr>
        <p:txBody>
          <a:bodyPr/>
          <a:lstStyle/>
          <a:p>
            <a:endParaRPr lang="en-US"/>
          </a:p>
        </p:txBody>
      </p:sp>
      <p:sp>
        <p:nvSpPr>
          <p:cNvPr id="8" name="Text 6"/>
          <p:cNvSpPr txBox="1"/>
          <p:nvPr/>
        </p:nvSpPr>
        <p:spPr>
          <a:xfrm>
            <a:off x="822960" y="1719072"/>
            <a:ext cx="4572000" cy="411480"/>
          </a:xfrm>
          <a:prstGeom prst="rect">
            <a:avLst/>
          </a:prstGeom>
          <a:noFill/>
          <a:ln/>
        </p:spPr>
        <p:txBody>
          <a:bodyPr wrap="square" lIns="0" tIns="0" rIns="0" bIns="0" rtlCol="0" anchor="ctr"/>
          <a:lstStyle/>
          <a:p>
            <a:pPr marL="0" indent="0">
              <a:buNone/>
            </a:pPr>
            <a:r>
              <a:rPr lang="en-US" sz="2200" b="1" dirty="0">
                <a:solidFill>
                  <a:srgbClr val="238A7E"/>
                </a:solidFill>
                <a:latin typeface="Cambria" pitchFamily="34" charset="0"/>
                <a:ea typeface="Cambria" pitchFamily="34" charset="-122"/>
                <a:cs typeface="Cambria" pitchFamily="34" charset="-120"/>
              </a:rPr>
              <a:t>Elastic</a:t>
            </a:r>
            <a:endParaRPr lang="en-US" sz="2200" dirty="0"/>
          </a:p>
        </p:txBody>
      </p:sp>
      <p:sp>
        <p:nvSpPr>
          <p:cNvPr id="9" name="Text 7"/>
          <p:cNvSpPr txBox="1"/>
          <p:nvPr/>
        </p:nvSpPr>
        <p:spPr>
          <a:xfrm>
            <a:off x="822960" y="2240280"/>
            <a:ext cx="4937760" cy="2286000"/>
          </a:xfrm>
          <a:prstGeom prst="rect">
            <a:avLst/>
          </a:prstGeom>
          <a:noFill/>
          <a:ln/>
        </p:spPr>
        <p:txBody>
          <a:bodyPr wrap="square" lIns="0" tIns="0" rIns="0" bIns="0" rtlCol="0" anchor="t"/>
          <a:lstStyle/>
          <a:p>
            <a:pPr marL="342900" indent="-342900">
              <a:spcAft>
                <a:spcPts val="600"/>
              </a:spcAft>
              <a:buSzPct val="100000"/>
              <a:buChar char="•"/>
            </a:pPr>
            <a:r>
              <a:rPr lang="en-US" sz="1700" dirty="0">
                <a:solidFill>
                  <a:srgbClr val="1E2A44"/>
                </a:solidFill>
                <a:latin typeface="Calibri" pitchFamily="34" charset="0"/>
                <a:ea typeface="Calibri" pitchFamily="34" charset="-122"/>
                <a:cs typeface="Calibri" pitchFamily="34" charset="-120"/>
              </a:rPr>
              <a:t>Total kinetic energy is conserved</a:t>
            </a:r>
            <a:endParaRPr lang="en-US" sz="1700" dirty="0"/>
          </a:p>
          <a:p>
            <a:pPr marL="342900" indent="-342900">
              <a:spcAft>
                <a:spcPts val="600"/>
              </a:spcAft>
              <a:buSzPct val="100000"/>
              <a:buChar char="•"/>
            </a:pPr>
            <a:r>
              <a:rPr lang="en-US" sz="1700" dirty="0">
                <a:solidFill>
                  <a:srgbClr val="1E2A44"/>
                </a:solidFill>
                <a:latin typeface="Calibri" pitchFamily="34" charset="0"/>
                <a:ea typeface="Calibri" pitchFamily="34" charset="-122"/>
                <a:cs typeface="Calibri" pitchFamily="34" charset="-120"/>
              </a:rPr>
              <a:t>Relative speed of approach = relative speed of separation</a:t>
            </a:r>
            <a:endParaRPr lang="en-US" sz="1700" dirty="0"/>
          </a:p>
          <a:p>
            <a:pPr marL="342900" indent="-342900">
              <a:spcAft>
                <a:spcPts val="600"/>
              </a:spcAft>
              <a:buSzPct val="100000"/>
              <a:buChar char="•"/>
            </a:pPr>
            <a:r>
              <a:rPr lang="en-US" sz="1700" dirty="0">
                <a:solidFill>
                  <a:srgbClr val="1E2A44"/>
                </a:solidFill>
                <a:latin typeface="Calibri" pitchFamily="34" charset="0"/>
                <a:ea typeface="Calibri" pitchFamily="34" charset="-122"/>
                <a:cs typeface="Calibri" pitchFamily="34" charset="-120"/>
              </a:rPr>
              <a:t>Objects bounce apart (e.g. gas molecules, ideal snooker balls)</a:t>
            </a:r>
            <a:endParaRPr lang="en-US" sz="1700" dirty="0"/>
          </a:p>
        </p:txBody>
      </p:sp>
      <p:sp>
        <p:nvSpPr>
          <p:cNvPr id="10" name="Text 8"/>
          <p:cNvSpPr txBox="1"/>
          <p:nvPr/>
        </p:nvSpPr>
        <p:spPr>
          <a:xfrm>
            <a:off x="6464808" y="1719072"/>
            <a:ext cx="4572000" cy="411480"/>
          </a:xfrm>
          <a:prstGeom prst="rect">
            <a:avLst/>
          </a:prstGeom>
          <a:noFill/>
          <a:ln/>
        </p:spPr>
        <p:txBody>
          <a:bodyPr wrap="square" lIns="0" tIns="0" rIns="0" bIns="0" rtlCol="0" anchor="ctr"/>
          <a:lstStyle/>
          <a:p>
            <a:pPr marL="0" indent="0">
              <a:buNone/>
            </a:pPr>
            <a:r>
              <a:rPr lang="en-US" sz="2200" b="1" dirty="0">
                <a:solidFill>
                  <a:srgbClr val="D9482B"/>
                </a:solidFill>
                <a:latin typeface="Cambria" pitchFamily="34" charset="0"/>
                <a:ea typeface="Cambria" pitchFamily="34" charset="-122"/>
                <a:cs typeface="Cambria" pitchFamily="34" charset="-120"/>
              </a:rPr>
              <a:t>Inelastic</a:t>
            </a:r>
            <a:endParaRPr lang="en-US" sz="2200" dirty="0"/>
          </a:p>
        </p:txBody>
      </p:sp>
      <p:sp>
        <p:nvSpPr>
          <p:cNvPr id="11" name="Text 9"/>
          <p:cNvSpPr txBox="1"/>
          <p:nvPr/>
        </p:nvSpPr>
        <p:spPr>
          <a:xfrm>
            <a:off x="6464808" y="2240280"/>
            <a:ext cx="4937760" cy="2286000"/>
          </a:xfrm>
          <a:prstGeom prst="rect">
            <a:avLst/>
          </a:prstGeom>
          <a:noFill/>
          <a:ln/>
        </p:spPr>
        <p:txBody>
          <a:bodyPr wrap="square" lIns="0" tIns="0" rIns="0" bIns="0" rtlCol="0" anchor="t"/>
          <a:lstStyle/>
          <a:p>
            <a:pPr marL="342900" indent="-342900">
              <a:spcAft>
                <a:spcPts val="600"/>
              </a:spcAft>
              <a:buSzPct val="100000"/>
              <a:buChar char="•"/>
            </a:pPr>
            <a:r>
              <a:rPr lang="en-US" sz="1700" dirty="0">
                <a:solidFill>
                  <a:srgbClr val="1E2A44"/>
                </a:solidFill>
                <a:latin typeface="Calibri" pitchFamily="34" charset="0"/>
                <a:ea typeface="Calibri" pitchFamily="34" charset="-122"/>
                <a:cs typeface="Calibri" pitchFamily="34" charset="-120"/>
              </a:rPr>
              <a:t>Total kinetic energy is NOT conserved (some becomes thermal energy, sound, deformation)</a:t>
            </a:r>
            <a:endParaRPr lang="en-US" sz="1700" dirty="0"/>
          </a:p>
          <a:p>
            <a:pPr marL="342900" indent="-342900">
              <a:spcAft>
                <a:spcPts val="600"/>
              </a:spcAft>
              <a:buSzPct val="100000"/>
              <a:buChar char="•"/>
            </a:pPr>
            <a:r>
              <a:rPr lang="en-US" sz="1700" dirty="0">
                <a:solidFill>
                  <a:srgbClr val="1E2A44"/>
                </a:solidFill>
                <a:latin typeface="Calibri" pitchFamily="34" charset="0"/>
                <a:ea typeface="Calibri" pitchFamily="34" charset="-122"/>
                <a:cs typeface="Calibri" pitchFamily="34" charset="-120"/>
              </a:rPr>
              <a:t>Relative speed of separation &lt; relative speed of approach</a:t>
            </a:r>
            <a:endParaRPr lang="en-US" sz="1700" dirty="0"/>
          </a:p>
          <a:p>
            <a:pPr marL="342900" indent="-342900">
              <a:spcAft>
                <a:spcPts val="600"/>
              </a:spcAft>
              <a:buSzPct val="100000"/>
              <a:buChar char="•"/>
            </a:pPr>
            <a:r>
              <a:rPr lang="en-US" sz="1700" dirty="0">
                <a:solidFill>
                  <a:srgbClr val="1E2A44"/>
                </a:solidFill>
                <a:latin typeface="Calibri" pitchFamily="34" charset="0"/>
                <a:ea typeface="Calibri" pitchFamily="34" charset="-122"/>
                <a:cs typeface="Calibri" pitchFamily="34" charset="-120"/>
              </a:rPr>
              <a:t>Objects that stick together: maximum KE loss</a:t>
            </a:r>
            <a:endParaRPr lang="en-US" sz="1700" dirty="0"/>
          </a:p>
        </p:txBody>
      </p:sp>
      <p:sp>
        <p:nvSpPr>
          <p:cNvPr id="12" name="Shape 10"/>
          <p:cNvSpPr/>
          <p:nvPr/>
        </p:nvSpPr>
        <p:spPr>
          <a:xfrm>
            <a:off x="548640" y="4754880"/>
            <a:ext cx="11091672" cy="1325880"/>
          </a:xfrm>
          <a:prstGeom prst="roundRect">
            <a:avLst>
              <a:gd name="adj" fmla="val 8276"/>
            </a:avLst>
          </a:prstGeom>
          <a:solidFill>
            <a:srgbClr val="FFF4DC"/>
          </a:solidFill>
          <a:ln w="12700">
            <a:solidFill>
              <a:srgbClr val="FFF4DC"/>
            </a:solidFill>
            <a:prstDash val="solid"/>
          </a:ln>
        </p:spPr>
        <p:txBody>
          <a:bodyPr/>
          <a:lstStyle/>
          <a:p>
            <a:endParaRPr lang="en-US"/>
          </a:p>
        </p:txBody>
      </p:sp>
      <p:sp>
        <p:nvSpPr>
          <p:cNvPr id="13" name="Text 11"/>
          <p:cNvSpPr txBox="1"/>
          <p:nvPr/>
        </p:nvSpPr>
        <p:spPr>
          <a:xfrm>
            <a:off x="822960" y="4892040"/>
            <a:ext cx="10607040" cy="1097280"/>
          </a:xfrm>
          <a:prstGeom prst="rect">
            <a:avLst/>
          </a:prstGeom>
          <a:noFill/>
          <a:ln/>
        </p:spPr>
        <p:txBody>
          <a:bodyPr wrap="square" lIns="0" tIns="0" rIns="0" bIns="0" rtlCol="0" anchor="t"/>
          <a:lstStyle/>
          <a:p>
            <a:pPr marL="0" indent="0">
              <a:buNone/>
            </a:pPr>
            <a:r>
              <a:rPr lang="en-US" sz="1700" b="1" dirty="0">
                <a:solidFill>
                  <a:srgbClr val="D98200"/>
                </a:solidFill>
                <a:latin typeface="Calibri" pitchFamily="34" charset="0"/>
                <a:ea typeface="Calibri" pitchFamily="34" charset="-122"/>
                <a:cs typeface="Calibri" pitchFamily="34" charset="-120"/>
              </a:rPr>
              <a:t>Quick test: </a:t>
            </a:r>
            <a:endParaRPr lang="en-US" sz="1700" dirty="0"/>
          </a:p>
          <a:p>
            <a:pPr marL="0" indent="0">
              <a:buNone/>
            </a:pPr>
            <a:r>
              <a:rPr lang="en-US" sz="1700" dirty="0">
                <a:solidFill>
                  <a:srgbClr val="1E2A44"/>
                </a:solidFill>
                <a:latin typeface="Calibri" pitchFamily="34" charset="0"/>
                <a:ea typeface="Calibri" pitchFamily="34" charset="-122"/>
                <a:cs typeface="Calibri" pitchFamily="34" charset="-120"/>
              </a:rPr>
              <a:t>X (50 g) at +4.5 m s⁻¹ meets Y at −2.8 m s⁻¹; afterwards −1.8 and +1.4 m s⁻¹. Approach speed = 4.5 + 2.8 = 7.3 m s⁻¹; separation = 1.8 + 1.4 = 3.2 m s⁻¹. Not equal → inelastic.</a:t>
            </a:r>
            <a:endParaRPr lang="en-US" sz="17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972800" cy="274320"/>
          </a:xfrm>
          <a:prstGeom prst="rect">
            <a:avLst/>
          </a:prstGeom>
          <a:noFill/>
          <a:ln/>
        </p:spPr>
        <p:txBody>
          <a:bodyPr wrap="square" lIns="0" tIns="0" rIns="0" bIns="0" rtlCol="0" anchor="ctr"/>
          <a:lstStyle/>
          <a:p>
            <a:pPr marL="0" indent="0">
              <a:buNone/>
            </a:pPr>
            <a:r>
              <a:rPr lang="en-US" sz="1200" b="1" kern="0" spc="300" dirty="0">
                <a:solidFill>
                  <a:srgbClr val="1591BD"/>
                </a:solidFill>
                <a:latin typeface="Calibri" pitchFamily="34" charset="0"/>
                <a:ea typeface="Calibri" pitchFamily="34" charset="-122"/>
                <a:cs typeface="Calibri" pitchFamily="34" charset="-120"/>
              </a:rPr>
              <a:t>3.3.2 · CONSERVE EACH COMPONENT SEPARATELY</a:t>
            </a:r>
            <a:endParaRPr lang="en-US" sz="1200" dirty="0"/>
          </a:p>
        </p:txBody>
      </p:sp>
      <p:sp>
        <p:nvSpPr>
          <p:cNvPr id="3" name="Text 1"/>
          <p:cNvSpPr txBox="1"/>
          <p:nvPr/>
        </p:nvSpPr>
        <p:spPr>
          <a:xfrm>
            <a:off x="548640" y="621792"/>
            <a:ext cx="11064240" cy="685800"/>
          </a:xfrm>
          <a:prstGeom prst="rect">
            <a:avLst/>
          </a:prstGeom>
          <a:noFill/>
          <a:ln/>
        </p:spPr>
        <p:txBody>
          <a:bodyPr wrap="square" lIns="0" tIns="0" rIns="0" bIns="0" rtlCol="0" anchor="ctr"/>
          <a:lstStyle/>
          <a:p>
            <a:pPr marL="0" indent="0">
              <a:buNone/>
            </a:pPr>
            <a:r>
              <a:rPr lang="en-US" sz="3200" b="1" dirty="0">
                <a:solidFill>
                  <a:srgbClr val="14213D"/>
                </a:solidFill>
                <a:latin typeface="Cambria" pitchFamily="34" charset="0"/>
                <a:ea typeface="Cambria" pitchFamily="34" charset="-122"/>
                <a:cs typeface="Cambria" pitchFamily="34" charset="-120"/>
              </a:rPr>
              <a:t>Momentum in two dimensions</a:t>
            </a:r>
            <a:endParaRPr lang="en-US" sz="3200" dirty="0"/>
          </a:p>
        </p:txBody>
      </p:sp>
      <p:sp>
        <p:nvSpPr>
          <p:cNvPr id="4" name="Text 2"/>
          <p:cNvSpPr txBox="1"/>
          <p:nvPr/>
        </p:nvSpPr>
        <p:spPr>
          <a:xfrm>
            <a:off x="548640" y="6400800"/>
            <a:ext cx="7315200" cy="274320"/>
          </a:xfrm>
          <a:prstGeom prst="rect">
            <a:avLst/>
          </a:prstGeom>
          <a:noFill/>
          <a:ln/>
        </p:spPr>
        <p:txBody>
          <a:bodyPr wrap="square" lIns="0" tIns="0" rIns="0" bIns="0" rtlCol="0" anchor="ctr"/>
          <a:lstStyle/>
          <a:p>
            <a:pPr marL="0" indent="0">
              <a:buNone/>
            </a:pPr>
            <a:r>
              <a:rPr lang="en-US" sz="1000" dirty="0">
                <a:solidFill>
                  <a:srgbClr val="6B7488"/>
                </a:solidFill>
                <a:latin typeface="Calibri" pitchFamily="34" charset="0"/>
                <a:ea typeface="Calibri" pitchFamily="34" charset="-122"/>
                <a:cs typeface="Calibri" pitchFamily="34" charset="-120"/>
              </a:rPr>
              <a:t>Topic 3 · Dynamics   |   Cambridge International AS Level Physics 9702</a:t>
            </a:r>
            <a:endParaRPr lang="en-US" sz="1000" dirty="0"/>
          </a:p>
        </p:txBody>
      </p:sp>
      <p:sp>
        <p:nvSpPr>
          <p:cNvPr id="5" name="Text 3"/>
          <p:cNvSpPr txBox="1"/>
          <p:nvPr/>
        </p:nvSpPr>
        <p:spPr>
          <a:xfrm>
            <a:off x="10728655" y="6400800"/>
            <a:ext cx="914400" cy="274320"/>
          </a:xfrm>
          <a:prstGeom prst="rect">
            <a:avLst/>
          </a:prstGeom>
          <a:noFill/>
          <a:ln/>
        </p:spPr>
        <p:txBody>
          <a:bodyPr wrap="square" lIns="0" tIns="0" rIns="0" bIns="0" rtlCol="0" anchor="ctr"/>
          <a:lstStyle/>
          <a:p>
            <a:pPr marL="0" indent="0" algn="r">
              <a:buNone/>
            </a:pPr>
            <a:r>
              <a:rPr lang="en-US" sz="1000" dirty="0">
                <a:solidFill>
                  <a:srgbClr val="6B7488"/>
                </a:solidFill>
                <a:latin typeface="Calibri" pitchFamily="34" charset="0"/>
                <a:ea typeface="Calibri" pitchFamily="34" charset="-122"/>
                <a:cs typeface="Calibri" pitchFamily="34" charset="-120"/>
              </a:rPr>
              <a:t>30</a:t>
            </a:r>
            <a:endParaRPr lang="en-US" sz="1000" dirty="0"/>
          </a:p>
        </p:txBody>
      </p:sp>
      <p:sp>
        <p:nvSpPr>
          <p:cNvPr id="10" name="Text 7"/>
          <p:cNvSpPr txBox="1"/>
          <p:nvPr/>
        </p:nvSpPr>
        <p:spPr>
          <a:xfrm>
            <a:off x="6419088" y="4773168"/>
            <a:ext cx="5029200" cy="1234440"/>
          </a:xfrm>
          <a:prstGeom prst="rect">
            <a:avLst/>
          </a:prstGeom>
          <a:noFill/>
          <a:ln/>
        </p:spPr>
        <p:txBody>
          <a:bodyPr wrap="square" lIns="0" tIns="0" rIns="0" bIns="0" rtlCol="0" anchor="t"/>
          <a:lstStyle/>
          <a:p>
            <a:pPr marL="0" indent="0">
              <a:buNone/>
            </a:pPr>
            <a:endParaRPr lang="en-US" sz="1700" dirty="0"/>
          </a:p>
        </p:txBody>
      </p:sp>
      <p:pic>
        <p:nvPicPr>
          <p:cNvPr id="12" name="Picture 11">
            <a:extLst>
              <a:ext uri="{FF2B5EF4-FFF2-40B4-BE49-F238E27FC236}">
                <a16:creationId xmlns:a16="http://schemas.microsoft.com/office/drawing/2014/main" id="{9E445D82-5E32-DF56-C40E-6F4BD33A219B}"/>
              </a:ext>
            </a:extLst>
          </p:cNvPr>
          <p:cNvPicPr>
            <a:picLocks noChangeAspect="1"/>
          </p:cNvPicPr>
          <p:nvPr/>
        </p:nvPicPr>
        <p:blipFill>
          <a:blip r:embed="rId3"/>
          <a:stretch>
            <a:fillRect/>
          </a:stretch>
        </p:blipFill>
        <p:spPr>
          <a:xfrm>
            <a:off x="1398482" y="1581912"/>
            <a:ext cx="10244573" cy="4267693"/>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972800" cy="274320"/>
          </a:xfrm>
          <a:prstGeom prst="rect">
            <a:avLst/>
          </a:prstGeom>
          <a:noFill/>
          <a:ln/>
        </p:spPr>
        <p:txBody>
          <a:bodyPr wrap="square" lIns="0" tIns="0" rIns="0" bIns="0" rtlCol="0" anchor="ctr"/>
          <a:lstStyle/>
          <a:p>
            <a:pPr marL="0" indent="0">
              <a:buNone/>
            </a:pPr>
            <a:r>
              <a:rPr lang="en-US" sz="1200" b="1" kern="0" spc="300" dirty="0">
                <a:solidFill>
                  <a:srgbClr val="1591BD"/>
                </a:solidFill>
                <a:latin typeface="Calibri" pitchFamily="34" charset="0"/>
                <a:ea typeface="Calibri" pitchFamily="34" charset="-122"/>
                <a:cs typeface="Calibri" pitchFamily="34" charset="-120"/>
              </a:rPr>
              <a:t>3.3.2 · GLANCING COLLISION IN 2D</a:t>
            </a:r>
            <a:endParaRPr lang="en-US" sz="1200" dirty="0"/>
          </a:p>
        </p:txBody>
      </p:sp>
      <p:sp>
        <p:nvSpPr>
          <p:cNvPr id="3" name="Text 1"/>
          <p:cNvSpPr txBox="1"/>
          <p:nvPr/>
        </p:nvSpPr>
        <p:spPr>
          <a:xfrm>
            <a:off x="548640" y="621792"/>
            <a:ext cx="11064240" cy="685800"/>
          </a:xfrm>
          <a:prstGeom prst="rect">
            <a:avLst/>
          </a:prstGeom>
          <a:noFill/>
          <a:ln/>
        </p:spPr>
        <p:txBody>
          <a:bodyPr wrap="square" lIns="0" tIns="0" rIns="0" bIns="0" rtlCol="0" anchor="ctr"/>
          <a:lstStyle/>
          <a:p>
            <a:pPr marL="0" indent="0">
              <a:buNone/>
            </a:pPr>
            <a:r>
              <a:rPr lang="en-US" sz="3200" b="1" dirty="0">
                <a:solidFill>
                  <a:srgbClr val="14213D"/>
                </a:solidFill>
                <a:latin typeface="Cambria" pitchFamily="34" charset="0"/>
                <a:ea typeface="Cambria" pitchFamily="34" charset="-122"/>
                <a:cs typeface="Cambria" pitchFamily="34" charset="-120"/>
              </a:rPr>
              <a:t>Worked example · Snooker balls</a:t>
            </a:r>
            <a:endParaRPr lang="en-US" sz="3200" dirty="0"/>
          </a:p>
        </p:txBody>
      </p:sp>
      <p:sp>
        <p:nvSpPr>
          <p:cNvPr id="4" name="Text 2"/>
          <p:cNvSpPr txBox="1"/>
          <p:nvPr/>
        </p:nvSpPr>
        <p:spPr>
          <a:xfrm>
            <a:off x="548640" y="6400800"/>
            <a:ext cx="7315200" cy="274320"/>
          </a:xfrm>
          <a:prstGeom prst="rect">
            <a:avLst/>
          </a:prstGeom>
          <a:noFill/>
          <a:ln/>
        </p:spPr>
        <p:txBody>
          <a:bodyPr wrap="square" lIns="0" tIns="0" rIns="0" bIns="0" rtlCol="0" anchor="ctr"/>
          <a:lstStyle/>
          <a:p>
            <a:pPr marL="0" indent="0">
              <a:buNone/>
            </a:pPr>
            <a:r>
              <a:rPr lang="en-US" sz="1000" dirty="0">
                <a:solidFill>
                  <a:srgbClr val="6B7488"/>
                </a:solidFill>
                <a:latin typeface="Calibri" pitchFamily="34" charset="0"/>
                <a:ea typeface="Calibri" pitchFamily="34" charset="-122"/>
                <a:cs typeface="Calibri" pitchFamily="34" charset="-120"/>
              </a:rPr>
              <a:t>Topic 3 · Dynamics   |   Cambridge International AS Level Physics 9702</a:t>
            </a:r>
            <a:endParaRPr lang="en-US" sz="1000" dirty="0"/>
          </a:p>
        </p:txBody>
      </p:sp>
      <p:sp>
        <p:nvSpPr>
          <p:cNvPr id="5" name="Text 3"/>
          <p:cNvSpPr txBox="1"/>
          <p:nvPr/>
        </p:nvSpPr>
        <p:spPr>
          <a:xfrm>
            <a:off x="10728655" y="6400800"/>
            <a:ext cx="914400" cy="274320"/>
          </a:xfrm>
          <a:prstGeom prst="rect">
            <a:avLst/>
          </a:prstGeom>
          <a:noFill/>
          <a:ln/>
        </p:spPr>
        <p:txBody>
          <a:bodyPr wrap="square" lIns="0" tIns="0" rIns="0" bIns="0" rtlCol="0" anchor="ctr"/>
          <a:lstStyle/>
          <a:p>
            <a:pPr marL="0" indent="0" algn="r">
              <a:buNone/>
            </a:pPr>
            <a:r>
              <a:rPr lang="en-US" sz="1000" dirty="0">
                <a:solidFill>
                  <a:srgbClr val="6B7488"/>
                </a:solidFill>
                <a:latin typeface="Calibri" pitchFamily="34" charset="0"/>
                <a:ea typeface="Calibri" pitchFamily="34" charset="-122"/>
                <a:cs typeface="Calibri" pitchFamily="34" charset="-120"/>
              </a:rPr>
              <a:t>31</a:t>
            </a:r>
            <a:endParaRPr lang="en-US" sz="1000" dirty="0"/>
          </a:p>
        </p:txBody>
      </p:sp>
      <p:sp>
        <p:nvSpPr>
          <p:cNvPr id="7" name="Shape 4"/>
          <p:cNvSpPr/>
          <p:nvPr/>
        </p:nvSpPr>
        <p:spPr>
          <a:xfrm>
            <a:off x="6583680" y="1554480"/>
            <a:ext cx="5056632" cy="1371600"/>
          </a:xfrm>
          <a:prstGeom prst="roundRect">
            <a:avLst>
              <a:gd name="adj" fmla="val 8000"/>
            </a:avLst>
          </a:prstGeom>
          <a:solidFill>
            <a:srgbClr val="FFF4DC"/>
          </a:solidFill>
          <a:ln w="12700">
            <a:solidFill>
              <a:srgbClr val="FFF4DC"/>
            </a:solidFill>
            <a:prstDash val="solid"/>
          </a:ln>
        </p:spPr>
        <p:txBody>
          <a:bodyPr/>
          <a:lstStyle/>
          <a:p>
            <a:endParaRPr lang="en-US"/>
          </a:p>
        </p:txBody>
      </p:sp>
      <p:sp>
        <p:nvSpPr>
          <p:cNvPr id="8" name="Text 5"/>
          <p:cNvSpPr txBox="1"/>
          <p:nvPr/>
        </p:nvSpPr>
        <p:spPr>
          <a:xfrm>
            <a:off x="6812280" y="1673352"/>
            <a:ext cx="4663440" cy="1188720"/>
          </a:xfrm>
          <a:prstGeom prst="rect">
            <a:avLst/>
          </a:prstGeom>
          <a:noFill/>
          <a:ln/>
        </p:spPr>
        <p:txBody>
          <a:bodyPr wrap="square" lIns="0" tIns="0" rIns="0" bIns="0" rtlCol="0" anchor="t"/>
          <a:lstStyle/>
          <a:p>
            <a:pPr marL="0" indent="0">
              <a:buNone/>
            </a:pPr>
            <a:r>
              <a:rPr lang="en-US" sz="1600" b="1" dirty="0">
                <a:solidFill>
                  <a:srgbClr val="1E2A44"/>
                </a:solidFill>
                <a:latin typeface="Calibri" pitchFamily="34" charset="0"/>
                <a:ea typeface="Calibri" pitchFamily="34" charset="-122"/>
                <a:cs typeface="Calibri" pitchFamily="34" charset="-120"/>
              </a:rPr>
              <a:t>Ball 1 (1.00 m s⁻¹) hits identical stationary ball 2. Ball 1 leaves at 0.80 m s⁻¹ at 20° below the x-axis. Find the velocity of ball 2.</a:t>
            </a:r>
            <a:endParaRPr lang="en-US" sz="1600" dirty="0"/>
          </a:p>
        </p:txBody>
      </p:sp>
      <p:sp>
        <p:nvSpPr>
          <p:cNvPr id="9" name="Shape 6"/>
          <p:cNvSpPr/>
          <p:nvPr/>
        </p:nvSpPr>
        <p:spPr>
          <a:xfrm>
            <a:off x="548640" y="4206240"/>
            <a:ext cx="384048" cy="384048"/>
          </a:xfrm>
          <a:prstGeom prst="ellipse">
            <a:avLst/>
          </a:prstGeom>
          <a:solidFill>
            <a:srgbClr val="1591BD"/>
          </a:solidFill>
          <a:ln w="12700">
            <a:solidFill>
              <a:srgbClr val="1591BD"/>
            </a:solidFill>
            <a:prstDash val="solid"/>
          </a:ln>
        </p:spPr>
        <p:txBody>
          <a:bodyPr/>
          <a:lstStyle/>
          <a:p>
            <a:endParaRPr lang="en-US"/>
          </a:p>
        </p:txBody>
      </p:sp>
      <p:sp>
        <p:nvSpPr>
          <p:cNvPr id="10" name="Text 7"/>
          <p:cNvSpPr txBox="1"/>
          <p:nvPr/>
        </p:nvSpPr>
        <p:spPr>
          <a:xfrm>
            <a:off x="548640" y="4206240"/>
            <a:ext cx="384048" cy="384048"/>
          </a:xfrm>
          <a:prstGeom prst="rect">
            <a:avLst/>
          </a:prstGeom>
          <a:noFill/>
          <a:ln/>
        </p:spPr>
        <p:txBody>
          <a:bodyPr wrap="square" lIns="0" tIns="0" rIns="0" bIns="0" rtlCol="0" anchor="ctr"/>
          <a:lstStyle/>
          <a:p>
            <a:pPr marL="0" indent="0" algn="ctr">
              <a:buNone/>
            </a:pPr>
            <a:r>
              <a:rPr lang="en-US" sz="1550" b="1" dirty="0">
                <a:solidFill>
                  <a:srgbClr val="FFFFFF"/>
                </a:solidFill>
                <a:latin typeface="Calibri" pitchFamily="34" charset="0"/>
                <a:ea typeface="Calibri" pitchFamily="34" charset="-122"/>
                <a:cs typeface="Calibri" pitchFamily="34" charset="-120"/>
              </a:rPr>
              <a:t>1</a:t>
            </a:r>
            <a:endParaRPr lang="en-US" sz="1550" dirty="0"/>
          </a:p>
        </p:txBody>
      </p:sp>
      <p:sp>
        <p:nvSpPr>
          <p:cNvPr id="11" name="Text 8"/>
          <p:cNvSpPr txBox="1"/>
          <p:nvPr/>
        </p:nvSpPr>
        <p:spPr>
          <a:xfrm>
            <a:off x="1097280" y="4187952"/>
            <a:ext cx="10515600" cy="429768"/>
          </a:xfrm>
          <a:prstGeom prst="rect">
            <a:avLst/>
          </a:prstGeom>
          <a:noFill/>
          <a:ln/>
        </p:spPr>
        <p:txBody>
          <a:bodyPr wrap="square" lIns="0" tIns="0" rIns="0" bIns="0" rtlCol="0" anchor="t"/>
          <a:lstStyle/>
          <a:p>
            <a:pPr marL="0" indent="0">
              <a:buNone/>
            </a:pPr>
            <a:r>
              <a:rPr lang="en-US" sz="1550" dirty="0">
                <a:solidFill>
                  <a:srgbClr val="1E2A44"/>
                </a:solidFill>
                <a:latin typeface="Calibri" pitchFamily="34" charset="0"/>
                <a:ea typeface="Calibri" pitchFamily="34" charset="-122"/>
                <a:cs typeface="Calibri" pitchFamily="34" charset="-120"/>
              </a:rPr>
              <a:t>Ball 1 after: vₓ = 0.80 cos 20° = 0.752;  vᵧ = −0.80 sin 20° = −0.274 m s⁻¹</a:t>
            </a:r>
            <a:endParaRPr lang="en-US" sz="1550" dirty="0"/>
          </a:p>
        </p:txBody>
      </p:sp>
      <p:sp>
        <p:nvSpPr>
          <p:cNvPr id="12" name="Shape 9"/>
          <p:cNvSpPr/>
          <p:nvPr/>
        </p:nvSpPr>
        <p:spPr>
          <a:xfrm>
            <a:off x="548640" y="4681728"/>
            <a:ext cx="384048" cy="384048"/>
          </a:xfrm>
          <a:prstGeom prst="ellipse">
            <a:avLst/>
          </a:prstGeom>
          <a:solidFill>
            <a:srgbClr val="1591BD"/>
          </a:solidFill>
          <a:ln w="12700">
            <a:solidFill>
              <a:srgbClr val="1591BD"/>
            </a:solidFill>
            <a:prstDash val="solid"/>
          </a:ln>
        </p:spPr>
        <p:txBody>
          <a:bodyPr/>
          <a:lstStyle/>
          <a:p>
            <a:endParaRPr lang="en-US"/>
          </a:p>
        </p:txBody>
      </p:sp>
      <p:sp>
        <p:nvSpPr>
          <p:cNvPr id="13" name="Text 10"/>
          <p:cNvSpPr txBox="1"/>
          <p:nvPr/>
        </p:nvSpPr>
        <p:spPr>
          <a:xfrm>
            <a:off x="548640" y="4681728"/>
            <a:ext cx="384048" cy="384048"/>
          </a:xfrm>
          <a:prstGeom prst="rect">
            <a:avLst/>
          </a:prstGeom>
          <a:noFill/>
          <a:ln/>
        </p:spPr>
        <p:txBody>
          <a:bodyPr wrap="square" lIns="0" tIns="0" rIns="0" bIns="0" rtlCol="0" anchor="ctr"/>
          <a:lstStyle/>
          <a:p>
            <a:pPr marL="0" indent="0" algn="ctr">
              <a:buNone/>
            </a:pPr>
            <a:r>
              <a:rPr lang="en-US" sz="1550" b="1" dirty="0">
                <a:solidFill>
                  <a:srgbClr val="FFFFFF"/>
                </a:solidFill>
                <a:latin typeface="Calibri" pitchFamily="34" charset="0"/>
                <a:ea typeface="Calibri" pitchFamily="34" charset="-122"/>
                <a:cs typeface="Calibri" pitchFamily="34" charset="-120"/>
              </a:rPr>
              <a:t>2</a:t>
            </a:r>
            <a:endParaRPr lang="en-US" sz="1550" dirty="0"/>
          </a:p>
        </p:txBody>
      </p:sp>
      <p:sp>
        <p:nvSpPr>
          <p:cNvPr id="14" name="Text 11"/>
          <p:cNvSpPr txBox="1"/>
          <p:nvPr/>
        </p:nvSpPr>
        <p:spPr>
          <a:xfrm>
            <a:off x="1097280" y="4663440"/>
            <a:ext cx="10515600" cy="429768"/>
          </a:xfrm>
          <a:prstGeom prst="rect">
            <a:avLst/>
          </a:prstGeom>
          <a:noFill/>
          <a:ln/>
        </p:spPr>
        <p:txBody>
          <a:bodyPr wrap="square" lIns="0" tIns="0" rIns="0" bIns="0" rtlCol="0" anchor="t"/>
          <a:lstStyle/>
          <a:p>
            <a:pPr marL="0" indent="0">
              <a:buNone/>
            </a:pPr>
            <a:r>
              <a:rPr lang="en-US" sz="1550" dirty="0">
                <a:solidFill>
                  <a:srgbClr val="1E2A44"/>
                </a:solidFill>
                <a:latin typeface="Calibri" pitchFamily="34" charset="0"/>
                <a:ea typeface="Calibri" pitchFamily="34" charset="-122"/>
                <a:cs typeface="Calibri" pitchFamily="34" charset="-120"/>
              </a:rPr>
              <a:t>x: 1.00 = 0.752 + v₂ₓ → v₂ₓ = 0.248 m s⁻¹</a:t>
            </a:r>
            <a:endParaRPr lang="en-US" sz="1550" dirty="0"/>
          </a:p>
        </p:txBody>
      </p:sp>
      <p:sp>
        <p:nvSpPr>
          <p:cNvPr id="15" name="Shape 12"/>
          <p:cNvSpPr/>
          <p:nvPr/>
        </p:nvSpPr>
        <p:spPr>
          <a:xfrm>
            <a:off x="548640" y="5157216"/>
            <a:ext cx="384048" cy="384048"/>
          </a:xfrm>
          <a:prstGeom prst="ellipse">
            <a:avLst/>
          </a:prstGeom>
          <a:solidFill>
            <a:srgbClr val="1591BD"/>
          </a:solidFill>
          <a:ln w="12700">
            <a:solidFill>
              <a:srgbClr val="1591BD"/>
            </a:solidFill>
            <a:prstDash val="solid"/>
          </a:ln>
        </p:spPr>
        <p:txBody>
          <a:bodyPr/>
          <a:lstStyle/>
          <a:p>
            <a:endParaRPr lang="en-US"/>
          </a:p>
        </p:txBody>
      </p:sp>
      <p:sp>
        <p:nvSpPr>
          <p:cNvPr id="16" name="Text 13"/>
          <p:cNvSpPr txBox="1"/>
          <p:nvPr/>
        </p:nvSpPr>
        <p:spPr>
          <a:xfrm>
            <a:off x="548640" y="5157216"/>
            <a:ext cx="384048" cy="384048"/>
          </a:xfrm>
          <a:prstGeom prst="rect">
            <a:avLst/>
          </a:prstGeom>
          <a:noFill/>
          <a:ln/>
        </p:spPr>
        <p:txBody>
          <a:bodyPr wrap="square" lIns="0" tIns="0" rIns="0" bIns="0" rtlCol="0" anchor="ctr"/>
          <a:lstStyle/>
          <a:p>
            <a:pPr marL="0" indent="0" algn="ctr">
              <a:buNone/>
            </a:pPr>
            <a:r>
              <a:rPr lang="en-US" sz="1550" b="1" dirty="0">
                <a:solidFill>
                  <a:srgbClr val="FFFFFF"/>
                </a:solidFill>
                <a:latin typeface="Calibri" pitchFamily="34" charset="0"/>
                <a:ea typeface="Calibri" pitchFamily="34" charset="-122"/>
                <a:cs typeface="Calibri" pitchFamily="34" charset="-120"/>
              </a:rPr>
              <a:t>3</a:t>
            </a:r>
            <a:endParaRPr lang="en-US" sz="1550" dirty="0"/>
          </a:p>
        </p:txBody>
      </p:sp>
      <p:sp>
        <p:nvSpPr>
          <p:cNvPr id="17" name="Text 14"/>
          <p:cNvSpPr txBox="1"/>
          <p:nvPr/>
        </p:nvSpPr>
        <p:spPr>
          <a:xfrm>
            <a:off x="1097280" y="5138928"/>
            <a:ext cx="10515600" cy="429768"/>
          </a:xfrm>
          <a:prstGeom prst="rect">
            <a:avLst/>
          </a:prstGeom>
          <a:noFill/>
          <a:ln/>
        </p:spPr>
        <p:txBody>
          <a:bodyPr wrap="square" lIns="0" tIns="0" rIns="0" bIns="0" rtlCol="0" anchor="t"/>
          <a:lstStyle/>
          <a:p>
            <a:pPr marL="0" indent="0">
              <a:buNone/>
            </a:pPr>
            <a:r>
              <a:rPr lang="en-US" sz="1550" dirty="0">
                <a:solidFill>
                  <a:srgbClr val="1E2A44"/>
                </a:solidFill>
                <a:latin typeface="Calibri" pitchFamily="34" charset="0"/>
                <a:ea typeface="Calibri" pitchFamily="34" charset="-122"/>
                <a:cs typeface="Calibri" pitchFamily="34" charset="-120"/>
              </a:rPr>
              <a:t>y: 0 = −0.274 + v₂ᵧ → v₂ᵧ = +0.274 m s⁻¹</a:t>
            </a:r>
            <a:endParaRPr lang="en-US" sz="1550" dirty="0"/>
          </a:p>
        </p:txBody>
      </p:sp>
      <p:sp>
        <p:nvSpPr>
          <p:cNvPr id="18" name="Shape 15"/>
          <p:cNvSpPr/>
          <p:nvPr/>
        </p:nvSpPr>
        <p:spPr>
          <a:xfrm>
            <a:off x="548640" y="5632704"/>
            <a:ext cx="384048" cy="384048"/>
          </a:xfrm>
          <a:prstGeom prst="ellipse">
            <a:avLst/>
          </a:prstGeom>
          <a:solidFill>
            <a:srgbClr val="1591BD"/>
          </a:solidFill>
          <a:ln w="12700">
            <a:solidFill>
              <a:srgbClr val="1591BD"/>
            </a:solidFill>
            <a:prstDash val="solid"/>
          </a:ln>
        </p:spPr>
        <p:txBody>
          <a:bodyPr/>
          <a:lstStyle/>
          <a:p>
            <a:endParaRPr lang="en-US"/>
          </a:p>
        </p:txBody>
      </p:sp>
      <p:sp>
        <p:nvSpPr>
          <p:cNvPr id="19" name="Text 16"/>
          <p:cNvSpPr txBox="1"/>
          <p:nvPr/>
        </p:nvSpPr>
        <p:spPr>
          <a:xfrm>
            <a:off x="548640" y="5632704"/>
            <a:ext cx="384048" cy="384048"/>
          </a:xfrm>
          <a:prstGeom prst="rect">
            <a:avLst/>
          </a:prstGeom>
          <a:noFill/>
          <a:ln/>
        </p:spPr>
        <p:txBody>
          <a:bodyPr wrap="square" lIns="0" tIns="0" rIns="0" bIns="0" rtlCol="0" anchor="ctr"/>
          <a:lstStyle/>
          <a:p>
            <a:pPr marL="0" indent="0" algn="ctr">
              <a:buNone/>
            </a:pPr>
            <a:r>
              <a:rPr lang="en-US" sz="1550" b="1" dirty="0">
                <a:solidFill>
                  <a:srgbClr val="FFFFFF"/>
                </a:solidFill>
                <a:latin typeface="Calibri" pitchFamily="34" charset="0"/>
                <a:ea typeface="Calibri" pitchFamily="34" charset="-122"/>
                <a:cs typeface="Calibri" pitchFamily="34" charset="-120"/>
              </a:rPr>
              <a:t>4</a:t>
            </a:r>
            <a:endParaRPr lang="en-US" sz="1550" dirty="0"/>
          </a:p>
        </p:txBody>
      </p:sp>
      <p:sp>
        <p:nvSpPr>
          <p:cNvPr id="20" name="Text 17"/>
          <p:cNvSpPr txBox="1"/>
          <p:nvPr/>
        </p:nvSpPr>
        <p:spPr>
          <a:xfrm>
            <a:off x="1097280" y="5614416"/>
            <a:ext cx="10515600" cy="429768"/>
          </a:xfrm>
          <a:prstGeom prst="rect">
            <a:avLst/>
          </a:prstGeom>
          <a:noFill/>
          <a:ln/>
        </p:spPr>
        <p:txBody>
          <a:bodyPr wrap="square" lIns="0" tIns="0" rIns="0" bIns="0" rtlCol="0" anchor="t"/>
          <a:lstStyle/>
          <a:p>
            <a:pPr marL="0" indent="0">
              <a:buNone/>
            </a:pPr>
            <a:r>
              <a:rPr lang="en-US" sz="1550" dirty="0">
                <a:solidFill>
                  <a:srgbClr val="1E2A44"/>
                </a:solidFill>
                <a:latin typeface="Calibri" pitchFamily="34" charset="0"/>
                <a:ea typeface="Calibri" pitchFamily="34" charset="-122"/>
                <a:cs typeface="Calibri" pitchFamily="34" charset="-120"/>
              </a:rPr>
              <a:t>v₂ = √(0.248² + 0.274²) = 0.37 m s⁻¹ at tan⁻¹(0.274/0.248) = 48° above the x-axis</a:t>
            </a:r>
            <a:endParaRPr lang="en-US" sz="1550" dirty="0"/>
          </a:p>
        </p:txBody>
      </p:sp>
      <p:pic>
        <p:nvPicPr>
          <p:cNvPr id="22" name="Picture 21">
            <a:extLst>
              <a:ext uri="{FF2B5EF4-FFF2-40B4-BE49-F238E27FC236}">
                <a16:creationId xmlns:a16="http://schemas.microsoft.com/office/drawing/2014/main" id="{E216A928-4F6B-97F6-AC7A-33F679910ED4}"/>
              </a:ext>
            </a:extLst>
          </p:cNvPr>
          <p:cNvPicPr>
            <a:picLocks noChangeAspect="1"/>
          </p:cNvPicPr>
          <p:nvPr/>
        </p:nvPicPr>
        <p:blipFill>
          <a:blip r:embed="rId3"/>
          <a:stretch>
            <a:fillRect/>
          </a:stretch>
        </p:blipFill>
        <p:spPr>
          <a:xfrm>
            <a:off x="1268082" y="1235189"/>
            <a:ext cx="4582352" cy="262283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111831"/>
        </a:solidFill>
        <a:effectLst/>
      </p:bgPr>
    </p:bg>
    <p:spTree>
      <p:nvGrpSpPr>
        <p:cNvPr id="1" name=""/>
        <p:cNvGrpSpPr/>
        <p:nvPr/>
      </p:nvGrpSpPr>
      <p:grpSpPr>
        <a:xfrm>
          <a:off x="0" y="0"/>
          <a:ext cx="0" cy="0"/>
          <a:chOff x="0" y="0"/>
          <a:chExt cx="0" cy="0"/>
        </a:xfrm>
      </p:grpSpPr>
      <p:sp>
        <p:nvSpPr>
          <p:cNvPr id="2" name="Text 0"/>
          <p:cNvSpPr txBox="1"/>
          <p:nvPr/>
        </p:nvSpPr>
        <p:spPr>
          <a:xfrm>
            <a:off x="548640" y="1463040"/>
            <a:ext cx="3657600" cy="1645920"/>
          </a:xfrm>
          <a:prstGeom prst="rect">
            <a:avLst/>
          </a:prstGeom>
          <a:noFill/>
          <a:ln/>
        </p:spPr>
        <p:txBody>
          <a:bodyPr wrap="square" lIns="0" tIns="0" rIns="0" bIns="0" rtlCol="0" anchor="ctr"/>
          <a:lstStyle/>
          <a:p>
            <a:pPr marL="0" indent="0">
              <a:buNone/>
            </a:pPr>
            <a:r>
              <a:rPr lang="en-US" sz="11000" b="1" dirty="0">
                <a:solidFill>
                  <a:srgbClr val="F5B12B"/>
                </a:solidFill>
                <a:latin typeface="Cambria" pitchFamily="34" charset="0"/>
                <a:ea typeface="Cambria" pitchFamily="34" charset="-122"/>
                <a:cs typeface="Cambria" pitchFamily="34" charset="-120"/>
              </a:rPr>
              <a:t>07</a:t>
            </a:r>
            <a:endParaRPr lang="en-US" sz="11000" dirty="0"/>
          </a:p>
        </p:txBody>
      </p:sp>
      <p:sp>
        <p:nvSpPr>
          <p:cNvPr id="3" name="Text 1"/>
          <p:cNvSpPr txBox="1"/>
          <p:nvPr/>
        </p:nvSpPr>
        <p:spPr>
          <a:xfrm>
            <a:off x="548640" y="3200400"/>
            <a:ext cx="10058400" cy="914400"/>
          </a:xfrm>
          <a:prstGeom prst="rect">
            <a:avLst/>
          </a:prstGeom>
          <a:noFill/>
          <a:ln/>
        </p:spPr>
        <p:txBody>
          <a:bodyPr wrap="square" lIns="0" tIns="0" rIns="0" bIns="0" rtlCol="0" anchor="ctr"/>
          <a:lstStyle/>
          <a:p>
            <a:pPr marL="0" indent="0">
              <a:buNone/>
            </a:pPr>
            <a:r>
              <a:rPr lang="en-US" sz="4400" b="1" dirty="0">
                <a:solidFill>
                  <a:srgbClr val="FFFFFF"/>
                </a:solidFill>
                <a:latin typeface="Cambria" pitchFamily="34" charset="0"/>
                <a:ea typeface="Cambria" pitchFamily="34" charset="-122"/>
                <a:cs typeface="Cambria" pitchFamily="34" charset="-120"/>
              </a:rPr>
              <a:t>Past paper practice</a:t>
            </a:r>
            <a:endParaRPr lang="en-US" sz="4400" dirty="0"/>
          </a:p>
        </p:txBody>
      </p:sp>
      <p:sp>
        <p:nvSpPr>
          <p:cNvPr id="4" name="Text 2"/>
          <p:cNvSpPr txBox="1"/>
          <p:nvPr/>
        </p:nvSpPr>
        <p:spPr>
          <a:xfrm>
            <a:off x="548640" y="4160520"/>
            <a:ext cx="10058400" cy="548640"/>
          </a:xfrm>
          <a:prstGeom prst="rect">
            <a:avLst/>
          </a:prstGeom>
          <a:noFill/>
          <a:ln/>
        </p:spPr>
        <p:txBody>
          <a:bodyPr wrap="square" lIns="0" tIns="0" rIns="0" bIns="0" rtlCol="0" anchor="ctr"/>
          <a:lstStyle/>
          <a:p>
            <a:pPr marL="0" indent="0">
              <a:buNone/>
            </a:pPr>
            <a:r>
              <a:rPr lang="en-US" sz="2000" dirty="0">
                <a:solidFill>
                  <a:srgbClr val="B9C2DE"/>
                </a:solidFill>
                <a:latin typeface="Calibri" pitchFamily="34" charset="0"/>
                <a:ea typeface="Calibri" pitchFamily="34" charset="-122"/>
                <a:cs typeface="Calibri" pitchFamily="34" charset="-120"/>
              </a:rPr>
              <a:t>Paper 1 multiple choice · Paper 2 structured questions</a:t>
            </a:r>
            <a:endParaRPr lang="en-US" sz="2000" dirty="0"/>
          </a:p>
        </p:txBody>
      </p:sp>
      <p:sp>
        <p:nvSpPr>
          <p:cNvPr id="5" name="Text 3"/>
          <p:cNvSpPr txBox="1"/>
          <p:nvPr/>
        </p:nvSpPr>
        <p:spPr>
          <a:xfrm>
            <a:off x="548640" y="1143000"/>
            <a:ext cx="10058400" cy="320040"/>
          </a:xfrm>
          <a:prstGeom prst="rect">
            <a:avLst/>
          </a:prstGeom>
          <a:noFill/>
          <a:ln/>
        </p:spPr>
        <p:txBody>
          <a:bodyPr wrap="square" lIns="0" tIns="0" rIns="0" bIns="0" rtlCol="0" anchor="ctr"/>
          <a:lstStyle/>
          <a:p>
            <a:pPr marL="0" indent="0">
              <a:buNone/>
            </a:pPr>
            <a:r>
              <a:rPr lang="en-US" sz="1450" b="1" kern="0" spc="300" dirty="0">
                <a:solidFill>
                  <a:srgbClr val="37C9EF"/>
                </a:solidFill>
                <a:latin typeface="Calibri" pitchFamily="34" charset="0"/>
                <a:ea typeface="Calibri" pitchFamily="34" charset="-122"/>
                <a:cs typeface="Calibri" pitchFamily="34" charset="-120"/>
              </a:rPr>
              <a:t>CAMBRIDGE PAST PAPER QUESTIONS</a:t>
            </a:r>
            <a:endParaRPr lang="en-US" sz="1450" dirty="0"/>
          </a:p>
        </p:txBody>
      </p:sp>
      <p:sp>
        <p:nvSpPr>
          <p:cNvPr id="6" name="Text 4"/>
          <p:cNvSpPr txBox="1"/>
          <p:nvPr/>
        </p:nvSpPr>
        <p:spPr>
          <a:xfrm>
            <a:off x="548640" y="6400800"/>
            <a:ext cx="7315200" cy="274320"/>
          </a:xfrm>
          <a:prstGeom prst="rect">
            <a:avLst/>
          </a:prstGeom>
          <a:noFill/>
          <a:ln/>
        </p:spPr>
        <p:txBody>
          <a:bodyPr wrap="square" lIns="0" tIns="0" rIns="0" bIns="0" rtlCol="0" anchor="ctr"/>
          <a:lstStyle/>
          <a:p>
            <a:pPr marL="0" indent="0">
              <a:buNone/>
            </a:pPr>
            <a:r>
              <a:rPr lang="en-US" sz="1000" dirty="0">
                <a:solidFill>
                  <a:srgbClr val="8C96B8"/>
                </a:solidFill>
                <a:latin typeface="Calibri" pitchFamily="34" charset="0"/>
                <a:ea typeface="Calibri" pitchFamily="34" charset="-122"/>
                <a:cs typeface="Calibri" pitchFamily="34" charset="-120"/>
              </a:rPr>
              <a:t>Topic 3 · Dynamics   |   Cambridge International AS Level Physics 9702</a:t>
            </a:r>
            <a:endParaRPr lang="en-US" sz="1000" dirty="0"/>
          </a:p>
        </p:txBody>
      </p:sp>
      <p:sp>
        <p:nvSpPr>
          <p:cNvPr id="7" name="Text 5"/>
          <p:cNvSpPr txBox="1"/>
          <p:nvPr/>
        </p:nvSpPr>
        <p:spPr>
          <a:xfrm>
            <a:off x="10728655" y="6400800"/>
            <a:ext cx="914400" cy="274320"/>
          </a:xfrm>
          <a:prstGeom prst="rect">
            <a:avLst/>
          </a:prstGeom>
          <a:noFill/>
          <a:ln/>
        </p:spPr>
        <p:txBody>
          <a:bodyPr wrap="square" lIns="0" tIns="0" rIns="0" bIns="0" rtlCol="0" anchor="ctr"/>
          <a:lstStyle/>
          <a:p>
            <a:pPr marL="0" indent="0" algn="r">
              <a:buNone/>
            </a:pPr>
            <a:r>
              <a:rPr lang="en-US" sz="1000" dirty="0">
                <a:solidFill>
                  <a:srgbClr val="8C96B8"/>
                </a:solidFill>
                <a:latin typeface="Calibri" pitchFamily="34" charset="0"/>
                <a:ea typeface="Calibri" pitchFamily="34" charset="-122"/>
                <a:cs typeface="Calibri" pitchFamily="34" charset="-120"/>
              </a:rPr>
              <a:t>32</a:t>
            </a:r>
            <a:endParaRPr lang="en-US" sz="10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972800" cy="274320"/>
          </a:xfrm>
          <a:prstGeom prst="rect">
            <a:avLst/>
          </a:prstGeom>
          <a:noFill/>
          <a:ln/>
        </p:spPr>
        <p:txBody>
          <a:bodyPr wrap="square" lIns="0" tIns="0" rIns="0" bIns="0" rtlCol="0" anchor="ctr"/>
          <a:lstStyle/>
          <a:p>
            <a:pPr marL="0" indent="0">
              <a:buNone/>
            </a:pPr>
            <a:r>
              <a:rPr lang="en-US" sz="1200" b="1" kern="0" spc="300" dirty="0">
                <a:solidFill>
                  <a:srgbClr val="1591BD"/>
                </a:solidFill>
                <a:latin typeface="Calibri" pitchFamily="34" charset="0"/>
                <a:ea typeface="Calibri" pitchFamily="34" charset="-122"/>
                <a:cs typeface="Calibri" pitchFamily="34" charset="-120"/>
              </a:rPr>
              <a:t>PAPER 1 STYLE · MULTIPLE CHOICE</a:t>
            </a:r>
            <a:endParaRPr lang="en-US" sz="1200" dirty="0"/>
          </a:p>
        </p:txBody>
      </p:sp>
      <p:sp>
        <p:nvSpPr>
          <p:cNvPr id="3" name="Text 1"/>
          <p:cNvSpPr txBox="1"/>
          <p:nvPr/>
        </p:nvSpPr>
        <p:spPr>
          <a:xfrm>
            <a:off x="548640" y="621792"/>
            <a:ext cx="11064240" cy="685800"/>
          </a:xfrm>
          <a:prstGeom prst="rect">
            <a:avLst/>
          </a:prstGeom>
          <a:noFill/>
          <a:ln/>
        </p:spPr>
        <p:txBody>
          <a:bodyPr wrap="square" lIns="0" tIns="0" rIns="0" bIns="0" rtlCol="0" anchor="ctr"/>
          <a:lstStyle/>
          <a:p>
            <a:pPr marL="0" indent="0">
              <a:buNone/>
            </a:pPr>
            <a:r>
              <a:rPr lang="en-US" sz="3200" b="1" dirty="0">
                <a:solidFill>
                  <a:srgbClr val="14213D"/>
                </a:solidFill>
                <a:latin typeface="Cambria" pitchFamily="34" charset="0"/>
                <a:ea typeface="Cambria" pitchFamily="34" charset="-122"/>
                <a:cs typeface="Cambria" pitchFamily="34" charset="-120"/>
              </a:rPr>
              <a:t>Past paper set A · Newton's laws</a:t>
            </a:r>
            <a:endParaRPr lang="en-US" sz="3200" dirty="0"/>
          </a:p>
        </p:txBody>
      </p:sp>
      <p:sp>
        <p:nvSpPr>
          <p:cNvPr id="4" name="Text 2"/>
          <p:cNvSpPr txBox="1"/>
          <p:nvPr/>
        </p:nvSpPr>
        <p:spPr>
          <a:xfrm>
            <a:off x="548640" y="6400800"/>
            <a:ext cx="7315200" cy="274320"/>
          </a:xfrm>
          <a:prstGeom prst="rect">
            <a:avLst/>
          </a:prstGeom>
          <a:noFill/>
          <a:ln/>
        </p:spPr>
        <p:txBody>
          <a:bodyPr wrap="square" lIns="0" tIns="0" rIns="0" bIns="0" rtlCol="0" anchor="ctr"/>
          <a:lstStyle/>
          <a:p>
            <a:pPr marL="0" indent="0">
              <a:buNone/>
            </a:pPr>
            <a:r>
              <a:rPr lang="en-US" sz="1000" dirty="0">
                <a:solidFill>
                  <a:srgbClr val="6B7488"/>
                </a:solidFill>
                <a:latin typeface="Calibri" pitchFamily="34" charset="0"/>
                <a:ea typeface="Calibri" pitchFamily="34" charset="-122"/>
                <a:cs typeface="Calibri" pitchFamily="34" charset="-120"/>
              </a:rPr>
              <a:t>Topic 3 · Dynamics   |   Cambridge International AS Level Physics 9702</a:t>
            </a:r>
            <a:endParaRPr lang="en-US" sz="1000" dirty="0"/>
          </a:p>
        </p:txBody>
      </p:sp>
      <p:sp>
        <p:nvSpPr>
          <p:cNvPr id="5" name="Text 3"/>
          <p:cNvSpPr txBox="1"/>
          <p:nvPr/>
        </p:nvSpPr>
        <p:spPr>
          <a:xfrm>
            <a:off x="10728655" y="6400800"/>
            <a:ext cx="914400" cy="274320"/>
          </a:xfrm>
          <a:prstGeom prst="rect">
            <a:avLst/>
          </a:prstGeom>
          <a:noFill/>
          <a:ln/>
        </p:spPr>
        <p:txBody>
          <a:bodyPr wrap="square" lIns="0" tIns="0" rIns="0" bIns="0" rtlCol="0" anchor="ctr"/>
          <a:lstStyle/>
          <a:p>
            <a:pPr marL="0" indent="0" algn="r">
              <a:buNone/>
            </a:pPr>
            <a:r>
              <a:rPr lang="en-US" sz="1000" dirty="0">
                <a:solidFill>
                  <a:srgbClr val="6B7488"/>
                </a:solidFill>
                <a:latin typeface="Calibri" pitchFamily="34" charset="0"/>
                <a:ea typeface="Calibri" pitchFamily="34" charset="-122"/>
                <a:cs typeface="Calibri" pitchFamily="34" charset="-120"/>
              </a:rPr>
              <a:t>33</a:t>
            </a:r>
            <a:endParaRPr lang="en-US" sz="1000" dirty="0"/>
          </a:p>
        </p:txBody>
      </p:sp>
      <p:sp>
        <p:nvSpPr>
          <p:cNvPr id="6" name="Shape 4"/>
          <p:cNvSpPr/>
          <p:nvPr/>
        </p:nvSpPr>
        <p:spPr>
          <a:xfrm>
            <a:off x="548640" y="1554480"/>
            <a:ext cx="5449824" cy="2194560"/>
          </a:xfrm>
          <a:prstGeom prst="roundRect">
            <a:avLst>
              <a:gd name="adj" fmla="val 5000"/>
            </a:avLst>
          </a:prstGeom>
          <a:solidFill>
            <a:srgbClr val="EEF3F9"/>
          </a:solidFill>
          <a:ln w="12700">
            <a:solidFill>
              <a:srgbClr val="EEF3F9"/>
            </a:solidFill>
            <a:prstDash val="solid"/>
          </a:ln>
        </p:spPr>
        <p:txBody>
          <a:bodyPr/>
          <a:lstStyle/>
          <a:p>
            <a:endParaRPr lang="en-US"/>
          </a:p>
        </p:txBody>
      </p:sp>
      <p:sp>
        <p:nvSpPr>
          <p:cNvPr id="7" name="Shape 5"/>
          <p:cNvSpPr/>
          <p:nvPr/>
        </p:nvSpPr>
        <p:spPr>
          <a:xfrm>
            <a:off x="731520" y="1737360"/>
            <a:ext cx="438912" cy="438912"/>
          </a:xfrm>
          <a:prstGeom prst="ellipse">
            <a:avLst/>
          </a:prstGeom>
          <a:solidFill>
            <a:srgbClr val="1591BD"/>
          </a:solidFill>
          <a:ln w="12700">
            <a:solidFill>
              <a:srgbClr val="1591BD"/>
            </a:solidFill>
            <a:prstDash val="solid"/>
          </a:ln>
        </p:spPr>
        <p:txBody>
          <a:bodyPr/>
          <a:lstStyle/>
          <a:p>
            <a:endParaRPr lang="en-US"/>
          </a:p>
        </p:txBody>
      </p:sp>
      <p:sp>
        <p:nvSpPr>
          <p:cNvPr id="8" name="Text 6"/>
          <p:cNvSpPr txBox="1"/>
          <p:nvPr/>
        </p:nvSpPr>
        <p:spPr>
          <a:xfrm>
            <a:off x="731520" y="1737360"/>
            <a:ext cx="438912" cy="438912"/>
          </a:xfrm>
          <a:prstGeom prst="rect">
            <a:avLst/>
          </a:prstGeom>
          <a:noFill/>
          <a:ln/>
        </p:spPr>
        <p:txBody>
          <a:bodyPr wrap="square" lIns="0" tIns="0" rIns="0" bIns="0" rtlCol="0" anchor="ctr"/>
          <a:lstStyle/>
          <a:p>
            <a:pPr marL="0" indent="0" algn="ctr">
              <a:buNone/>
            </a:pPr>
            <a:r>
              <a:rPr lang="en-US" sz="1700" b="1" dirty="0">
                <a:solidFill>
                  <a:srgbClr val="FFFFFF"/>
                </a:solidFill>
                <a:latin typeface="Calibri" pitchFamily="34" charset="0"/>
                <a:ea typeface="Calibri" pitchFamily="34" charset="-122"/>
                <a:cs typeface="Calibri" pitchFamily="34" charset="-120"/>
              </a:rPr>
              <a:t>1</a:t>
            </a:r>
            <a:endParaRPr lang="en-US" sz="1700" dirty="0"/>
          </a:p>
        </p:txBody>
      </p:sp>
      <p:sp>
        <p:nvSpPr>
          <p:cNvPr id="9" name="Text 7"/>
          <p:cNvSpPr txBox="1"/>
          <p:nvPr/>
        </p:nvSpPr>
        <p:spPr>
          <a:xfrm>
            <a:off x="1325880" y="1737360"/>
            <a:ext cx="2743200" cy="1051560"/>
          </a:xfrm>
          <a:prstGeom prst="rect">
            <a:avLst/>
          </a:prstGeom>
          <a:noFill/>
          <a:ln/>
        </p:spPr>
        <p:txBody>
          <a:bodyPr wrap="square" lIns="0" tIns="0" rIns="0" bIns="0" rtlCol="0" anchor="t"/>
          <a:lstStyle/>
          <a:p>
            <a:pPr marL="0" indent="0">
              <a:buNone/>
            </a:pPr>
            <a:r>
              <a:rPr lang="en-US" sz="1400" dirty="0">
                <a:solidFill>
                  <a:srgbClr val="1E2A44"/>
                </a:solidFill>
                <a:latin typeface="Calibri" pitchFamily="34" charset="0"/>
                <a:ea typeface="Calibri" pitchFamily="34" charset="-122"/>
                <a:cs typeface="Calibri" pitchFamily="34" charset="-120"/>
              </a:rPr>
              <a:t>A box rests on the Earth. Newton's third law says forces of the same type act in pairs. One force of a pair is the weight W of the box. Which arrow represents the other force of this pair?</a:t>
            </a:r>
            <a:endParaRPr lang="en-US" sz="1400" dirty="0"/>
          </a:p>
        </p:txBody>
      </p:sp>
      <p:pic>
        <p:nvPicPr>
          <p:cNvPr id="10" name="Image 0" descr="figs3/box_earth.png"/>
          <p:cNvPicPr>
            <a:picLocks noChangeAspect="1"/>
          </p:cNvPicPr>
          <p:nvPr/>
        </p:nvPicPr>
        <p:blipFill>
          <a:blip r:embed="rId3"/>
          <a:stretch>
            <a:fillRect/>
          </a:stretch>
        </p:blipFill>
        <p:spPr>
          <a:xfrm>
            <a:off x="4555787" y="1737360"/>
            <a:ext cx="873675" cy="1097280"/>
          </a:xfrm>
          <a:prstGeom prst="rect">
            <a:avLst/>
          </a:prstGeom>
        </p:spPr>
      </p:pic>
      <p:sp>
        <p:nvSpPr>
          <p:cNvPr id="11" name="Text 8"/>
          <p:cNvSpPr txBox="1"/>
          <p:nvPr/>
        </p:nvSpPr>
        <p:spPr>
          <a:xfrm>
            <a:off x="1325880" y="2770632"/>
            <a:ext cx="4526280" cy="658368"/>
          </a:xfrm>
          <a:prstGeom prst="rect">
            <a:avLst/>
          </a:prstGeom>
          <a:noFill/>
          <a:ln/>
        </p:spPr>
        <p:txBody>
          <a:bodyPr wrap="square" lIns="0" tIns="0" rIns="0" bIns="0" rtlCol="0" anchor="b"/>
          <a:lstStyle/>
          <a:p>
            <a:pPr marL="0" indent="0">
              <a:buNone/>
            </a:pPr>
            <a:r>
              <a:rPr lang="en-US" sz="1400" b="1" dirty="0">
                <a:solidFill>
                  <a:srgbClr val="14213D"/>
                </a:solidFill>
                <a:latin typeface="Calibri" pitchFamily="34" charset="0"/>
                <a:ea typeface="Calibri" pitchFamily="34" charset="-122"/>
                <a:cs typeface="Calibri" pitchFamily="34" charset="-120"/>
              </a:rPr>
              <a:t>A   B   C   D  (see diagram)</a:t>
            </a:r>
            <a:endParaRPr lang="en-US" sz="1400" dirty="0"/>
          </a:p>
        </p:txBody>
      </p:sp>
      <p:sp>
        <p:nvSpPr>
          <p:cNvPr id="12" name="Shape 9"/>
          <p:cNvSpPr/>
          <p:nvPr/>
        </p:nvSpPr>
        <p:spPr>
          <a:xfrm>
            <a:off x="6190488" y="1554480"/>
            <a:ext cx="5449824" cy="2194560"/>
          </a:xfrm>
          <a:prstGeom prst="roundRect">
            <a:avLst>
              <a:gd name="adj" fmla="val 5000"/>
            </a:avLst>
          </a:prstGeom>
          <a:solidFill>
            <a:srgbClr val="FFF4DC"/>
          </a:solidFill>
          <a:ln w="12700">
            <a:solidFill>
              <a:srgbClr val="FFF4DC"/>
            </a:solidFill>
            <a:prstDash val="solid"/>
          </a:ln>
        </p:spPr>
        <p:txBody>
          <a:bodyPr/>
          <a:lstStyle/>
          <a:p>
            <a:endParaRPr lang="en-US"/>
          </a:p>
        </p:txBody>
      </p:sp>
      <p:sp>
        <p:nvSpPr>
          <p:cNvPr id="13" name="Shape 10"/>
          <p:cNvSpPr/>
          <p:nvPr/>
        </p:nvSpPr>
        <p:spPr>
          <a:xfrm>
            <a:off x="6373368" y="1737360"/>
            <a:ext cx="438912" cy="438912"/>
          </a:xfrm>
          <a:prstGeom prst="ellipse">
            <a:avLst/>
          </a:prstGeom>
          <a:solidFill>
            <a:srgbClr val="D98200"/>
          </a:solidFill>
          <a:ln w="12700">
            <a:solidFill>
              <a:srgbClr val="D98200"/>
            </a:solidFill>
            <a:prstDash val="solid"/>
          </a:ln>
        </p:spPr>
        <p:txBody>
          <a:bodyPr/>
          <a:lstStyle/>
          <a:p>
            <a:endParaRPr lang="en-US"/>
          </a:p>
        </p:txBody>
      </p:sp>
      <p:sp>
        <p:nvSpPr>
          <p:cNvPr id="14" name="Text 11"/>
          <p:cNvSpPr txBox="1"/>
          <p:nvPr/>
        </p:nvSpPr>
        <p:spPr>
          <a:xfrm>
            <a:off x="6373368" y="1737360"/>
            <a:ext cx="438912" cy="438912"/>
          </a:xfrm>
          <a:prstGeom prst="rect">
            <a:avLst/>
          </a:prstGeom>
          <a:noFill/>
          <a:ln/>
        </p:spPr>
        <p:txBody>
          <a:bodyPr wrap="square" lIns="0" tIns="0" rIns="0" bIns="0" rtlCol="0" anchor="ctr"/>
          <a:lstStyle/>
          <a:p>
            <a:pPr marL="0" indent="0" algn="ctr">
              <a:buNone/>
            </a:pPr>
            <a:r>
              <a:rPr lang="en-US" sz="1700" b="1" dirty="0">
                <a:solidFill>
                  <a:srgbClr val="FFFFFF"/>
                </a:solidFill>
                <a:latin typeface="Calibri" pitchFamily="34" charset="0"/>
                <a:ea typeface="Calibri" pitchFamily="34" charset="-122"/>
                <a:cs typeface="Calibri" pitchFamily="34" charset="-120"/>
              </a:rPr>
              <a:t>2</a:t>
            </a:r>
            <a:endParaRPr lang="en-US" sz="1700" dirty="0"/>
          </a:p>
        </p:txBody>
      </p:sp>
      <p:sp>
        <p:nvSpPr>
          <p:cNvPr id="15" name="Text 12"/>
          <p:cNvSpPr txBox="1"/>
          <p:nvPr/>
        </p:nvSpPr>
        <p:spPr>
          <a:xfrm>
            <a:off x="6967728" y="1737360"/>
            <a:ext cx="4480560" cy="1051560"/>
          </a:xfrm>
          <a:prstGeom prst="rect">
            <a:avLst/>
          </a:prstGeom>
          <a:noFill/>
          <a:ln/>
        </p:spPr>
        <p:txBody>
          <a:bodyPr wrap="square" lIns="0" tIns="0" rIns="0" bIns="0" rtlCol="0" anchor="t"/>
          <a:lstStyle/>
          <a:p>
            <a:pPr marL="0" indent="0">
              <a:buNone/>
            </a:pPr>
            <a:r>
              <a:rPr lang="en-US" sz="1400" dirty="0">
                <a:solidFill>
                  <a:srgbClr val="1E2A44"/>
                </a:solidFill>
                <a:latin typeface="Calibri" pitchFamily="34" charset="0"/>
                <a:ea typeface="Calibri" pitchFamily="34" charset="-122"/>
                <a:cs typeface="Calibri" pitchFamily="34" charset="-120"/>
              </a:rPr>
              <a:t>Which gives an example of a pair of forces described by Newton's third law?</a:t>
            </a:r>
            <a:endParaRPr lang="en-US" sz="1400" dirty="0"/>
          </a:p>
        </p:txBody>
      </p:sp>
      <p:sp>
        <p:nvSpPr>
          <p:cNvPr id="16" name="Text 13"/>
          <p:cNvSpPr txBox="1"/>
          <p:nvPr/>
        </p:nvSpPr>
        <p:spPr>
          <a:xfrm>
            <a:off x="6922008" y="2423678"/>
            <a:ext cx="4526280" cy="914400"/>
          </a:xfrm>
          <a:prstGeom prst="rect">
            <a:avLst/>
          </a:prstGeom>
          <a:noFill/>
          <a:ln/>
        </p:spPr>
        <p:txBody>
          <a:bodyPr wrap="square" lIns="0" tIns="0" rIns="0" bIns="0" rtlCol="0" anchor="b"/>
          <a:lstStyle/>
          <a:p>
            <a:pPr marL="0" indent="0">
              <a:buNone/>
            </a:pPr>
            <a:r>
              <a:rPr lang="en-US" sz="1400" b="1" dirty="0">
                <a:solidFill>
                  <a:srgbClr val="14213D"/>
                </a:solidFill>
                <a:latin typeface="Calibri" pitchFamily="34" charset="0"/>
                <a:ea typeface="Calibri" pitchFamily="34" charset="-122"/>
                <a:cs typeface="Calibri" pitchFamily="34" charset="-120"/>
              </a:rPr>
              <a:t>A  car: driving force and total resistive force</a:t>
            </a:r>
            <a:endParaRPr lang="en-US" sz="1400" dirty="0"/>
          </a:p>
          <a:p>
            <a:pPr marL="0" indent="0">
              <a:buNone/>
            </a:pPr>
            <a:r>
              <a:rPr lang="en-US" sz="1400" b="1" dirty="0">
                <a:solidFill>
                  <a:srgbClr val="14213D"/>
                </a:solidFill>
                <a:latin typeface="Calibri" pitchFamily="34" charset="0"/>
                <a:ea typeface="Calibri" pitchFamily="34" charset="-122"/>
                <a:cs typeface="Calibri" pitchFamily="34" charset="-120"/>
              </a:rPr>
              <a:t>B  Earth and Moon: gravitational attraction on each</a:t>
            </a:r>
            <a:endParaRPr lang="en-US" sz="1400" dirty="0"/>
          </a:p>
          <a:p>
            <a:pPr marL="0" indent="0">
              <a:buNone/>
            </a:pPr>
            <a:r>
              <a:rPr lang="en-US" sz="1400" b="1" dirty="0">
                <a:solidFill>
                  <a:srgbClr val="14213D"/>
                </a:solidFill>
                <a:latin typeface="Calibri" pitchFamily="34" charset="0"/>
                <a:ea typeface="Calibri" pitchFamily="34" charset="-122"/>
                <a:cs typeface="Calibri" pitchFamily="34" charset="-120"/>
              </a:rPr>
              <a:t>C  box on floor: support force and weight</a:t>
            </a:r>
            <a:endParaRPr lang="en-US" sz="1400" dirty="0"/>
          </a:p>
          <a:p>
            <a:pPr marL="0" indent="0">
              <a:buNone/>
            </a:pPr>
            <a:r>
              <a:rPr lang="en-US" sz="1400" b="1" dirty="0">
                <a:solidFill>
                  <a:srgbClr val="14213D"/>
                </a:solidFill>
                <a:latin typeface="Calibri" pitchFamily="34" charset="0"/>
                <a:ea typeface="Calibri" pitchFamily="34" charset="-122"/>
                <a:cs typeface="Calibri" pitchFamily="34" charset="-120"/>
              </a:rPr>
              <a:t>D  aircraft: lift and weight</a:t>
            </a:r>
            <a:endParaRPr lang="en-US" sz="1400" dirty="0"/>
          </a:p>
        </p:txBody>
      </p:sp>
      <p:sp>
        <p:nvSpPr>
          <p:cNvPr id="17" name="Shape 14"/>
          <p:cNvSpPr/>
          <p:nvPr/>
        </p:nvSpPr>
        <p:spPr>
          <a:xfrm>
            <a:off x="548640" y="3886200"/>
            <a:ext cx="5449824" cy="2194560"/>
          </a:xfrm>
          <a:prstGeom prst="roundRect">
            <a:avLst>
              <a:gd name="adj" fmla="val 5000"/>
            </a:avLst>
          </a:prstGeom>
          <a:solidFill>
            <a:srgbClr val="FFF4DC"/>
          </a:solidFill>
          <a:ln w="12700">
            <a:solidFill>
              <a:srgbClr val="FFF4DC"/>
            </a:solidFill>
            <a:prstDash val="solid"/>
          </a:ln>
        </p:spPr>
        <p:txBody>
          <a:bodyPr/>
          <a:lstStyle/>
          <a:p>
            <a:endParaRPr lang="en-US"/>
          </a:p>
        </p:txBody>
      </p:sp>
      <p:sp>
        <p:nvSpPr>
          <p:cNvPr id="18" name="Shape 15"/>
          <p:cNvSpPr/>
          <p:nvPr/>
        </p:nvSpPr>
        <p:spPr>
          <a:xfrm>
            <a:off x="731520" y="4069080"/>
            <a:ext cx="438912" cy="438912"/>
          </a:xfrm>
          <a:prstGeom prst="ellipse">
            <a:avLst/>
          </a:prstGeom>
          <a:solidFill>
            <a:srgbClr val="D98200"/>
          </a:solidFill>
          <a:ln w="12700">
            <a:solidFill>
              <a:srgbClr val="D98200"/>
            </a:solidFill>
            <a:prstDash val="solid"/>
          </a:ln>
        </p:spPr>
        <p:txBody>
          <a:bodyPr/>
          <a:lstStyle/>
          <a:p>
            <a:endParaRPr lang="en-US"/>
          </a:p>
        </p:txBody>
      </p:sp>
      <p:sp>
        <p:nvSpPr>
          <p:cNvPr id="19" name="Text 16"/>
          <p:cNvSpPr txBox="1"/>
          <p:nvPr/>
        </p:nvSpPr>
        <p:spPr>
          <a:xfrm>
            <a:off x="731520" y="4069080"/>
            <a:ext cx="438912" cy="438912"/>
          </a:xfrm>
          <a:prstGeom prst="rect">
            <a:avLst/>
          </a:prstGeom>
          <a:noFill/>
          <a:ln/>
        </p:spPr>
        <p:txBody>
          <a:bodyPr wrap="square" lIns="0" tIns="0" rIns="0" bIns="0" rtlCol="0" anchor="ctr"/>
          <a:lstStyle/>
          <a:p>
            <a:pPr marL="0" indent="0" algn="ctr">
              <a:buNone/>
            </a:pPr>
            <a:r>
              <a:rPr lang="en-US" sz="1700" b="1" dirty="0">
                <a:solidFill>
                  <a:srgbClr val="FFFFFF"/>
                </a:solidFill>
                <a:latin typeface="Calibri" pitchFamily="34" charset="0"/>
                <a:ea typeface="Calibri" pitchFamily="34" charset="-122"/>
                <a:cs typeface="Calibri" pitchFamily="34" charset="-120"/>
              </a:rPr>
              <a:t>3</a:t>
            </a:r>
            <a:endParaRPr lang="en-US" sz="1700" dirty="0"/>
          </a:p>
        </p:txBody>
      </p:sp>
      <p:sp>
        <p:nvSpPr>
          <p:cNvPr id="20" name="Text 17"/>
          <p:cNvSpPr txBox="1"/>
          <p:nvPr/>
        </p:nvSpPr>
        <p:spPr>
          <a:xfrm>
            <a:off x="1325880" y="4069080"/>
            <a:ext cx="4480560" cy="1051560"/>
          </a:xfrm>
          <a:prstGeom prst="rect">
            <a:avLst/>
          </a:prstGeom>
          <a:noFill/>
          <a:ln/>
        </p:spPr>
        <p:txBody>
          <a:bodyPr wrap="square" lIns="0" tIns="0" rIns="0" bIns="0" rtlCol="0" anchor="t"/>
          <a:lstStyle/>
          <a:p>
            <a:pPr marL="0" indent="0">
              <a:buNone/>
            </a:pPr>
            <a:r>
              <a:rPr lang="en-US" sz="1400" dirty="0">
                <a:solidFill>
                  <a:srgbClr val="1E2A44"/>
                </a:solidFill>
                <a:latin typeface="Calibri" pitchFamily="34" charset="0"/>
                <a:ea typeface="Calibri" pitchFamily="34" charset="-122"/>
                <a:cs typeface="Calibri" pitchFamily="34" charset="-120"/>
              </a:rPr>
              <a:t>An object moves along the ground in a straight line at a constant speed. Which statement about the resultant force on the object is correct?</a:t>
            </a:r>
            <a:endParaRPr lang="en-US" sz="1400" dirty="0"/>
          </a:p>
        </p:txBody>
      </p:sp>
      <p:sp>
        <p:nvSpPr>
          <p:cNvPr id="21" name="Text 18"/>
          <p:cNvSpPr txBox="1"/>
          <p:nvPr/>
        </p:nvSpPr>
        <p:spPr>
          <a:xfrm>
            <a:off x="1303020" y="4869180"/>
            <a:ext cx="4526280" cy="914400"/>
          </a:xfrm>
          <a:prstGeom prst="rect">
            <a:avLst/>
          </a:prstGeom>
          <a:noFill/>
          <a:ln/>
        </p:spPr>
        <p:txBody>
          <a:bodyPr wrap="square" lIns="0" tIns="0" rIns="0" bIns="0" rtlCol="0" anchor="b"/>
          <a:lstStyle/>
          <a:p>
            <a:pPr marL="0" indent="0">
              <a:buNone/>
            </a:pPr>
            <a:r>
              <a:rPr lang="en-US" sz="1400" b="1" dirty="0">
                <a:solidFill>
                  <a:srgbClr val="14213D"/>
                </a:solidFill>
                <a:latin typeface="Calibri" pitchFamily="34" charset="0"/>
                <a:ea typeface="Calibri" pitchFamily="34" charset="-122"/>
                <a:cs typeface="Calibri" pitchFamily="34" charset="-120"/>
              </a:rPr>
              <a:t>A  It equals its weight.</a:t>
            </a:r>
            <a:endParaRPr lang="en-US" sz="1400" dirty="0"/>
          </a:p>
          <a:p>
            <a:pPr marL="0" indent="0">
              <a:buNone/>
            </a:pPr>
            <a:r>
              <a:rPr lang="en-US" sz="1400" b="1" dirty="0">
                <a:solidFill>
                  <a:srgbClr val="14213D"/>
                </a:solidFill>
                <a:latin typeface="Calibri" pitchFamily="34" charset="0"/>
                <a:ea typeface="Calibri" pitchFamily="34" charset="-122"/>
                <a:cs typeface="Calibri" pitchFamily="34" charset="-120"/>
              </a:rPr>
              <a:t>B  It equals the product of its mass and velocity.</a:t>
            </a:r>
            <a:endParaRPr lang="en-US" sz="1400" dirty="0"/>
          </a:p>
          <a:p>
            <a:pPr marL="0" indent="0">
              <a:buNone/>
            </a:pPr>
            <a:r>
              <a:rPr lang="en-US" sz="1400" b="1" dirty="0">
                <a:solidFill>
                  <a:srgbClr val="14213D"/>
                </a:solidFill>
                <a:latin typeface="Calibri" pitchFamily="34" charset="0"/>
                <a:ea typeface="Calibri" pitchFamily="34" charset="-122"/>
                <a:cs typeface="Calibri" pitchFamily="34" charset="-120"/>
              </a:rPr>
              <a:t>C  It equals the resistive force.</a:t>
            </a:r>
            <a:endParaRPr lang="en-US" sz="1400" dirty="0"/>
          </a:p>
          <a:p>
            <a:pPr marL="0" indent="0">
              <a:buNone/>
            </a:pPr>
            <a:r>
              <a:rPr lang="en-US" sz="1400" b="1" dirty="0">
                <a:solidFill>
                  <a:srgbClr val="14213D"/>
                </a:solidFill>
                <a:latin typeface="Calibri" pitchFamily="34" charset="0"/>
                <a:ea typeface="Calibri" pitchFamily="34" charset="-122"/>
                <a:cs typeface="Calibri" pitchFamily="34" charset="-120"/>
              </a:rPr>
              <a:t>D  It is zero.</a:t>
            </a:r>
            <a:endParaRPr lang="en-US" sz="1400" dirty="0"/>
          </a:p>
        </p:txBody>
      </p:sp>
      <p:sp>
        <p:nvSpPr>
          <p:cNvPr id="22" name="Shape 19"/>
          <p:cNvSpPr/>
          <p:nvPr/>
        </p:nvSpPr>
        <p:spPr>
          <a:xfrm>
            <a:off x="6190488" y="3886200"/>
            <a:ext cx="5449824" cy="2194560"/>
          </a:xfrm>
          <a:prstGeom prst="roundRect">
            <a:avLst>
              <a:gd name="adj" fmla="val 5000"/>
            </a:avLst>
          </a:prstGeom>
          <a:solidFill>
            <a:srgbClr val="EEF3F9"/>
          </a:solidFill>
          <a:ln w="12700">
            <a:solidFill>
              <a:srgbClr val="EEF3F9"/>
            </a:solidFill>
            <a:prstDash val="solid"/>
          </a:ln>
        </p:spPr>
        <p:txBody>
          <a:bodyPr/>
          <a:lstStyle/>
          <a:p>
            <a:endParaRPr lang="en-US"/>
          </a:p>
        </p:txBody>
      </p:sp>
      <p:sp>
        <p:nvSpPr>
          <p:cNvPr id="23" name="Shape 20"/>
          <p:cNvSpPr/>
          <p:nvPr/>
        </p:nvSpPr>
        <p:spPr>
          <a:xfrm>
            <a:off x="6373368" y="4069080"/>
            <a:ext cx="438912" cy="438912"/>
          </a:xfrm>
          <a:prstGeom prst="ellipse">
            <a:avLst/>
          </a:prstGeom>
          <a:solidFill>
            <a:srgbClr val="1591BD"/>
          </a:solidFill>
          <a:ln w="12700">
            <a:solidFill>
              <a:srgbClr val="1591BD"/>
            </a:solidFill>
            <a:prstDash val="solid"/>
          </a:ln>
        </p:spPr>
        <p:txBody>
          <a:bodyPr/>
          <a:lstStyle/>
          <a:p>
            <a:endParaRPr lang="en-US"/>
          </a:p>
        </p:txBody>
      </p:sp>
      <p:sp>
        <p:nvSpPr>
          <p:cNvPr id="24" name="Text 21"/>
          <p:cNvSpPr txBox="1"/>
          <p:nvPr/>
        </p:nvSpPr>
        <p:spPr>
          <a:xfrm>
            <a:off x="6373368" y="4069080"/>
            <a:ext cx="438912" cy="438912"/>
          </a:xfrm>
          <a:prstGeom prst="rect">
            <a:avLst/>
          </a:prstGeom>
          <a:noFill/>
          <a:ln/>
        </p:spPr>
        <p:txBody>
          <a:bodyPr wrap="square" lIns="0" tIns="0" rIns="0" bIns="0" rtlCol="0" anchor="ctr"/>
          <a:lstStyle/>
          <a:p>
            <a:pPr marL="0" indent="0" algn="ctr">
              <a:buNone/>
            </a:pPr>
            <a:r>
              <a:rPr lang="en-US" sz="1700" b="1" dirty="0">
                <a:solidFill>
                  <a:srgbClr val="FFFFFF"/>
                </a:solidFill>
                <a:latin typeface="Calibri" pitchFamily="34" charset="0"/>
                <a:ea typeface="Calibri" pitchFamily="34" charset="-122"/>
                <a:cs typeface="Calibri" pitchFamily="34" charset="-120"/>
              </a:rPr>
              <a:t>4</a:t>
            </a:r>
            <a:endParaRPr lang="en-US" sz="1700" dirty="0"/>
          </a:p>
        </p:txBody>
      </p:sp>
      <p:sp>
        <p:nvSpPr>
          <p:cNvPr id="25" name="Text 22"/>
          <p:cNvSpPr txBox="1"/>
          <p:nvPr/>
        </p:nvSpPr>
        <p:spPr>
          <a:xfrm>
            <a:off x="6967728" y="4069080"/>
            <a:ext cx="4480560" cy="1051560"/>
          </a:xfrm>
          <a:prstGeom prst="rect">
            <a:avLst/>
          </a:prstGeom>
          <a:noFill/>
          <a:ln/>
        </p:spPr>
        <p:txBody>
          <a:bodyPr wrap="square" lIns="0" tIns="0" rIns="0" bIns="0" rtlCol="0" anchor="t"/>
          <a:lstStyle/>
          <a:p>
            <a:pPr marL="0" indent="0">
              <a:buNone/>
            </a:pPr>
            <a:r>
              <a:rPr lang="en-US" sz="1400" dirty="0">
                <a:solidFill>
                  <a:srgbClr val="1E2A44"/>
                </a:solidFill>
                <a:latin typeface="Calibri" pitchFamily="34" charset="0"/>
                <a:ea typeface="Calibri" pitchFamily="34" charset="-122"/>
                <a:cs typeface="Calibri" pitchFamily="34" charset="-120"/>
              </a:rPr>
              <a:t>Which statement is not a requirement of a pair of forces that obey Newton's third law?</a:t>
            </a:r>
            <a:endParaRPr lang="en-US" sz="1400" dirty="0"/>
          </a:p>
        </p:txBody>
      </p:sp>
      <p:sp>
        <p:nvSpPr>
          <p:cNvPr id="26" name="Text 23"/>
          <p:cNvSpPr txBox="1"/>
          <p:nvPr/>
        </p:nvSpPr>
        <p:spPr>
          <a:xfrm>
            <a:off x="6944868" y="4633506"/>
            <a:ext cx="4526280" cy="914400"/>
          </a:xfrm>
          <a:prstGeom prst="rect">
            <a:avLst/>
          </a:prstGeom>
          <a:noFill/>
          <a:ln/>
        </p:spPr>
        <p:txBody>
          <a:bodyPr wrap="square" lIns="0" tIns="0" rIns="0" bIns="0" rtlCol="0" anchor="b"/>
          <a:lstStyle/>
          <a:p>
            <a:pPr marL="0" indent="0">
              <a:buNone/>
            </a:pPr>
            <a:r>
              <a:rPr lang="en-US" sz="1400" b="1" dirty="0">
                <a:solidFill>
                  <a:srgbClr val="14213D"/>
                </a:solidFill>
                <a:latin typeface="Calibri" pitchFamily="34" charset="0"/>
                <a:ea typeface="Calibri" pitchFamily="34" charset="-122"/>
                <a:cs typeface="Calibri" pitchFamily="34" charset="-120"/>
              </a:rPr>
              <a:t>A  The forces act in opposite directions.</a:t>
            </a:r>
            <a:endParaRPr lang="en-US" sz="1400" dirty="0"/>
          </a:p>
          <a:p>
            <a:pPr marL="0" indent="0">
              <a:buNone/>
            </a:pPr>
            <a:r>
              <a:rPr lang="en-US" sz="1400" b="1" dirty="0">
                <a:solidFill>
                  <a:srgbClr val="14213D"/>
                </a:solidFill>
                <a:latin typeface="Calibri" pitchFamily="34" charset="0"/>
                <a:ea typeface="Calibri" pitchFamily="34" charset="-122"/>
                <a:cs typeface="Calibri" pitchFamily="34" charset="-120"/>
              </a:rPr>
              <a:t>B  The forces act on different objects.</a:t>
            </a:r>
            <a:endParaRPr lang="en-US" sz="1400" dirty="0"/>
          </a:p>
          <a:p>
            <a:pPr marL="0" indent="0">
              <a:buNone/>
            </a:pPr>
            <a:r>
              <a:rPr lang="en-US" sz="1400" b="1" dirty="0">
                <a:solidFill>
                  <a:srgbClr val="14213D"/>
                </a:solidFill>
                <a:latin typeface="Calibri" pitchFamily="34" charset="0"/>
                <a:ea typeface="Calibri" pitchFamily="34" charset="-122"/>
                <a:cs typeface="Calibri" pitchFamily="34" charset="-120"/>
              </a:rPr>
              <a:t>C  The forces act on objects in contact.</a:t>
            </a:r>
            <a:endParaRPr lang="en-US" sz="1400" dirty="0"/>
          </a:p>
          <a:p>
            <a:pPr marL="0" indent="0">
              <a:buNone/>
            </a:pPr>
            <a:r>
              <a:rPr lang="en-US" sz="1400" b="1" dirty="0">
                <a:solidFill>
                  <a:srgbClr val="14213D"/>
                </a:solidFill>
                <a:latin typeface="Calibri" pitchFamily="34" charset="0"/>
                <a:ea typeface="Calibri" pitchFamily="34" charset="-122"/>
                <a:cs typeface="Calibri" pitchFamily="34" charset="-120"/>
              </a:rPr>
              <a:t>D  The forces are of equal magnitude.</a:t>
            </a:r>
            <a:endParaRPr lang="en-US" sz="14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972800" cy="274320"/>
          </a:xfrm>
          <a:prstGeom prst="rect">
            <a:avLst/>
          </a:prstGeom>
          <a:noFill/>
          <a:ln/>
        </p:spPr>
        <p:txBody>
          <a:bodyPr wrap="square" lIns="0" tIns="0" rIns="0" bIns="0" rtlCol="0" anchor="ctr"/>
          <a:lstStyle/>
          <a:p>
            <a:pPr marL="0" indent="0">
              <a:buNone/>
            </a:pPr>
            <a:r>
              <a:rPr lang="en-US" sz="1200" b="1" kern="0" spc="300" dirty="0">
                <a:solidFill>
                  <a:srgbClr val="1591BD"/>
                </a:solidFill>
                <a:latin typeface="Calibri" pitchFamily="34" charset="0"/>
                <a:ea typeface="Calibri" pitchFamily="34" charset="-122"/>
                <a:cs typeface="Calibri" pitchFamily="34" charset="-120"/>
              </a:rPr>
              <a:t>ANSWERS AND KEY WORKING</a:t>
            </a:r>
            <a:endParaRPr lang="en-US" sz="1200" dirty="0"/>
          </a:p>
        </p:txBody>
      </p:sp>
      <p:sp>
        <p:nvSpPr>
          <p:cNvPr id="3" name="Text 1"/>
          <p:cNvSpPr txBox="1"/>
          <p:nvPr/>
        </p:nvSpPr>
        <p:spPr>
          <a:xfrm>
            <a:off x="548640" y="621792"/>
            <a:ext cx="11064240" cy="685800"/>
          </a:xfrm>
          <a:prstGeom prst="rect">
            <a:avLst/>
          </a:prstGeom>
          <a:noFill/>
          <a:ln/>
        </p:spPr>
        <p:txBody>
          <a:bodyPr wrap="square" lIns="0" tIns="0" rIns="0" bIns="0" rtlCol="0" anchor="ctr"/>
          <a:lstStyle/>
          <a:p>
            <a:pPr marL="0" indent="0">
              <a:buNone/>
            </a:pPr>
            <a:r>
              <a:rPr lang="en-US" sz="3200" b="1" dirty="0">
                <a:solidFill>
                  <a:srgbClr val="14213D"/>
                </a:solidFill>
                <a:latin typeface="Cambria" pitchFamily="34" charset="0"/>
                <a:ea typeface="Cambria" pitchFamily="34" charset="-122"/>
                <a:cs typeface="Cambria" pitchFamily="34" charset="-120"/>
              </a:rPr>
              <a:t>Past paper set A · Answers</a:t>
            </a:r>
            <a:endParaRPr lang="en-US" sz="3200" dirty="0"/>
          </a:p>
        </p:txBody>
      </p:sp>
      <p:sp>
        <p:nvSpPr>
          <p:cNvPr id="4" name="Text 2"/>
          <p:cNvSpPr txBox="1"/>
          <p:nvPr/>
        </p:nvSpPr>
        <p:spPr>
          <a:xfrm>
            <a:off x="548640" y="6400800"/>
            <a:ext cx="7315200" cy="274320"/>
          </a:xfrm>
          <a:prstGeom prst="rect">
            <a:avLst/>
          </a:prstGeom>
          <a:noFill/>
          <a:ln/>
        </p:spPr>
        <p:txBody>
          <a:bodyPr wrap="square" lIns="0" tIns="0" rIns="0" bIns="0" rtlCol="0" anchor="ctr"/>
          <a:lstStyle/>
          <a:p>
            <a:pPr marL="0" indent="0">
              <a:buNone/>
            </a:pPr>
            <a:r>
              <a:rPr lang="en-US" sz="1000" dirty="0">
                <a:solidFill>
                  <a:srgbClr val="6B7488"/>
                </a:solidFill>
                <a:latin typeface="Calibri" pitchFamily="34" charset="0"/>
                <a:ea typeface="Calibri" pitchFamily="34" charset="-122"/>
                <a:cs typeface="Calibri" pitchFamily="34" charset="-120"/>
              </a:rPr>
              <a:t>Topic 3 · Dynamics   |   Cambridge International AS Level Physics 9702</a:t>
            </a:r>
            <a:endParaRPr lang="en-US" sz="1000" dirty="0"/>
          </a:p>
        </p:txBody>
      </p:sp>
      <p:sp>
        <p:nvSpPr>
          <p:cNvPr id="5" name="Text 3"/>
          <p:cNvSpPr txBox="1"/>
          <p:nvPr/>
        </p:nvSpPr>
        <p:spPr>
          <a:xfrm>
            <a:off x="10728655" y="6400800"/>
            <a:ext cx="914400" cy="274320"/>
          </a:xfrm>
          <a:prstGeom prst="rect">
            <a:avLst/>
          </a:prstGeom>
          <a:noFill/>
          <a:ln/>
        </p:spPr>
        <p:txBody>
          <a:bodyPr wrap="square" lIns="0" tIns="0" rIns="0" bIns="0" rtlCol="0" anchor="ctr"/>
          <a:lstStyle/>
          <a:p>
            <a:pPr marL="0" indent="0" algn="r">
              <a:buNone/>
            </a:pPr>
            <a:r>
              <a:rPr lang="en-US" sz="1000" dirty="0">
                <a:solidFill>
                  <a:srgbClr val="6B7488"/>
                </a:solidFill>
                <a:latin typeface="Calibri" pitchFamily="34" charset="0"/>
                <a:ea typeface="Calibri" pitchFamily="34" charset="-122"/>
                <a:cs typeface="Calibri" pitchFamily="34" charset="-120"/>
              </a:rPr>
              <a:t>34</a:t>
            </a:r>
            <a:endParaRPr lang="en-US" sz="1000" dirty="0"/>
          </a:p>
        </p:txBody>
      </p:sp>
      <p:sp>
        <p:nvSpPr>
          <p:cNvPr id="6" name="Shape 4"/>
          <p:cNvSpPr/>
          <p:nvPr/>
        </p:nvSpPr>
        <p:spPr>
          <a:xfrm>
            <a:off x="548640" y="1554480"/>
            <a:ext cx="5449824" cy="2194560"/>
          </a:xfrm>
          <a:prstGeom prst="roundRect">
            <a:avLst>
              <a:gd name="adj" fmla="val 5000"/>
            </a:avLst>
          </a:prstGeom>
          <a:solidFill>
            <a:srgbClr val="E6F4F1"/>
          </a:solidFill>
          <a:ln w="12700">
            <a:solidFill>
              <a:srgbClr val="E6F4F1"/>
            </a:solidFill>
            <a:prstDash val="solid"/>
          </a:ln>
        </p:spPr>
        <p:txBody>
          <a:bodyPr/>
          <a:lstStyle/>
          <a:p>
            <a:endParaRPr lang="en-US"/>
          </a:p>
        </p:txBody>
      </p:sp>
      <p:sp>
        <p:nvSpPr>
          <p:cNvPr id="7" name="Shape 5"/>
          <p:cNvSpPr/>
          <p:nvPr/>
        </p:nvSpPr>
        <p:spPr>
          <a:xfrm>
            <a:off x="731520" y="1737360"/>
            <a:ext cx="438912" cy="438912"/>
          </a:xfrm>
          <a:prstGeom prst="ellipse">
            <a:avLst/>
          </a:prstGeom>
          <a:solidFill>
            <a:srgbClr val="238A7E"/>
          </a:solidFill>
          <a:ln w="12700">
            <a:solidFill>
              <a:srgbClr val="238A7E"/>
            </a:solidFill>
            <a:prstDash val="solid"/>
          </a:ln>
        </p:spPr>
        <p:txBody>
          <a:bodyPr/>
          <a:lstStyle/>
          <a:p>
            <a:endParaRPr lang="en-US"/>
          </a:p>
        </p:txBody>
      </p:sp>
      <p:sp>
        <p:nvSpPr>
          <p:cNvPr id="8" name="Text 6"/>
          <p:cNvSpPr txBox="1"/>
          <p:nvPr/>
        </p:nvSpPr>
        <p:spPr>
          <a:xfrm>
            <a:off x="731520" y="1737360"/>
            <a:ext cx="438912" cy="438912"/>
          </a:xfrm>
          <a:prstGeom prst="rect">
            <a:avLst/>
          </a:prstGeom>
          <a:noFill/>
          <a:ln/>
        </p:spPr>
        <p:txBody>
          <a:bodyPr wrap="square" lIns="0" tIns="0" rIns="0" bIns="0" rtlCol="0" anchor="ctr"/>
          <a:lstStyle/>
          <a:p>
            <a:pPr marL="0" indent="0" algn="ctr">
              <a:buNone/>
            </a:pPr>
            <a:r>
              <a:rPr lang="en-US" sz="1700" b="1" dirty="0">
                <a:solidFill>
                  <a:srgbClr val="FFFFFF"/>
                </a:solidFill>
                <a:latin typeface="Calibri" pitchFamily="34" charset="0"/>
                <a:ea typeface="Calibri" pitchFamily="34" charset="-122"/>
                <a:cs typeface="Calibri" pitchFamily="34" charset="-120"/>
              </a:rPr>
              <a:t>1</a:t>
            </a:r>
            <a:endParaRPr lang="en-US" sz="1700" dirty="0"/>
          </a:p>
        </p:txBody>
      </p:sp>
      <p:sp>
        <p:nvSpPr>
          <p:cNvPr id="9" name="Text 7"/>
          <p:cNvSpPr txBox="1"/>
          <p:nvPr/>
        </p:nvSpPr>
        <p:spPr>
          <a:xfrm>
            <a:off x="1325880" y="1755648"/>
            <a:ext cx="2743200" cy="411480"/>
          </a:xfrm>
          <a:prstGeom prst="rect">
            <a:avLst/>
          </a:prstGeom>
          <a:noFill/>
          <a:ln/>
        </p:spPr>
        <p:txBody>
          <a:bodyPr wrap="square" lIns="0" tIns="0" rIns="0" bIns="0" rtlCol="0" anchor="ctr"/>
          <a:lstStyle/>
          <a:p>
            <a:pPr marL="0" indent="0">
              <a:buNone/>
            </a:pPr>
            <a:r>
              <a:rPr lang="en-US" sz="2000" b="1" dirty="0">
                <a:solidFill>
                  <a:srgbClr val="238A7E"/>
                </a:solidFill>
                <a:latin typeface="Cambria" pitchFamily="34" charset="0"/>
                <a:ea typeface="Cambria" pitchFamily="34" charset="-122"/>
                <a:cs typeface="Cambria" pitchFamily="34" charset="-120"/>
              </a:rPr>
              <a:t>Answer A</a:t>
            </a:r>
            <a:endParaRPr lang="en-US" sz="2000" dirty="0"/>
          </a:p>
        </p:txBody>
      </p:sp>
      <p:sp>
        <p:nvSpPr>
          <p:cNvPr id="10" name="Text 8"/>
          <p:cNvSpPr txBox="1"/>
          <p:nvPr/>
        </p:nvSpPr>
        <p:spPr>
          <a:xfrm>
            <a:off x="1325880" y="2240280"/>
            <a:ext cx="4480560" cy="1417320"/>
          </a:xfrm>
          <a:prstGeom prst="rect">
            <a:avLst/>
          </a:prstGeom>
          <a:noFill/>
          <a:ln/>
        </p:spPr>
        <p:txBody>
          <a:bodyPr wrap="square" lIns="0" tIns="0" rIns="0" bIns="0" rtlCol="0" anchor="t"/>
          <a:lstStyle/>
          <a:p>
            <a:pPr marL="0" indent="0">
              <a:buNone/>
            </a:pPr>
            <a:r>
              <a:rPr lang="en-US" sz="1500" dirty="0">
                <a:solidFill>
                  <a:srgbClr val="1E2A44"/>
                </a:solidFill>
                <a:latin typeface="Calibri" pitchFamily="34" charset="0"/>
                <a:ea typeface="Calibri" pitchFamily="34" charset="-122"/>
                <a:cs typeface="Calibri" pitchFamily="34" charset="-120"/>
              </a:rPr>
              <a:t>The partner of the Earth's pull on the box is the box's pull on the Earth: gravitational, acting on the Earth, towards the box — arrow A from the Earth's centre.</a:t>
            </a:r>
            <a:endParaRPr lang="en-US" sz="1500" dirty="0"/>
          </a:p>
        </p:txBody>
      </p:sp>
      <p:sp>
        <p:nvSpPr>
          <p:cNvPr id="11" name="Shape 9"/>
          <p:cNvSpPr/>
          <p:nvPr/>
        </p:nvSpPr>
        <p:spPr>
          <a:xfrm>
            <a:off x="6190488" y="1554480"/>
            <a:ext cx="5449824" cy="2194560"/>
          </a:xfrm>
          <a:prstGeom prst="roundRect">
            <a:avLst>
              <a:gd name="adj" fmla="val 5000"/>
            </a:avLst>
          </a:prstGeom>
          <a:solidFill>
            <a:srgbClr val="E6F4F1"/>
          </a:solidFill>
          <a:ln w="12700">
            <a:solidFill>
              <a:srgbClr val="E6F4F1"/>
            </a:solidFill>
            <a:prstDash val="solid"/>
          </a:ln>
        </p:spPr>
        <p:txBody>
          <a:bodyPr/>
          <a:lstStyle/>
          <a:p>
            <a:endParaRPr lang="en-US"/>
          </a:p>
        </p:txBody>
      </p:sp>
      <p:sp>
        <p:nvSpPr>
          <p:cNvPr id="12" name="Shape 10"/>
          <p:cNvSpPr/>
          <p:nvPr/>
        </p:nvSpPr>
        <p:spPr>
          <a:xfrm>
            <a:off x="6373368" y="1737360"/>
            <a:ext cx="438912" cy="438912"/>
          </a:xfrm>
          <a:prstGeom prst="ellipse">
            <a:avLst/>
          </a:prstGeom>
          <a:solidFill>
            <a:srgbClr val="238A7E"/>
          </a:solidFill>
          <a:ln w="12700">
            <a:solidFill>
              <a:srgbClr val="238A7E"/>
            </a:solidFill>
            <a:prstDash val="solid"/>
          </a:ln>
        </p:spPr>
        <p:txBody>
          <a:bodyPr/>
          <a:lstStyle/>
          <a:p>
            <a:endParaRPr lang="en-US"/>
          </a:p>
        </p:txBody>
      </p:sp>
      <p:sp>
        <p:nvSpPr>
          <p:cNvPr id="13" name="Text 11"/>
          <p:cNvSpPr txBox="1"/>
          <p:nvPr/>
        </p:nvSpPr>
        <p:spPr>
          <a:xfrm>
            <a:off x="6373368" y="1737360"/>
            <a:ext cx="438912" cy="438912"/>
          </a:xfrm>
          <a:prstGeom prst="rect">
            <a:avLst/>
          </a:prstGeom>
          <a:noFill/>
          <a:ln/>
        </p:spPr>
        <p:txBody>
          <a:bodyPr wrap="square" lIns="0" tIns="0" rIns="0" bIns="0" rtlCol="0" anchor="ctr"/>
          <a:lstStyle/>
          <a:p>
            <a:pPr marL="0" indent="0" algn="ctr">
              <a:buNone/>
            </a:pPr>
            <a:r>
              <a:rPr lang="en-US" sz="1700" b="1" dirty="0">
                <a:solidFill>
                  <a:srgbClr val="FFFFFF"/>
                </a:solidFill>
                <a:latin typeface="Calibri" pitchFamily="34" charset="0"/>
                <a:ea typeface="Calibri" pitchFamily="34" charset="-122"/>
                <a:cs typeface="Calibri" pitchFamily="34" charset="-120"/>
              </a:rPr>
              <a:t>2</a:t>
            </a:r>
            <a:endParaRPr lang="en-US" sz="1700" dirty="0"/>
          </a:p>
        </p:txBody>
      </p:sp>
      <p:sp>
        <p:nvSpPr>
          <p:cNvPr id="14" name="Text 12"/>
          <p:cNvSpPr txBox="1"/>
          <p:nvPr/>
        </p:nvSpPr>
        <p:spPr>
          <a:xfrm>
            <a:off x="6967728" y="1755648"/>
            <a:ext cx="2743200" cy="411480"/>
          </a:xfrm>
          <a:prstGeom prst="rect">
            <a:avLst/>
          </a:prstGeom>
          <a:noFill/>
          <a:ln/>
        </p:spPr>
        <p:txBody>
          <a:bodyPr wrap="square" lIns="0" tIns="0" rIns="0" bIns="0" rtlCol="0" anchor="ctr"/>
          <a:lstStyle/>
          <a:p>
            <a:pPr marL="0" indent="0">
              <a:buNone/>
            </a:pPr>
            <a:r>
              <a:rPr lang="en-US" sz="2000" b="1" dirty="0">
                <a:solidFill>
                  <a:srgbClr val="238A7E"/>
                </a:solidFill>
                <a:latin typeface="Cambria" pitchFamily="34" charset="0"/>
                <a:ea typeface="Cambria" pitchFamily="34" charset="-122"/>
                <a:cs typeface="Cambria" pitchFamily="34" charset="-120"/>
              </a:rPr>
              <a:t>Answer B</a:t>
            </a:r>
            <a:endParaRPr lang="en-US" sz="2000" dirty="0"/>
          </a:p>
        </p:txBody>
      </p:sp>
      <p:sp>
        <p:nvSpPr>
          <p:cNvPr id="15" name="Text 13"/>
          <p:cNvSpPr txBox="1"/>
          <p:nvPr/>
        </p:nvSpPr>
        <p:spPr>
          <a:xfrm>
            <a:off x="6967728" y="2240280"/>
            <a:ext cx="4480560" cy="1417320"/>
          </a:xfrm>
          <a:prstGeom prst="rect">
            <a:avLst/>
          </a:prstGeom>
          <a:noFill/>
          <a:ln/>
        </p:spPr>
        <p:txBody>
          <a:bodyPr wrap="square" lIns="0" tIns="0" rIns="0" bIns="0" rtlCol="0" anchor="t"/>
          <a:lstStyle/>
          <a:p>
            <a:pPr marL="0" indent="0">
              <a:buNone/>
            </a:pPr>
            <a:r>
              <a:rPr lang="en-US" sz="1500" dirty="0">
                <a:solidFill>
                  <a:srgbClr val="1E2A44"/>
                </a:solidFill>
                <a:latin typeface="Calibri" pitchFamily="34" charset="0"/>
                <a:ea typeface="Calibri" pitchFamily="34" charset="-122"/>
                <a:cs typeface="Calibri" pitchFamily="34" charset="-120"/>
              </a:rPr>
              <a:t>Same type (gravitational), equal and opposite, on different bodies. A, C and D are pairs of forces on ONE object.</a:t>
            </a:r>
            <a:endParaRPr lang="en-US" sz="1500" dirty="0"/>
          </a:p>
        </p:txBody>
      </p:sp>
      <p:sp>
        <p:nvSpPr>
          <p:cNvPr id="16" name="Shape 14"/>
          <p:cNvSpPr/>
          <p:nvPr/>
        </p:nvSpPr>
        <p:spPr>
          <a:xfrm>
            <a:off x="548640" y="3886200"/>
            <a:ext cx="5449824" cy="2194560"/>
          </a:xfrm>
          <a:prstGeom prst="roundRect">
            <a:avLst>
              <a:gd name="adj" fmla="val 5000"/>
            </a:avLst>
          </a:prstGeom>
          <a:solidFill>
            <a:srgbClr val="E6F4F1"/>
          </a:solidFill>
          <a:ln w="12700">
            <a:solidFill>
              <a:srgbClr val="E6F4F1"/>
            </a:solidFill>
            <a:prstDash val="solid"/>
          </a:ln>
        </p:spPr>
        <p:txBody>
          <a:bodyPr/>
          <a:lstStyle/>
          <a:p>
            <a:endParaRPr lang="en-US"/>
          </a:p>
        </p:txBody>
      </p:sp>
      <p:sp>
        <p:nvSpPr>
          <p:cNvPr id="17" name="Shape 15"/>
          <p:cNvSpPr/>
          <p:nvPr/>
        </p:nvSpPr>
        <p:spPr>
          <a:xfrm>
            <a:off x="731520" y="4069080"/>
            <a:ext cx="438912" cy="438912"/>
          </a:xfrm>
          <a:prstGeom prst="ellipse">
            <a:avLst/>
          </a:prstGeom>
          <a:solidFill>
            <a:srgbClr val="238A7E"/>
          </a:solidFill>
          <a:ln w="12700">
            <a:solidFill>
              <a:srgbClr val="238A7E"/>
            </a:solidFill>
            <a:prstDash val="solid"/>
          </a:ln>
        </p:spPr>
        <p:txBody>
          <a:bodyPr/>
          <a:lstStyle/>
          <a:p>
            <a:endParaRPr lang="en-US"/>
          </a:p>
        </p:txBody>
      </p:sp>
      <p:sp>
        <p:nvSpPr>
          <p:cNvPr id="18" name="Text 16"/>
          <p:cNvSpPr txBox="1"/>
          <p:nvPr/>
        </p:nvSpPr>
        <p:spPr>
          <a:xfrm>
            <a:off x="731520" y="4069080"/>
            <a:ext cx="438912" cy="438912"/>
          </a:xfrm>
          <a:prstGeom prst="rect">
            <a:avLst/>
          </a:prstGeom>
          <a:noFill/>
          <a:ln/>
        </p:spPr>
        <p:txBody>
          <a:bodyPr wrap="square" lIns="0" tIns="0" rIns="0" bIns="0" rtlCol="0" anchor="ctr"/>
          <a:lstStyle/>
          <a:p>
            <a:pPr marL="0" indent="0" algn="ctr">
              <a:buNone/>
            </a:pPr>
            <a:r>
              <a:rPr lang="en-US" sz="1700" b="1" dirty="0">
                <a:solidFill>
                  <a:srgbClr val="FFFFFF"/>
                </a:solidFill>
                <a:latin typeface="Calibri" pitchFamily="34" charset="0"/>
                <a:ea typeface="Calibri" pitchFamily="34" charset="-122"/>
                <a:cs typeface="Calibri" pitchFamily="34" charset="-120"/>
              </a:rPr>
              <a:t>3</a:t>
            </a:r>
            <a:endParaRPr lang="en-US" sz="1700" dirty="0"/>
          </a:p>
        </p:txBody>
      </p:sp>
      <p:sp>
        <p:nvSpPr>
          <p:cNvPr id="19" name="Text 17"/>
          <p:cNvSpPr txBox="1"/>
          <p:nvPr/>
        </p:nvSpPr>
        <p:spPr>
          <a:xfrm>
            <a:off x="1325880" y="4087368"/>
            <a:ext cx="2743200" cy="411480"/>
          </a:xfrm>
          <a:prstGeom prst="rect">
            <a:avLst/>
          </a:prstGeom>
          <a:noFill/>
          <a:ln/>
        </p:spPr>
        <p:txBody>
          <a:bodyPr wrap="square" lIns="0" tIns="0" rIns="0" bIns="0" rtlCol="0" anchor="ctr"/>
          <a:lstStyle/>
          <a:p>
            <a:pPr marL="0" indent="0">
              <a:buNone/>
            </a:pPr>
            <a:r>
              <a:rPr lang="en-US" sz="2000" b="1" dirty="0">
                <a:solidFill>
                  <a:srgbClr val="238A7E"/>
                </a:solidFill>
                <a:latin typeface="Cambria" pitchFamily="34" charset="0"/>
                <a:ea typeface="Cambria" pitchFamily="34" charset="-122"/>
                <a:cs typeface="Cambria" pitchFamily="34" charset="-120"/>
              </a:rPr>
              <a:t>Answer D</a:t>
            </a:r>
            <a:endParaRPr lang="en-US" sz="2000" dirty="0"/>
          </a:p>
        </p:txBody>
      </p:sp>
      <p:sp>
        <p:nvSpPr>
          <p:cNvPr id="20" name="Text 18"/>
          <p:cNvSpPr txBox="1"/>
          <p:nvPr/>
        </p:nvSpPr>
        <p:spPr>
          <a:xfrm>
            <a:off x="1325880" y="4572000"/>
            <a:ext cx="4480560" cy="1417320"/>
          </a:xfrm>
          <a:prstGeom prst="rect">
            <a:avLst/>
          </a:prstGeom>
          <a:noFill/>
          <a:ln/>
        </p:spPr>
        <p:txBody>
          <a:bodyPr wrap="square" lIns="0" tIns="0" rIns="0" bIns="0" rtlCol="0" anchor="t"/>
          <a:lstStyle/>
          <a:p>
            <a:pPr marL="0" indent="0">
              <a:buNone/>
            </a:pPr>
            <a:r>
              <a:rPr lang="en-US" sz="1500" dirty="0">
                <a:solidFill>
                  <a:srgbClr val="1E2A44"/>
                </a:solidFill>
                <a:latin typeface="Calibri" pitchFamily="34" charset="0"/>
                <a:ea typeface="Calibri" pitchFamily="34" charset="-122"/>
                <a:cs typeface="Calibri" pitchFamily="34" charset="-120"/>
              </a:rPr>
              <a:t>Constant speed in a straight line = constant velocity → no resultant force (Newton I).</a:t>
            </a:r>
            <a:endParaRPr lang="en-US" sz="1500" dirty="0"/>
          </a:p>
        </p:txBody>
      </p:sp>
      <p:sp>
        <p:nvSpPr>
          <p:cNvPr id="21" name="Shape 19"/>
          <p:cNvSpPr/>
          <p:nvPr/>
        </p:nvSpPr>
        <p:spPr>
          <a:xfrm>
            <a:off x="6190488" y="3886200"/>
            <a:ext cx="5449824" cy="2194560"/>
          </a:xfrm>
          <a:prstGeom prst="roundRect">
            <a:avLst>
              <a:gd name="adj" fmla="val 5000"/>
            </a:avLst>
          </a:prstGeom>
          <a:solidFill>
            <a:srgbClr val="E6F4F1"/>
          </a:solidFill>
          <a:ln w="12700">
            <a:solidFill>
              <a:srgbClr val="E6F4F1"/>
            </a:solidFill>
            <a:prstDash val="solid"/>
          </a:ln>
        </p:spPr>
        <p:txBody>
          <a:bodyPr/>
          <a:lstStyle/>
          <a:p>
            <a:endParaRPr lang="en-US"/>
          </a:p>
        </p:txBody>
      </p:sp>
      <p:sp>
        <p:nvSpPr>
          <p:cNvPr id="22" name="Shape 20"/>
          <p:cNvSpPr/>
          <p:nvPr/>
        </p:nvSpPr>
        <p:spPr>
          <a:xfrm>
            <a:off x="6373368" y="4069080"/>
            <a:ext cx="438912" cy="438912"/>
          </a:xfrm>
          <a:prstGeom prst="ellipse">
            <a:avLst/>
          </a:prstGeom>
          <a:solidFill>
            <a:srgbClr val="238A7E"/>
          </a:solidFill>
          <a:ln w="12700">
            <a:solidFill>
              <a:srgbClr val="238A7E"/>
            </a:solidFill>
            <a:prstDash val="solid"/>
          </a:ln>
        </p:spPr>
        <p:txBody>
          <a:bodyPr/>
          <a:lstStyle/>
          <a:p>
            <a:endParaRPr lang="en-US"/>
          </a:p>
        </p:txBody>
      </p:sp>
      <p:sp>
        <p:nvSpPr>
          <p:cNvPr id="23" name="Text 21"/>
          <p:cNvSpPr txBox="1"/>
          <p:nvPr/>
        </p:nvSpPr>
        <p:spPr>
          <a:xfrm>
            <a:off x="6373368" y="4069080"/>
            <a:ext cx="438912" cy="438912"/>
          </a:xfrm>
          <a:prstGeom prst="rect">
            <a:avLst/>
          </a:prstGeom>
          <a:noFill/>
          <a:ln/>
        </p:spPr>
        <p:txBody>
          <a:bodyPr wrap="square" lIns="0" tIns="0" rIns="0" bIns="0" rtlCol="0" anchor="ctr"/>
          <a:lstStyle/>
          <a:p>
            <a:pPr marL="0" indent="0" algn="ctr">
              <a:buNone/>
            </a:pPr>
            <a:r>
              <a:rPr lang="en-US" sz="1700" b="1" dirty="0">
                <a:solidFill>
                  <a:srgbClr val="FFFFFF"/>
                </a:solidFill>
                <a:latin typeface="Calibri" pitchFamily="34" charset="0"/>
                <a:ea typeface="Calibri" pitchFamily="34" charset="-122"/>
                <a:cs typeface="Calibri" pitchFamily="34" charset="-120"/>
              </a:rPr>
              <a:t>4</a:t>
            </a:r>
            <a:endParaRPr lang="en-US" sz="1700" dirty="0"/>
          </a:p>
        </p:txBody>
      </p:sp>
      <p:sp>
        <p:nvSpPr>
          <p:cNvPr id="24" name="Text 22"/>
          <p:cNvSpPr txBox="1"/>
          <p:nvPr/>
        </p:nvSpPr>
        <p:spPr>
          <a:xfrm>
            <a:off x="6967728" y="4087368"/>
            <a:ext cx="2743200" cy="411480"/>
          </a:xfrm>
          <a:prstGeom prst="rect">
            <a:avLst/>
          </a:prstGeom>
          <a:noFill/>
          <a:ln/>
        </p:spPr>
        <p:txBody>
          <a:bodyPr wrap="square" lIns="0" tIns="0" rIns="0" bIns="0" rtlCol="0" anchor="ctr"/>
          <a:lstStyle/>
          <a:p>
            <a:pPr marL="0" indent="0">
              <a:buNone/>
            </a:pPr>
            <a:r>
              <a:rPr lang="en-US" sz="2000" b="1" dirty="0">
                <a:solidFill>
                  <a:srgbClr val="238A7E"/>
                </a:solidFill>
                <a:latin typeface="Cambria" pitchFamily="34" charset="0"/>
                <a:ea typeface="Cambria" pitchFamily="34" charset="-122"/>
                <a:cs typeface="Cambria" pitchFamily="34" charset="-120"/>
              </a:rPr>
              <a:t>Answer C</a:t>
            </a:r>
            <a:endParaRPr lang="en-US" sz="2000" dirty="0"/>
          </a:p>
        </p:txBody>
      </p:sp>
      <p:sp>
        <p:nvSpPr>
          <p:cNvPr id="25" name="Text 23"/>
          <p:cNvSpPr txBox="1"/>
          <p:nvPr/>
        </p:nvSpPr>
        <p:spPr>
          <a:xfrm>
            <a:off x="6967728" y="4572000"/>
            <a:ext cx="4480560" cy="1417320"/>
          </a:xfrm>
          <a:prstGeom prst="rect">
            <a:avLst/>
          </a:prstGeom>
          <a:noFill/>
          <a:ln/>
        </p:spPr>
        <p:txBody>
          <a:bodyPr wrap="square" lIns="0" tIns="0" rIns="0" bIns="0" rtlCol="0" anchor="t"/>
          <a:lstStyle/>
          <a:p>
            <a:pPr marL="0" indent="0">
              <a:buNone/>
            </a:pPr>
            <a:r>
              <a:rPr lang="en-US" sz="1500" dirty="0">
                <a:solidFill>
                  <a:srgbClr val="1E2A44"/>
                </a:solidFill>
                <a:latin typeface="Calibri" pitchFamily="34" charset="0"/>
                <a:ea typeface="Calibri" pitchFamily="34" charset="-122"/>
                <a:cs typeface="Calibri" pitchFamily="34" charset="-120"/>
              </a:rPr>
              <a:t>Gravitational pairs act at a distance — the objects need not touch.</a:t>
            </a:r>
            <a:endParaRPr lang="en-US" sz="15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972800" cy="274320"/>
          </a:xfrm>
          <a:prstGeom prst="rect">
            <a:avLst/>
          </a:prstGeom>
          <a:noFill/>
          <a:ln/>
        </p:spPr>
        <p:txBody>
          <a:bodyPr wrap="square" lIns="0" tIns="0" rIns="0" bIns="0" rtlCol="0" anchor="ctr"/>
          <a:lstStyle/>
          <a:p>
            <a:pPr marL="0" indent="0">
              <a:buNone/>
            </a:pPr>
            <a:r>
              <a:rPr lang="en-US" sz="1200" b="1" kern="0" spc="300" dirty="0">
                <a:solidFill>
                  <a:srgbClr val="1591BD"/>
                </a:solidFill>
                <a:latin typeface="Calibri" pitchFamily="34" charset="0"/>
                <a:ea typeface="Calibri" pitchFamily="34" charset="-122"/>
                <a:cs typeface="Calibri" pitchFamily="34" charset="-120"/>
              </a:rPr>
              <a:t>PAPER 1 STYLE · MULTIPLE CHOICE</a:t>
            </a:r>
            <a:endParaRPr lang="en-US" sz="1200" dirty="0"/>
          </a:p>
        </p:txBody>
      </p:sp>
      <p:sp>
        <p:nvSpPr>
          <p:cNvPr id="3" name="Text 1"/>
          <p:cNvSpPr txBox="1"/>
          <p:nvPr/>
        </p:nvSpPr>
        <p:spPr>
          <a:xfrm>
            <a:off x="548640" y="621792"/>
            <a:ext cx="11064240" cy="685800"/>
          </a:xfrm>
          <a:prstGeom prst="rect">
            <a:avLst/>
          </a:prstGeom>
          <a:noFill/>
          <a:ln/>
        </p:spPr>
        <p:txBody>
          <a:bodyPr wrap="square" lIns="0" tIns="0" rIns="0" bIns="0" rtlCol="0" anchor="ctr"/>
          <a:lstStyle/>
          <a:p>
            <a:pPr marL="0" indent="0">
              <a:buNone/>
            </a:pPr>
            <a:r>
              <a:rPr lang="en-US" sz="3200" b="1" dirty="0">
                <a:solidFill>
                  <a:srgbClr val="14213D"/>
                </a:solidFill>
                <a:latin typeface="Cambria" pitchFamily="34" charset="0"/>
                <a:ea typeface="Cambria" pitchFamily="34" charset="-122"/>
                <a:cs typeface="Cambria" pitchFamily="34" charset="-120"/>
              </a:rPr>
              <a:t>Set B · Forces and momentum</a:t>
            </a:r>
            <a:endParaRPr lang="en-US" sz="3200" dirty="0"/>
          </a:p>
        </p:txBody>
      </p:sp>
      <p:sp>
        <p:nvSpPr>
          <p:cNvPr id="4" name="Text 2"/>
          <p:cNvSpPr txBox="1"/>
          <p:nvPr/>
        </p:nvSpPr>
        <p:spPr>
          <a:xfrm>
            <a:off x="548640" y="6400800"/>
            <a:ext cx="7315200" cy="274320"/>
          </a:xfrm>
          <a:prstGeom prst="rect">
            <a:avLst/>
          </a:prstGeom>
          <a:noFill/>
          <a:ln/>
        </p:spPr>
        <p:txBody>
          <a:bodyPr wrap="square" lIns="0" tIns="0" rIns="0" bIns="0" rtlCol="0" anchor="ctr"/>
          <a:lstStyle/>
          <a:p>
            <a:pPr marL="0" indent="0">
              <a:buNone/>
            </a:pPr>
            <a:r>
              <a:rPr lang="en-US" sz="1000" dirty="0">
                <a:solidFill>
                  <a:srgbClr val="6B7488"/>
                </a:solidFill>
                <a:latin typeface="Calibri" pitchFamily="34" charset="0"/>
                <a:ea typeface="Calibri" pitchFamily="34" charset="-122"/>
                <a:cs typeface="Calibri" pitchFamily="34" charset="-120"/>
              </a:rPr>
              <a:t>Topic 3 · Dynamics   |   Cambridge International AS Level Physics 9702</a:t>
            </a:r>
            <a:endParaRPr lang="en-US" sz="1000" dirty="0"/>
          </a:p>
        </p:txBody>
      </p:sp>
      <p:sp>
        <p:nvSpPr>
          <p:cNvPr id="5" name="Text 3"/>
          <p:cNvSpPr txBox="1"/>
          <p:nvPr/>
        </p:nvSpPr>
        <p:spPr>
          <a:xfrm>
            <a:off x="10728655" y="6400800"/>
            <a:ext cx="914400" cy="274320"/>
          </a:xfrm>
          <a:prstGeom prst="rect">
            <a:avLst/>
          </a:prstGeom>
          <a:noFill/>
          <a:ln/>
        </p:spPr>
        <p:txBody>
          <a:bodyPr wrap="square" lIns="0" tIns="0" rIns="0" bIns="0" rtlCol="0" anchor="ctr"/>
          <a:lstStyle/>
          <a:p>
            <a:pPr marL="0" indent="0" algn="r">
              <a:buNone/>
            </a:pPr>
            <a:r>
              <a:rPr lang="en-US" sz="1000" dirty="0">
                <a:solidFill>
                  <a:srgbClr val="6B7488"/>
                </a:solidFill>
                <a:latin typeface="Calibri" pitchFamily="34" charset="0"/>
                <a:ea typeface="Calibri" pitchFamily="34" charset="-122"/>
                <a:cs typeface="Calibri" pitchFamily="34" charset="-120"/>
              </a:rPr>
              <a:t>35</a:t>
            </a:r>
            <a:endParaRPr lang="en-US" sz="1000" dirty="0"/>
          </a:p>
        </p:txBody>
      </p:sp>
      <p:sp>
        <p:nvSpPr>
          <p:cNvPr id="6" name="Shape 4"/>
          <p:cNvSpPr/>
          <p:nvPr/>
        </p:nvSpPr>
        <p:spPr>
          <a:xfrm>
            <a:off x="548640" y="1554480"/>
            <a:ext cx="5449824" cy="2194560"/>
          </a:xfrm>
          <a:prstGeom prst="roundRect">
            <a:avLst>
              <a:gd name="adj" fmla="val 5000"/>
            </a:avLst>
          </a:prstGeom>
          <a:solidFill>
            <a:srgbClr val="EEF3F9"/>
          </a:solidFill>
          <a:ln w="12700">
            <a:solidFill>
              <a:srgbClr val="EEF3F9"/>
            </a:solidFill>
            <a:prstDash val="solid"/>
          </a:ln>
        </p:spPr>
        <p:txBody>
          <a:bodyPr/>
          <a:lstStyle/>
          <a:p>
            <a:endParaRPr lang="en-US"/>
          </a:p>
        </p:txBody>
      </p:sp>
      <p:sp>
        <p:nvSpPr>
          <p:cNvPr id="7" name="Shape 5"/>
          <p:cNvSpPr/>
          <p:nvPr/>
        </p:nvSpPr>
        <p:spPr>
          <a:xfrm>
            <a:off x="731520" y="1737360"/>
            <a:ext cx="438912" cy="438912"/>
          </a:xfrm>
          <a:prstGeom prst="ellipse">
            <a:avLst/>
          </a:prstGeom>
          <a:solidFill>
            <a:srgbClr val="1591BD"/>
          </a:solidFill>
          <a:ln w="12700">
            <a:solidFill>
              <a:srgbClr val="1591BD"/>
            </a:solidFill>
            <a:prstDash val="solid"/>
          </a:ln>
        </p:spPr>
        <p:txBody>
          <a:bodyPr/>
          <a:lstStyle/>
          <a:p>
            <a:endParaRPr lang="en-US"/>
          </a:p>
        </p:txBody>
      </p:sp>
      <p:sp>
        <p:nvSpPr>
          <p:cNvPr id="8" name="Text 6"/>
          <p:cNvSpPr txBox="1"/>
          <p:nvPr/>
        </p:nvSpPr>
        <p:spPr>
          <a:xfrm>
            <a:off x="731520" y="1737360"/>
            <a:ext cx="438912" cy="438912"/>
          </a:xfrm>
          <a:prstGeom prst="rect">
            <a:avLst/>
          </a:prstGeom>
          <a:noFill/>
          <a:ln/>
        </p:spPr>
        <p:txBody>
          <a:bodyPr wrap="square" lIns="0" tIns="0" rIns="0" bIns="0" rtlCol="0" anchor="ctr"/>
          <a:lstStyle/>
          <a:p>
            <a:pPr marL="0" indent="0" algn="ctr">
              <a:buNone/>
            </a:pPr>
            <a:r>
              <a:rPr lang="en-US" sz="1700" b="1" dirty="0">
                <a:solidFill>
                  <a:srgbClr val="FFFFFF"/>
                </a:solidFill>
                <a:latin typeface="Calibri" pitchFamily="34" charset="0"/>
                <a:ea typeface="Calibri" pitchFamily="34" charset="-122"/>
                <a:cs typeface="Calibri" pitchFamily="34" charset="-120"/>
              </a:rPr>
              <a:t>5</a:t>
            </a:r>
            <a:endParaRPr lang="en-US" sz="1700" dirty="0"/>
          </a:p>
        </p:txBody>
      </p:sp>
      <p:sp>
        <p:nvSpPr>
          <p:cNvPr id="9" name="Text 7"/>
          <p:cNvSpPr txBox="1"/>
          <p:nvPr/>
        </p:nvSpPr>
        <p:spPr>
          <a:xfrm>
            <a:off x="1325880" y="1737360"/>
            <a:ext cx="4480560" cy="1051560"/>
          </a:xfrm>
          <a:prstGeom prst="rect">
            <a:avLst/>
          </a:prstGeom>
          <a:noFill/>
          <a:ln/>
        </p:spPr>
        <p:txBody>
          <a:bodyPr wrap="square" lIns="0" tIns="0" rIns="0" bIns="0" rtlCol="0" anchor="t"/>
          <a:lstStyle/>
          <a:p>
            <a:pPr marL="0" indent="0">
              <a:buNone/>
            </a:pPr>
            <a:r>
              <a:rPr lang="en-US" sz="1400" dirty="0">
                <a:solidFill>
                  <a:srgbClr val="1E2A44"/>
                </a:solidFill>
                <a:latin typeface="Calibri" pitchFamily="34" charset="0"/>
                <a:ea typeface="Calibri" pitchFamily="34" charset="-122"/>
                <a:cs typeface="Calibri" pitchFamily="34" charset="-120"/>
              </a:rPr>
              <a:t>A rocket is fired from the Earth into space. One force of a Newton III pair is the weight of the rocket. What is the other force of this pair?</a:t>
            </a:r>
            <a:endParaRPr lang="en-US" sz="1400" dirty="0"/>
          </a:p>
        </p:txBody>
      </p:sp>
      <p:sp>
        <p:nvSpPr>
          <p:cNvPr id="10" name="Text 8"/>
          <p:cNvSpPr txBox="1"/>
          <p:nvPr/>
        </p:nvSpPr>
        <p:spPr>
          <a:xfrm>
            <a:off x="1325880" y="2770632"/>
            <a:ext cx="4526280" cy="914400"/>
          </a:xfrm>
          <a:prstGeom prst="rect">
            <a:avLst/>
          </a:prstGeom>
          <a:noFill/>
          <a:ln/>
        </p:spPr>
        <p:txBody>
          <a:bodyPr wrap="square" lIns="0" tIns="0" rIns="0" bIns="0" rtlCol="0" anchor="b"/>
          <a:lstStyle/>
          <a:p>
            <a:pPr marL="0" indent="0">
              <a:buNone/>
            </a:pPr>
            <a:r>
              <a:rPr lang="en-US" sz="1400" b="1" dirty="0">
                <a:solidFill>
                  <a:srgbClr val="14213D"/>
                </a:solidFill>
                <a:latin typeface="Calibri" pitchFamily="34" charset="0"/>
                <a:ea typeface="Calibri" pitchFamily="34" charset="-122"/>
                <a:cs typeface="Calibri" pitchFamily="34" charset="-120"/>
              </a:rPr>
              <a:t>A  air resistance</a:t>
            </a:r>
            <a:endParaRPr lang="en-US" sz="1400" dirty="0"/>
          </a:p>
          <a:p>
            <a:pPr marL="0" indent="0">
              <a:buNone/>
            </a:pPr>
            <a:r>
              <a:rPr lang="en-US" sz="1400" b="1" dirty="0">
                <a:solidFill>
                  <a:srgbClr val="14213D"/>
                </a:solidFill>
                <a:latin typeface="Calibri" pitchFamily="34" charset="0"/>
                <a:ea typeface="Calibri" pitchFamily="34" charset="-122"/>
                <a:cs typeface="Calibri" pitchFamily="34" charset="-120"/>
              </a:rPr>
              <a:t>B  force of the exhaust gases on the rocket</a:t>
            </a:r>
            <a:endParaRPr lang="en-US" sz="1400" dirty="0"/>
          </a:p>
          <a:p>
            <a:pPr marL="0" indent="0">
              <a:buNone/>
            </a:pPr>
            <a:r>
              <a:rPr lang="en-US" sz="1400" b="1" dirty="0">
                <a:solidFill>
                  <a:srgbClr val="14213D"/>
                </a:solidFill>
                <a:latin typeface="Calibri" pitchFamily="34" charset="0"/>
                <a:ea typeface="Calibri" pitchFamily="34" charset="-122"/>
                <a:cs typeface="Calibri" pitchFamily="34" charset="-120"/>
              </a:rPr>
              <a:t>C  force of the rocket on the exhaust gases</a:t>
            </a:r>
            <a:endParaRPr lang="en-US" sz="1400" dirty="0"/>
          </a:p>
          <a:p>
            <a:pPr marL="0" indent="0">
              <a:buNone/>
            </a:pPr>
            <a:r>
              <a:rPr lang="en-US" sz="1400" b="1" dirty="0">
                <a:solidFill>
                  <a:srgbClr val="14213D"/>
                </a:solidFill>
                <a:latin typeface="Calibri" pitchFamily="34" charset="0"/>
                <a:ea typeface="Calibri" pitchFamily="34" charset="-122"/>
                <a:cs typeface="Calibri" pitchFamily="34" charset="-120"/>
              </a:rPr>
              <a:t>D  gravitational force of the rocket on the Earth</a:t>
            </a:r>
            <a:endParaRPr lang="en-US" sz="1400" dirty="0"/>
          </a:p>
        </p:txBody>
      </p:sp>
      <p:sp>
        <p:nvSpPr>
          <p:cNvPr id="11" name="Shape 9"/>
          <p:cNvSpPr/>
          <p:nvPr/>
        </p:nvSpPr>
        <p:spPr>
          <a:xfrm>
            <a:off x="6190488" y="1554480"/>
            <a:ext cx="5449824" cy="2194560"/>
          </a:xfrm>
          <a:prstGeom prst="roundRect">
            <a:avLst>
              <a:gd name="adj" fmla="val 5000"/>
            </a:avLst>
          </a:prstGeom>
          <a:solidFill>
            <a:srgbClr val="FFF4DC"/>
          </a:solidFill>
          <a:ln w="12700">
            <a:solidFill>
              <a:srgbClr val="FFF4DC"/>
            </a:solidFill>
            <a:prstDash val="solid"/>
          </a:ln>
        </p:spPr>
        <p:txBody>
          <a:bodyPr/>
          <a:lstStyle/>
          <a:p>
            <a:endParaRPr lang="en-US"/>
          </a:p>
        </p:txBody>
      </p:sp>
      <p:sp>
        <p:nvSpPr>
          <p:cNvPr id="12" name="Shape 10"/>
          <p:cNvSpPr/>
          <p:nvPr/>
        </p:nvSpPr>
        <p:spPr>
          <a:xfrm>
            <a:off x="6373368" y="1737360"/>
            <a:ext cx="438912" cy="438912"/>
          </a:xfrm>
          <a:prstGeom prst="ellipse">
            <a:avLst/>
          </a:prstGeom>
          <a:solidFill>
            <a:srgbClr val="D98200"/>
          </a:solidFill>
          <a:ln w="12700">
            <a:solidFill>
              <a:srgbClr val="D98200"/>
            </a:solidFill>
            <a:prstDash val="solid"/>
          </a:ln>
        </p:spPr>
        <p:txBody>
          <a:bodyPr/>
          <a:lstStyle/>
          <a:p>
            <a:endParaRPr lang="en-US"/>
          </a:p>
        </p:txBody>
      </p:sp>
      <p:sp>
        <p:nvSpPr>
          <p:cNvPr id="13" name="Text 11"/>
          <p:cNvSpPr txBox="1"/>
          <p:nvPr/>
        </p:nvSpPr>
        <p:spPr>
          <a:xfrm>
            <a:off x="6373368" y="1737360"/>
            <a:ext cx="438912" cy="438912"/>
          </a:xfrm>
          <a:prstGeom prst="rect">
            <a:avLst/>
          </a:prstGeom>
          <a:noFill/>
          <a:ln/>
        </p:spPr>
        <p:txBody>
          <a:bodyPr wrap="square" lIns="0" tIns="0" rIns="0" bIns="0" rtlCol="0" anchor="ctr"/>
          <a:lstStyle/>
          <a:p>
            <a:pPr marL="0" indent="0" algn="ctr">
              <a:buNone/>
            </a:pPr>
            <a:r>
              <a:rPr lang="en-US" sz="1700" b="1" dirty="0">
                <a:solidFill>
                  <a:srgbClr val="FFFFFF"/>
                </a:solidFill>
                <a:latin typeface="Calibri" pitchFamily="34" charset="0"/>
                <a:ea typeface="Calibri" pitchFamily="34" charset="-122"/>
                <a:cs typeface="Calibri" pitchFamily="34" charset="-120"/>
              </a:rPr>
              <a:t>6</a:t>
            </a:r>
            <a:endParaRPr lang="en-US" sz="1700" dirty="0"/>
          </a:p>
        </p:txBody>
      </p:sp>
      <p:sp>
        <p:nvSpPr>
          <p:cNvPr id="14" name="Text 12"/>
          <p:cNvSpPr txBox="1"/>
          <p:nvPr/>
        </p:nvSpPr>
        <p:spPr>
          <a:xfrm>
            <a:off x="6967728" y="1737360"/>
            <a:ext cx="4480560" cy="1051560"/>
          </a:xfrm>
          <a:prstGeom prst="rect">
            <a:avLst/>
          </a:prstGeom>
          <a:noFill/>
          <a:ln/>
        </p:spPr>
        <p:txBody>
          <a:bodyPr wrap="square" lIns="0" tIns="0" rIns="0" bIns="0" rtlCol="0" anchor="t"/>
          <a:lstStyle/>
          <a:p>
            <a:pPr marL="0" indent="0">
              <a:buNone/>
            </a:pPr>
            <a:r>
              <a:rPr lang="en-US" sz="1400" dirty="0">
                <a:solidFill>
                  <a:srgbClr val="1E2A44"/>
                </a:solidFill>
                <a:latin typeface="Calibri" pitchFamily="34" charset="0"/>
                <a:ea typeface="Calibri" pitchFamily="34" charset="-122"/>
                <a:cs typeface="Calibri" pitchFamily="34" charset="-120"/>
              </a:rPr>
              <a:t>A resultant force of 12 N acts on a mass of 3.0 kg. What is its acceleration?</a:t>
            </a:r>
            <a:endParaRPr lang="en-US" sz="1400" dirty="0"/>
          </a:p>
        </p:txBody>
      </p:sp>
      <p:sp>
        <p:nvSpPr>
          <p:cNvPr id="15" name="Text 13"/>
          <p:cNvSpPr txBox="1"/>
          <p:nvPr/>
        </p:nvSpPr>
        <p:spPr>
          <a:xfrm>
            <a:off x="6967728" y="2770632"/>
            <a:ext cx="4526280" cy="914400"/>
          </a:xfrm>
          <a:prstGeom prst="rect">
            <a:avLst/>
          </a:prstGeom>
          <a:noFill/>
          <a:ln/>
        </p:spPr>
        <p:txBody>
          <a:bodyPr wrap="square" lIns="0" tIns="0" rIns="0" bIns="0" rtlCol="0" anchor="b"/>
          <a:lstStyle/>
          <a:p>
            <a:pPr marL="0" indent="0">
              <a:buNone/>
            </a:pPr>
            <a:r>
              <a:rPr lang="en-US" sz="1400" b="1" dirty="0">
                <a:solidFill>
                  <a:srgbClr val="14213D"/>
                </a:solidFill>
                <a:latin typeface="Calibri" pitchFamily="34" charset="0"/>
                <a:ea typeface="Calibri" pitchFamily="34" charset="-122"/>
                <a:cs typeface="Calibri" pitchFamily="34" charset="-120"/>
              </a:rPr>
              <a:t>A  0.25 m s⁻²</a:t>
            </a:r>
            <a:endParaRPr lang="en-US" sz="1400" dirty="0"/>
          </a:p>
          <a:p>
            <a:pPr marL="0" indent="0">
              <a:buNone/>
            </a:pPr>
            <a:r>
              <a:rPr lang="en-US" sz="1400" b="1" dirty="0">
                <a:solidFill>
                  <a:srgbClr val="14213D"/>
                </a:solidFill>
                <a:latin typeface="Calibri" pitchFamily="34" charset="0"/>
                <a:ea typeface="Calibri" pitchFamily="34" charset="-122"/>
                <a:cs typeface="Calibri" pitchFamily="34" charset="-120"/>
              </a:rPr>
              <a:t>B  4.0 m s⁻²</a:t>
            </a:r>
            <a:endParaRPr lang="en-US" sz="1400" dirty="0"/>
          </a:p>
          <a:p>
            <a:pPr marL="0" indent="0">
              <a:buNone/>
            </a:pPr>
            <a:r>
              <a:rPr lang="en-US" sz="1400" b="1" dirty="0">
                <a:solidFill>
                  <a:srgbClr val="14213D"/>
                </a:solidFill>
                <a:latin typeface="Calibri" pitchFamily="34" charset="0"/>
                <a:ea typeface="Calibri" pitchFamily="34" charset="-122"/>
                <a:cs typeface="Calibri" pitchFamily="34" charset="-120"/>
              </a:rPr>
              <a:t>C  9.0 m s⁻²</a:t>
            </a:r>
            <a:endParaRPr lang="en-US" sz="1400" dirty="0"/>
          </a:p>
          <a:p>
            <a:pPr marL="0" indent="0">
              <a:buNone/>
            </a:pPr>
            <a:r>
              <a:rPr lang="en-US" sz="1400" b="1" dirty="0">
                <a:solidFill>
                  <a:srgbClr val="14213D"/>
                </a:solidFill>
                <a:latin typeface="Calibri" pitchFamily="34" charset="0"/>
                <a:ea typeface="Calibri" pitchFamily="34" charset="-122"/>
                <a:cs typeface="Calibri" pitchFamily="34" charset="-120"/>
              </a:rPr>
              <a:t>D  36 m s⁻²</a:t>
            </a:r>
            <a:endParaRPr lang="en-US" sz="1400" dirty="0"/>
          </a:p>
        </p:txBody>
      </p:sp>
      <p:sp>
        <p:nvSpPr>
          <p:cNvPr id="16" name="Shape 14"/>
          <p:cNvSpPr/>
          <p:nvPr/>
        </p:nvSpPr>
        <p:spPr>
          <a:xfrm>
            <a:off x="548640" y="3886200"/>
            <a:ext cx="5449824" cy="2194560"/>
          </a:xfrm>
          <a:prstGeom prst="roundRect">
            <a:avLst>
              <a:gd name="adj" fmla="val 5000"/>
            </a:avLst>
          </a:prstGeom>
          <a:solidFill>
            <a:srgbClr val="FFF4DC"/>
          </a:solidFill>
          <a:ln w="12700">
            <a:solidFill>
              <a:srgbClr val="FFF4DC"/>
            </a:solidFill>
            <a:prstDash val="solid"/>
          </a:ln>
        </p:spPr>
        <p:txBody>
          <a:bodyPr/>
          <a:lstStyle/>
          <a:p>
            <a:endParaRPr lang="en-US"/>
          </a:p>
        </p:txBody>
      </p:sp>
      <p:sp>
        <p:nvSpPr>
          <p:cNvPr id="17" name="Shape 15"/>
          <p:cNvSpPr/>
          <p:nvPr/>
        </p:nvSpPr>
        <p:spPr>
          <a:xfrm>
            <a:off x="731520" y="4069080"/>
            <a:ext cx="438912" cy="438912"/>
          </a:xfrm>
          <a:prstGeom prst="ellipse">
            <a:avLst/>
          </a:prstGeom>
          <a:solidFill>
            <a:srgbClr val="D98200"/>
          </a:solidFill>
          <a:ln w="12700">
            <a:solidFill>
              <a:srgbClr val="D98200"/>
            </a:solidFill>
            <a:prstDash val="solid"/>
          </a:ln>
        </p:spPr>
        <p:txBody>
          <a:bodyPr/>
          <a:lstStyle/>
          <a:p>
            <a:endParaRPr lang="en-US"/>
          </a:p>
        </p:txBody>
      </p:sp>
      <p:sp>
        <p:nvSpPr>
          <p:cNvPr id="18" name="Text 16"/>
          <p:cNvSpPr txBox="1"/>
          <p:nvPr/>
        </p:nvSpPr>
        <p:spPr>
          <a:xfrm>
            <a:off x="731520" y="4069080"/>
            <a:ext cx="438912" cy="438912"/>
          </a:xfrm>
          <a:prstGeom prst="rect">
            <a:avLst/>
          </a:prstGeom>
          <a:noFill/>
          <a:ln/>
        </p:spPr>
        <p:txBody>
          <a:bodyPr wrap="square" lIns="0" tIns="0" rIns="0" bIns="0" rtlCol="0" anchor="ctr"/>
          <a:lstStyle/>
          <a:p>
            <a:pPr marL="0" indent="0" algn="ctr">
              <a:buNone/>
            </a:pPr>
            <a:r>
              <a:rPr lang="en-US" sz="1700" b="1" dirty="0">
                <a:solidFill>
                  <a:srgbClr val="FFFFFF"/>
                </a:solidFill>
                <a:latin typeface="Calibri" pitchFamily="34" charset="0"/>
                <a:ea typeface="Calibri" pitchFamily="34" charset="-122"/>
                <a:cs typeface="Calibri" pitchFamily="34" charset="-120"/>
              </a:rPr>
              <a:t>7</a:t>
            </a:r>
            <a:endParaRPr lang="en-US" sz="1700" dirty="0"/>
          </a:p>
        </p:txBody>
      </p:sp>
      <p:sp>
        <p:nvSpPr>
          <p:cNvPr id="19" name="Text 17"/>
          <p:cNvSpPr txBox="1"/>
          <p:nvPr/>
        </p:nvSpPr>
        <p:spPr>
          <a:xfrm>
            <a:off x="1325880" y="4069080"/>
            <a:ext cx="4480560" cy="1051560"/>
          </a:xfrm>
          <a:prstGeom prst="rect">
            <a:avLst/>
          </a:prstGeom>
          <a:noFill/>
          <a:ln/>
        </p:spPr>
        <p:txBody>
          <a:bodyPr wrap="square" lIns="0" tIns="0" rIns="0" bIns="0" rtlCol="0" anchor="t"/>
          <a:lstStyle/>
          <a:p>
            <a:pPr marL="0" indent="0">
              <a:buNone/>
            </a:pPr>
            <a:r>
              <a:rPr lang="en-US" sz="1400" dirty="0">
                <a:solidFill>
                  <a:srgbClr val="1E2A44"/>
                </a:solidFill>
                <a:latin typeface="Calibri" pitchFamily="34" charset="0"/>
                <a:ea typeface="Calibri" pitchFamily="34" charset="-122"/>
                <a:cs typeface="Calibri" pitchFamily="34" charset="-120"/>
              </a:rPr>
              <a:t>A 0.20 kg ball hits a wall at 5.0 m s⁻¹ and rebounds at 3.0 m s⁻¹. The contact time is 0.040 s. What is the average force on the ball?</a:t>
            </a:r>
            <a:endParaRPr lang="en-US" sz="1400" dirty="0"/>
          </a:p>
        </p:txBody>
      </p:sp>
      <p:sp>
        <p:nvSpPr>
          <p:cNvPr id="20" name="Text 18"/>
          <p:cNvSpPr txBox="1"/>
          <p:nvPr/>
        </p:nvSpPr>
        <p:spPr>
          <a:xfrm>
            <a:off x="1325880" y="5102352"/>
            <a:ext cx="4526280" cy="914400"/>
          </a:xfrm>
          <a:prstGeom prst="rect">
            <a:avLst/>
          </a:prstGeom>
          <a:noFill/>
          <a:ln/>
        </p:spPr>
        <p:txBody>
          <a:bodyPr wrap="square" lIns="0" tIns="0" rIns="0" bIns="0" rtlCol="0" anchor="b"/>
          <a:lstStyle/>
          <a:p>
            <a:pPr marL="0" indent="0">
              <a:buNone/>
            </a:pPr>
            <a:r>
              <a:rPr lang="en-US" sz="1400" b="1" dirty="0">
                <a:solidFill>
                  <a:srgbClr val="14213D"/>
                </a:solidFill>
                <a:latin typeface="Calibri" pitchFamily="34" charset="0"/>
                <a:ea typeface="Calibri" pitchFamily="34" charset="-122"/>
                <a:cs typeface="Calibri" pitchFamily="34" charset="-120"/>
              </a:rPr>
              <a:t>A  1.6 N</a:t>
            </a:r>
            <a:endParaRPr lang="en-US" sz="1400" dirty="0"/>
          </a:p>
          <a:p>
            <a:pPr marL="0" indent="0">
              <a:buNone/>
            </a:pPr>
            <a:r>
              <a:rPr lang="en-US" sz="1400" b="1" dirty="0">
                <a:solidFill>
                  <a:srgbClr val="14213D"/>
                </a:solidFill>
                <a:latin typeface="Calibri" pitchFamily="34" charset="0"/>
                <a:ea typeface="Calibri" pitchFamily="34" charset="-122"/>
                <a:cs typeface="Calibri" pitchFamily="34" charset="-120"/>
              </a:rPr>
              <a:t>B  10 N</a:t>
            </a:r>
            <a:endParaRPr lang="en-US" sz="1400" dirty="0"/>
          </a:p>
          <a:p>
            <a:pPr marL="0" indent="0">
              <a:buNone/>
            </a:pPr>
            <a:r>
              <a:rPr lang="en-US" sz="1400" b="1" dirty="0">
                <a:solidFill>
                  <a:srgbClr val="14213D"/>
                </a:solidFill>
                <a:latin typeface="Calibri" pitchFamily="34" charset="0"/>
                <a:ea typeface="Calibri" pitchFamily="34" charset="-122"/>
                <a:cs typeface="Calibri" pitchFamily="34" charset="-120"/>
              </a:rPr>
              <a:t>C  15 N</a:t>
            </a:r>
            <a:endParaRPr lang="en-US" sz="1400" dirty="0"/>
          </a:p>
          <a:p>
            <a:pPr marL="0" indent="0">
              <a:buNone/>
            </a:pPr>
            <a:r>
              <a:rPr lang="en-US" sz="1400" b="1" dirty="0">
                <a:solidFill>
                  <a:srgbClr val="14213D"/>
                </a:solidFill>
                <a:latin typeface="Calibri" pitchFamily="34" charset="0"/>
                <a:ea typeface="Calibri" pitchFamily="34" charset="-122"/>
                <a:cs typeface="Calibri" pitchFamily="34" charset="-120"/>
              </a:rPr>
              <a:t>D  40 N</a:t>
            </a:r>
            <a:endParaRPr lang="en-US" sz="1400" dirty="0"/>
          </a:p>
        </p:txBody>
      </p:sp>
      <p:sp>
        <p:nvSpPr>
          <p:cNvPr id="21" name="Shape 19"/>
          <p:cNvSpPr/>
          <p:nvPr/>
        </p:nvSpPr>
        <p:spPr>
          <a:xfrm>
            <a:off x="6190488" y="3886200"/>
            <a:ext cx="5449824" cy="2194560"/>
          </a:xfrm>
          <a:prstGeom prst="roundRect">
            <a:avLst>
              <a:gd name="adj" fmla="val 5000"/>
            </a:avLst>
          </a:prstGeom>
          <a:solidFill>
            <a:srgbClr val="EEF3F9"/>
          </a:solidFill>
          <a:ln w="12700">
            <a:solidFill>
              <a:srgbClr val="EEF3F9"/>
            </a:solidFill>
            <a:prstDash val="solid"/>
          </a:ln>
        </p:spPr>
        <p:txBody>
          <a:bodyPr/>
          <a:lstStyle/>
          <a:p>
            <a:endParaRPr lang="en-US"/>
          </a:p>
        </p:txBody>
      </p:sp>
      <p:sp>
        <p:nvSpPr>
          <p:cNvPr id="22" name="Shape 20"/>
          <p:cNvSpPr/>
          <p:nvPr/>
        </p:nvSpPr>
        <p:spPr>
          <a:xfrm>
            <a:off x="6373368" y="4069080"/>
            <a:ext cx="438912" cy="438912"/>
          </a:xfrm>
          <a:prstGeom prst="ellipse">
            <a:avLst/>
          </a:prstGeom>
          <a:solidFill>
            <a:srgbClr val="1591BD"/>
          </a:solidFill>
          <a:ln w="12700">
            <a:solidFill>
              <a:srgbClr val="1591BD"/>
            </a:solidFill>
            <a:prstDash val="solid"/>
          </a:ln>
        </p:spPr>
        <p:txBody>
          <a:bodyPr/>
          <a:lstStyle/>
          <a:p>
            <a:endParaRPr lang="en-US"/>
          </a:p>
        </p:txBody>
      </p:sp>
      <p:sp>
        <p:nvSpPr>
          <p:cNvPr id="23" name="Text 21"/>
          <p:cNvSpPr txBox="1"/>
          <p:nvPr/>
        </p:nvSpPr>
        <p:spPr>
          <a:xfrm>
            <a:off x="6373368" y="4069080"/>
            <a:ext cx="438912" cy="438912"/>
          </a:xfrm>
          <a:prstGeom prst="rect">
            <a:avLst/>
          </a:prstGeom>
          <a:noFill/>
          <a:ln/>
        </p:spPr>
        <p:txBody>
          <a:bodyPr wrap="square" lIns="0" tIns="0" rIns="0" bIns="0" rtlCol="0" anchor="ctr"/>
          <a:lstStyle/>
          <a:p>
            <a:pPr marL="0" indent="0" algn="ctr">
              <a:buNone/>
            </a:pPr>
            <a:r>
              <a:rPr lang="en-US" sz="1700" b="1" dirty="0">
                <a:solidFill>
                  <a:srgbClr val="FFFFFF"/>
                </a:solidFill>
                <a:latin typeface="Calibri" pitchFamily="34" charset="0"/>
                <a:ea typeface="Calibri" pitchFamily="34" charset="-122"/>
                <a:cs typeface="Calibri" pitchFamily="34" charset="-120"/>
              </a:rPr>
              <a:t>8</a:t>
            </a:r>
            <a:endParaRPr lang="en-US" sz="1700" dirty="0"/>
          </a:p>
        </p:txBody>
      </p:sp>
      <p:sp>
        <p:nvSpPr>
          <p:cNvPr id="24" name="Text 22"/>
          <p:cNvSpPr txBox="1"/>
          <p:nvPr/>
        </p:nvSpPr>
        <p:spPr>
          <a:xfrm>
            <a:off x="6967728" y="4069080"/>
            <a:ext cx="4480560" cy="1051560"/>
          </a:xfrm>
          <a:prstGeom prst="rect">
            <a:avLst/>
          </a:prstGeom>
          <a:noFill/>
          <a:ln/>
        </p:spPr>
        <p:txBody>
          <a:bodyPr wrap="square" lIns="0" tIns="0" rIns="0" bIns="0" rtlCol="0" anchor="t"/>
          <a:lstStyle/>
          <a:p>
            <a:pPr marL="0" indent="0">
              <a:buNone/>
            </a:pPr>
            <a:r>
              <a:rPr lang="en-US" sz="1400" dirty="0">
                <a:solidFill>
                  <a:srgbClr val="1E2A44"/>
                </a:solidFill>
                <a:latin typeface="Calibri" pitchFamily="34" charset="0"/>
                <a:ea typeface="Calibri" pitchFamily="34" charset="-122"/>
                <a:cs typeface="Calibri" pitchFamily="34" charset="-120"/>
              </a:rPr>
              <a:t>A skydiver falls at terminal velocity. Which statement is correct?</a:t>
            </a:r>
            <a:endParaRPr lang="en-US" sz="1400" dirty="0"/>
          </a:p>
        </p:txBody>
      </p:sp>
      <p:sp>
        <p:nvSpPr>
          <p:cNvPr id="25" name="Text 23"/>
          <p:cNvSpPr txBox="1"/>
          <p:nvPr/>
        </p:nvSpPr>
        <p:spPr>
          <a:xfrm>
            <a:off x="6967728" y="5102352"/>
            <a:ext cx="4526280" cy="914400"/>
          </a:xfrm>
          <a:prstGeom prst="rect">
            <a:avLst/>
          </a:prstGeom>
          <a:noFill/>
          <a:ln/>
        </p:spPr>
        <p:txBody>
          <a:bodyPr wrap="square" lIns="0" tIns="0" rIns="0" bIns="0" rtlCol="0" anchor="b"/>
          <a:lstStyle/>
          <a:p>
            <a:pPr marL="0" indent="0">
              <a:buNone/>
            </a:pPr>
            <a:r>
              <a:rPr lang="en-US" sz="1400" b="1" dirty="0">
                <a:solidFill>
                  <a:srgbClr val="14213D"/>
                </a:solidFill>
                <a:latin typeface="Calibri" pitchFamily="34" charset="0"/>
                <a:ea typeface="Calibri" pitchFamily="34" charset="-122"/>
                <a:cs typeface="Calibri" pitchFamily="34" charset="-120"/>
              </a:rPr>
              <a:t>A  The drag force is greater than the weight.</a:t>
            </a:r>
            <a:endParaRPr lang="en-US" sz="1400" dirty="0"/>
          </a:p>
          <a:p>
            <a:pPr marL="0" indent="0">
              <a:buNone/>
            </a:pPr>
            <a:r>
              <a:rPr lang="en-US" sz="1400" b="1" dirty="0">
                <a:solidFill>
                  <a:srgbClr val="14213D"/>
                </a:solidFill>
                <a:latin typeface="Calibri" pitchFamily="34" charset="0"/>
                <a:ea typeface="Calibri" pitchFamily="34" charset="-122"/>
                <a:cs typeface="Calibri" pitchFamily="34" charset="-120"/>
              </a:rPr>
              <a:t>B  The drag force equals the weight.</a:t>
            </a:r>
            <a:endParaRPr lang="en-US" sz="1400" dirty="0"/>
          </a:p>
          <a:p>
            <a:pPr marL="0" indent="0">
              <a:buNone/>
            </a:pPr>
            <a:r>
              <a:rPr lang="en-US" sz="1400" b="1" dirty="0">
                <a:solidFill>
                  <a:srgbClr val="14213D"/>
                </a:solidFill>
                <a:latin typeface="Calibri" pitchFamily="34" charset="0"/>
                <a:ea typeface="Calibri" pitchFamily="34" charset="-122"/>
                <a:cs typeface="Calibri" pitchFamily="34" charset="-120"/>
              </a:rPr>
              <a:t>C  The weight is zero.</a:t>
            </a:r>
            <a:endParaRPr lang="en-US" sz="1400" dirty="0"/>
          </a:p>
          <a:p>
            <a:pPr marL="0" indent="0">
              <a:buNone/>
            </a:pPr>
            <a:r>
              <a:rPr lang="en-US" sz="1400" b="1" dirty="0">
                <a:solidFill>
                  <a:srgbClr val="14213D"/>
                </a:solidFill>
                <a:latin typeface="Calibri" pitchFamily="34" charset="0"/>
                <a:ea typeface="Calibri" pitchFamily="34" charset="-122"/>
                <a:cs typeface="Calibri" pitchFamily="34" charset="-120"/>
              </a:rPr>
              <a:t>D  The acceleration equals g.</a:t>
            </a:r>
            <a:endParaRPr lang="en-US" sz="14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972800" cy="274320"/>
          </a:xfrm>
          <a:prstGeom prst="rect">
            <a:avLst/>
          </a:prstGeom>
          <a:noFill/>
          <a:ln/>
        </p:spPr>
        <p:txBody>
          <a:bodyPr wrap="square" lIns="0" tIns="0" rIns="0" bIns="0" rtlCol="0" anchor="ctr"/>
          <a:lstStyle/>
          <a:p>
            <a:pPr marL="0" indent="0">
              <a:buNone/>
            </a:pPr>
            <a:r>
              <a:rPr lang="en-US" sz="1200" b="1" kern="0" spc="300" dirty="0">
                <a:solidFill>
                  <a:srgbClr val="1591BD"/>
                </a:solidFill>
                <a:latin typeface="Calibri" pitchFamily="34" charset="0"/>
                <a:ea typeface="Calibri" pitchFamily="34" charset="-122"/>
                <a:cs typeface="Calibri" pitchFamily="34" charset="-120"/>
              </a:rPr>
              <a:t>ANSWERS AND KEY WORKING</a:t>
            </a:r>
            <a:endParaRPr lang="en-US" sz="1200" dirty="0"/>
          </a:p>
        </p:txBody>
      </p:sp>
      <p:sp>
        <p:nvSpPr>
          <p:cNvPr id="3" name="Text 1"/>
          <p:cNvSpPr txBox="1"/>
          <p:nvPr/>
        </p:nvSpPr>
        <p:spPr>
          <a:xfrm>
            <a:off x="548640" y="621792"/>
            <a:ext cx="11064240" cy="685800"/>
          </a:xfrm>
          <a:prstGeom prst="rect">
            <a:avLst/>
          </a:prstGeom>
          <a:noFill/>
          <a:ln/>
        </p:spPr>
        <p:txBody>
          <a:bodyPr wrap="square" lIns="0" tIns="0" rIns="0" bIns="0" rtlCol="0" anchor="ctr"/>
          <a:lstStyle/>
          <a:p>
            <a:pPr marL="0" indent="0">
              <a:buNone/>
            </a:pPr>
            <a:r>
              <a:rPr lang="en-US" sz="3200" b="1" dirty="0">
                <a:solidFill>
                  <a:srgbClr val="14213D"/>
                </a:solidFill>
                <a:latin typeface="Cambria" pitchFamily="34" charset="0"/>
                <a:ea typeface="Cambria" pitchFamily="34" charset="-122"/>
                <a:cs typeface="Cambria" pitchFamily="34" charset="-120"/>
              </a:rPr>
              <a:t>Set B · Answers</a:t>
            </a:r>
            <a:endParaRPr lang="en-US" sz="3200" dirty="0"/>
          </a:p>
        </p:txBody>
      </p:sp>
      <p:sp>
        <p:nvSpPr>
          <p:cNvPr id="4" name="Text 2"/>
          <p:cNvSpPr txBox="1"/>
          <p:nvPr/>
        </p:nvSpPr>
        <p:spPr>
          <a:xfrm>
            <a:off x="548640" y="6400800"/>
            <a:ext cx="7315200" cy="274320"/>
          </a:xfrm>
          <a:prstGeom prst="rect">
            <a:avLst/>
          </a:prstGeom>
          <a:noFill/>
          <a:ln/>
        </p:spPr>
        <p:txBody>
          <a:bodyPr wrap="square" lIns="0" tIns="0" rIns="0" bIns="0" rtlCol="0" anchor="ctr"/>
          <a:lstStyle/>
          <a:p>
            <a:pPr marL="0" indent="0">
              <a:buNone/>
            </a:pPr>
            <a:r>
              <a:rPr lang="en-US" sz="1000" dirty="0">
                <a:solidFill>
                  <a:srgbClr val="6B7488"/>
                </a:solidFill>
                <a:latin typeface="Calibri" pitchFamily="34" charset="0"/>
                <a:ea typeface="Calibri" pitchFamily="34" charset="-122"/>
                <a:cs typeface="Calibri" pitchFamily="34" charset="-120"/>
              </a:rPr>
              <a:t>Topic 3 · Dynamics   |   Cambridge International AS Level Physics 9702</a:t>
            </a:r>
            <a:endParaRPr lang="en-US" sz="1000" dirty="0"/>
          </a:p>
        </p:txBody>
      </p:sp>
      <p:sp>
        <p:nvSpPr>
          <p:cNvPr id="5" name="Text 3"/>
          <p:cNvSpPr txBox="1"/>
          <p:nvPr/>
        </p:nvSpPr>
        <p:spPr>
          <a:xfrm>
            <a:off x="10728655" y="6400800"/>
            <a:ext cx="914400" cy="274320"/>
          </a:xfrm>
          <a:prstGeom prst="rect">
            <a:avLst/>
          </a:prstGeom>
          <a:noFill/>
          <a:ln/>
        </p:spPr>
        <p:txBody>
          <a:bodyPr wrap="square" lIns="0" tIns="0" rIns="0" bIns="0" rtlCol="0" anchor="ctr"/>
          <a:lstStyle/>
          <a:p>
            <a:pPr marL="0" indent="0" algn="r">
              <a:buNone/>
            </a:pPr>
            <a:r>
              <a:rPr lang="en-US" sz="1000" dirty="0">
                <a:solidFill>
                  <a:srgbClr val="6B7488"/>
                </a:solidFill>
                <a:latin typeface="Calibri" pitchFamily="34" charset="0"/>
                <a:ea typeface="Calibri" pitchFamily="34" charset="-122"/>
                <a:cs typeface="Calibri" pitchFamily="34" charset="-120"/>
              </a:rPr>
              <a:t>36</a:t>
            </a:r>
            <a:endParaRPr lang="en-US" sz="1000" dirty="0"/>
          </a:p>
        </p:txBody>
      </p:sp>
      <p:sp>
        <p:nvSpPr>
          <p:cNvPr id="6" name="Shape 4"/>
          <p:cNvSpPr/>
          <p:nvPr/>
        </p:nvSpPr>
        <p:spPr>
          <a:xfrm>
            <a:off x="548640" y="1554480"/>
            <a:ext cx="5449824" cy="2194560"/>
          </a:xfrm>
          <a:prstGeom prst="roundRect">
            <a:avLst>
              <a:gd name="adj" fmla="val 5000"/>
            </a:avLst>
          </a:prstGeom>
          <a:solidFill>
            <a:srgbClr val="E6F4F1"/>
          </a:solidFill>
          <a:ln w="12700">
            <a:solidFill>
              <a:srgbClr val="E6F4F1"/>
            </a:solidFill>
            <a:prstDash val="solid"/>
          </a:ln>
        </p:spPr>
        <p:txBody>
          <a:bodyPr/>
          <a:lstStyle/>
          <a:p>
            <a:endParaRPr lang="en-US"/>
          </a:p>
        </p:txBody>
      </p:sp>
      <p:sp>
        <p:nvSpPr>
          <p:cNvPr id="7" name="Shape 5"/>
          <p:cNvSpPr/>
          <p:nvPr/>
        </p:nvSpPr>
        <p:spPr>
          <a:xfrm>
            <a:off x="731520" y="1737360"/>
            <a:ext cx="438912" cy="438912"/>
          </a:xfrm>
          <a:prstGeom prst="ellipse">
            <a:avLst/>
          </a:prstGeom>
          <a:solidFill>
            <a:srgbClr val="238A7E"/>
          </a:solidFill>
          <a:ln w="12700">
            <a:solidFill>
              <a:srgbClr val="238A7E"/>
            </a:solidFill>
            <a:prstDash val="solid"/>
          </a:ln>
        </p:spPr>
        <p:txBody>
          <a:bodyPr/>
          <a:lstStyle/>
          <a:p>
            <a:endParaRPr lang="en-US"/>
          </a:p>
        </p:txBody>
      </p:sp>
      <p:sp>
        <p:nvSpPr>
          <p:cNvPr id="8" name="Text 6"/>
          <p:cNvSpPr txBox="1"/>
          <p:nvPr/>
        </p:nvSpPr>
        <p:spPr>
          <a:xfrm>
            <a:off x="731520" y="1737360"/>
            <a:ext cx="438912" cy="438912"/>
          </a:xfrm>
          <a:prstGeom prst="rect">
            <a:avLst/>
          </a:prstGeom>
          <a:noFill/>
          <a:ln/>
        </p:spPr>
        <p:txBody>
          <a:bodyPr wrap="square" lIns="0" tIns="0" rIns="0" bIns="0" rtlCol="0" anchor="ctr"/>
          <a:lstStyle/>
          <a:p>
            <a:pPr marL="0" indent="0" algn="ctr">
              <a:buNone/>
            </a:pPr>
            <a:r>
              <a:rPr lang="en-US" sz="1700" b="1" dirty="0">
                <a:solidFill>
                  <a:srgbClr val="FFFFFF"/>
                </a:solidFill>
                <a:latin typeface="Calibri" pitchFamily="34" charset="0"/>
                <a:ea typeface="Calibri" pitchFamily="34" charset="-122"/>
                <a:cs typeface="Calibri" pitchFamily="34" charset="-120"/>
              </a:rPr>
              <a:t>5</a:t>
            </a:r>
            <a:endParaRPr lang="en-US" sz="1700" dirty="0"/>
          </a:p>
        </p:txBody>
      </p:sp>
      <p:sp>
        <p:nvSpPr>
          <p:cNvPr id="9" name="Text 7"/>
          <p:cNvSpPr txBox="1"/>
          <p:nvPr/>
        </p:nvSpPr>
        <p:spPr>
          <a:xfrm>
            <a:off x="1325880" y="1755648"/>
            <a:ext cx="2743200" cy="411480"/>
          </a:xfrm>
          <a:prstGeom prst="rect">
            <a:avLst/>
          </a:prstGeom>
          <a:noFill/>
          <a:ln/>
        </p:spPr>
        <p:txBody>
          <a:bodyPr wrap="square" lIns="0" tIns="0" rIns="0" bIns="0" rtlCol="0" anchor="ctr"/>
          <a:lstStyle/>
          <a:p>
            <a:pPr marL="0" indent="0">
              <a:buNone/>
            </a:pPr>
            <a:r>
              <a:rPr lang="en-US" sz="2000" b="1" dirty="0">
                <a:solidFill>
                  <a:srgbClr val="238A7E"/>
                </a:solidFill>
                <a:latin typeface="Cambria" pitchFamily="34" charset="0"/>
                <a:ea typeface="Cambria" pitchFamily="34" charset="-122"/>
                <a:cs typeface="Cambria" pitchFamily="34" charset="-120"/>
              </a:rPr>
              <a:t>Answer D</a:t>
            </a:r>
            <a:endParaRPr lang="en-US" sz="2000" dirty="0"/>
          </a:p>
        </p:txBody>
      </p:sp>
      <p:sp>
        <p:nvSpPr>
          <p:cNvPr id="10" name="Text 8"/>
          <p:cNvSpPr txBox="1"/>
          <p:nvPr/>
        </p:nvSpPr>
        <p:spPr>
          <a:xfrm>
            <a:off x="1325880" y="2240280"/>
            <a:ext cx="4480560" cy="1417320"/>
          </a:xfrm>
          <a:prstGeom prst="rect">
            <a:avLst/>
          </a:prstGeom>
          <a:noFill/>
          <a:ln/>
        </p:spPr>
        <p:txBody>
          <a:bodyPr wrap="square" lIns="0" tIns="0" rIns="0" bIns="0" rtlCol="0" anchor="t"/>
          <a:lstStyle/>
          <a:p>
            <a:pPr marL="0" indent="0">
              <a:buNone/>
            </a:pPr>
            <a:r>
              <a:rPr lang="en-US" sz="1500" dirty="0">
                <a:solidFill>
                  <a:srgbClr val="1E2A44"/>
                </a:solidFill>
                <a:latin typeface="Calibri" pitchFamily="34" charset="0"/>
                <a:ea typeface="Calibri" pitchFamily="34" charset="-122"/>
                <a:cs typeface="Calibri" pitchFamily="34" charset="-120"/>
              </a:rPr>
              <a:t>The weight is the Earth's gravitational pull on the rocket, so its partner is the rocket's gravitational pull on the Earth.</a:t>
            </a:r>
            <a:endParaRPr lang="en-US" sz="1500" dirty="0"/>
          </a:p>
        </p:txBody>
      </p:sp>
      <p:sp>
        <p:nvSpPr>
          <p:cNvPr id="11" name="Shape 9"/>
          <p:cNvSpPr/>
          <p:nvPr/>
        </p:nvSpPr>
        <p:spPr>
          <a:xfrm>
            <a:off x="6190488" y="1554480"/>
            <a:ext cx="5449824" cy="2194560"/>
          </a:xfrm>
          <a:prstGeom prst="roundRect">
            <a:avLst>
              <a:gd name="adj" fmla="val 5000"/>
            </a:avLst>
          </a:prstGeom>
          <a:solidFill>
            <a:srgbClr val="E6F4F1"/>
          </a:solidFill>
          <a:ln w="12700">
            <a:solidFill>
              <a:srgbClr val="E6F4F1"/>
            </a:solidFill>
            <a:prstDash val="solid"/>
          </a:ln>
        </p:spPr>
        <p:txBody>
          <a:bodyPr/>
          <a:lstStyle/>
          <a:p>
            <a:endParaRPr lang="en-US"/>
          </a:p>
        </p:txBody>
      </p:sp>
      <p:sp>
        <p:nvSpPr>
          <p:cNvPr id="12" name="Shape 10"/>
          <p:cNvSpPr/>
          <p:nvPr/>
        </p:nvSpPr>
        <p:spPr>
          <a:xfrm>
            <a:off x="6373368" y="1737360"/>
            <a:ext cx="438912" cy="438912"/>
          </a:xfrm>
          <a:prstGeom prst="ellipse">
            <a:avLst/>
          </a:prstGeom>
          <a:solidFill>
            <a:srgbClr val="238A7E"/>
          </a:solidFill>
          <a:ln w="12700">
            <a:solidFill>
              <a:srgbClr val="238A7E"/>
            </a:solidFill>
            <a:prstDash val="solid"/>
          </a:ln>
        </p:spPr>
        <p:txBody>
          <a:bodyPr/>
          <a:lstStyle/>
          <a:p>
            <a:endParaRPr lang="en-US"/>
          </a:p>
        </p:txBody>
      </p:sp>
      <p:sp>
        <p:nvSpPr>
          <p:cNvPr id="13" name="Text 11"/>
          <p:cNvSpPr txBox="1"/>
          <p:nvPr/>
        </p:nvSpPr>
        <p:spPr>
          <a:xfrm>
            <a:off x="6373368" y="1737360"/>
            <a:ext cx="438912" cy="438912"/>
          </a:xfrm>
          <a:prstGeom prst="rect">
            <a:avLst/>
          </a:prstGeom>
          <a:noFill/>
          <a:ln/>
        </p:spPr>
        <p:txBody>
          <a:bodyPr wrap="square" lIns="0" tIns="0" rIns="0" bIns="0" rtlCol="0" anchor="ctr"/>
          <a:lstStyle/>
          <a:p>
            <a:pPr marL="0" indent="0" algn="ctr">
              <a:buNone/>
            </a:pPr>
            <a:r>
              <a:rPr lang="en-US" sz="1700" b="1" dirty="0">
                <a:solidFill>
                  <a:srgbClr val="FFFFFF"/>
                </a:solidFill>
                <a:latin typeface="Calibri" pitchFamily="34" charset="0"/>
                <a:ea typeface="Calibri" pitchFamily="34" charset="-122"/>
                <a:cs typeface="Calibri" pitchFamily="34" charset="-120"/>
              </a:rPr>
              <a:t>6</a:t>
            </a:r>
            <a:endParaRPr lang="en-US" sz="1700" dirty="0"/>
          </a:p>
        </p:txBody>
      </p:sp>
      <p:sp>
        <p:nvSpPr>
          <p:cNvPr id="14" name="Text 12"/>
          <p:cNvSpPr txBox="1"/>
          <p:nvPr/>
        </p:nvSpPr>
        <p:spPr>
          <a:xfrm>
            <a:off x="6967728" y="1755648"/>
            <a:ext cx="2743200" cy="411480"/>
          </a:xfrm>
          <a:prstGeom prst="rect">
            <a:avLst/>
          </a:prstGeom>
          <a:noFill/>
          <a:ln/>
        </p:spPr>
        <p:txBody>
          <a:bodyPr wrap="square" lIns="0" tIns="0" rIns="0" bIns="0" rtlCol="0" anchor="ctr"/>
          <a:lstStyle/>
          <a:p>
            <a:pPr marL="0" indent="0">
              <a:buNone/>
            </a:pPr>
            <a:r>
              <a:rPr lang="en-US" sz="2000" b="1" dirty="0">
                <a:solidFill>
                  <a:srgbClr val="238A7E"/>
                </a:solidFill>
                <a:latin typeface="Cambria" pitchFamily="34" charset="0"/>
                <a:ea typeface="Cambria" pitchFamily="34" charset="-122"/>
                <a:cs typeface="Cambria" pitchFamily="34" charset="-120"/>
              </a:rPr>
              <a:t>Answer B</a:t>
            </a:r>
            <a:endParaRPr lang="en-US" sz="2000" dirty="0"/>
          </a:p>
        </p:txBody>
      </p:sp>
      <p:sp>
        <p:nvSpPr>
          <p:cNvPr id="15" name="Text 13"/>
          <p:cNvSpPr txBox="1"/>
          <p:nvPr/>
        </p:nvSpPr>
        <p:spPr>
          <a:xfrm>
            <a:off x="6967728" y="2240280"/>
            <a:ext cx="4480560" cy="1417320"/>
          </a:xfrm>
          <a:prstGeom prst="rect">
            <a:avLst/>
          </a:prstGeom>
          <a:noFill/>
          <a:ln/>
        </p:spPr>
        <p:txBody>
          <a:bodyPr wrap="square" lIns="0" tIns="0" rIns="0" bIns="0" rtlCol="0" anchor="t"/>
          <a:lstStyle/>
          <a:p>
            <a:pPr marL="0" indent="0">
              <a:buNone/>
            </a:pPr>
            <a:r>
              <a:rPr lang="en-US" sz="1500" dirty="0">
                <a:solidFill>
                  <a:srgbClr val="1E2A44"/>
                </a:solidFill>
                <a:latin typeface="Calibri" pitchFamily="34" charset="0"/>
                <a:ea typeface="Calibri" pitchFamily="34" charset="-122"/>
                <a:cs typeface="Calibri" pitchFamily="34" charset="-120"/>
              </a:rPr>
              <a:t>a = F / m = 12 / 3.0 = 4.0 m s⁻².</a:t>
            </a:r>
            <a:endParaRPr lang="en-US" sz="1500" dirty="0"/>
          </a:p>
        </p:txBody>
      </p:sp>
      <p:sp>
        <p:nvSpPr>
          <p:cNvPr id="16" name="Shape 14"/>
          <p:cNvSpPr/>
          <p:nvPr/>
        </p:nvSpPr>
        <p:spPr>
          <a:xfrm>
            <a:off x="548640" y="3886200"/>
            <a:ext cx="5449824" cy="2194560"/>
          </a:xfrm>
          <a:prstGeom prst="roundRect">
            <a:avLst>
              <a:gd name="adj" fmla="val 5000"/>
            </a:avLst>
          </a:prstGeom>
          <a:solidFill>
            <a:srgbClr val="E6F4F1"/>
          </a:solidFill>
          <a:ln w="12700">
            <a:solidFill>
              <a:srgbClr val="E6F4F1"/>
            </a:solidFill>
            <a:prstDash val="solid"/>
          </a:ln>
        </p:spPr>
        <p:txBody>
          <a:bodyPr/>
          <a:lstStyle/>
          <a:p>
            <a:endParaRPr lang="en-US"/>
          </a:p>
        </p:txBody>
      </p:sp>
      <p:sp>
        <p:nvSpPr>
          <p:cNvPr id="17" name="Shape 15"/>
          <p:cNvSpPr/>
          <p:nvPr/>
        </p:nvSpPr>
        <p:spPr>
          <a:xfrm>
            <a:off x="731520" y="4069080"/>
            <a:ext cx="438912" cy="438912"/>
          </a:xfrm>
          <a:prstGeom prst="ellipse">
            <a:avLst/>
          </a:prstGeom>
          <a:solidFill>
            <a:srgbClr val="238A7E"/>
          </a:solidFill>
          <a:ln w="12700">
            <a:solidFill>
              <a:srgbClr val="238A7E"/>
            </a:solidFill>
            <a:prstDash val="solid"/>
          </a:ln>
        </p:spPr>
        <p:txBody>
          <a:bodyPr/>
          <a:lstStyle/>
          <a:p>
            <a:endParaRPr lang="en-US"/>
          </a:p>
        </p:txBody>
      </p:sp>
      <p:sp>
        <p:nvSpPr>
          <p:cNvPr id="18" name="Text 16"/>
          <p:cNvSpPr txBox="1"/>
          <p:nvPr/>
        </p:nvSpPr>
        <p:spPr>
          <a:xfrm>
            <a:off x="731520" y="4069080"/>
            <a:ext cx="438912" cy="438912"/>
          </a:xfrm>
          <a:prstGeom prst="rect">
            <a:avLst/>
          </a:prstGeom>
          <a:noFill/>
          <a:ln/>
        </p:spPr>
        <p:txBody>
          <a:bodyPr wrap="square" lIns="0" tIns="0" rIns="0" bIns="0" rtlCol="0" anchor="ctr"/>
          <a:lstStyle/>
          <a:p>
            <a:pPr marL="0" indent="0" algn="ctr">
              <a:buNone/>
            </a:pPr>
            <a:r>
              <a:rPr lang="en-US" sz="1700" b="1" dirty="0">
                <a:solidFill>
                  <a:srgbClr val="FFFFFF"/>
                </a:solidFill>
                <a:latin typeface="Calibri" pitchFamily="34" charset="0"/>
                <a:ea typeface="Calibri" pitchFamily="34" charset="-122"/>
                <a:cs typeface="Calibri" pitchFamily="34" charset="-120"/>
              </a:rPr>
              <a:t>7</a:t>
            </a:r>
            <a:endParaRPr lang="en-US" sz="1700" dirty="0"/>
          </a:p>
        </p:txBody>
      </p:sp>
      <p:sp>
        <p:nvSpPr>
          <p:cNvPr id="19" name="Text 17"/>
          <p:cNvSpPr txBox="1"/>
          <p:nvPr/>
        </p:nvSpPr>
        <p:spPr>
          <a:xfrm>
            <a:off x="1325880" y="4087368"/>
            <a:ext cx="2743200" cy="411480"/>
          </a:xfrm>
          <a:prstGeom prst="rect">
            <a:avLst/>
          </a:prstGeom>
          <a:noFill/>
          <a:ln/>
        </p:spPr>
        <p:txBody>
          <a:bodyPr wrap="square" lIns="0" tIns="0" rIns="0" bIns="0" rtlCol="0" anchor="ctr"/>
          <a:lstStyle/>
          <a:p>
            <a:pPr marL="0" indent="0">
              <a:buNone/>
            </a:pPr>
            <a:r>
              <a:rPr lang="en-US" sz="2000" b="1" dirty="0">
                <a:solidFill>
                  <a:srgbClr val="238A7E"/>
                </a:solidFill>
                <a:latin typeface="Cambria" pitchFamily="34" charset="0"/>
                <a:ea typeface="Cambria" pitchFamily="34" charset="-122"/>
                <a:cs typeface="Cambria" pitchFamily="34" charset="-120"/>
              </a:rPr>
              <a:t>Answer D</a:t>
            </a:r>
            <a:endParaRPr lang="en-US" sz="2000" dirty="0"/>
          </a:p>
        </p:txBody>
      </p:sp>
      <p:sp>
        <p:nvSpPr>
          <p:cNvPr id="20" name="Text 18"/>
          <p:cNvSpPr txBox="1"/>
          <p:nvPr/>
        </p:nvSpPr>
        <p:spPr>
          <a:xfrm>
            <a:off x="1325880" y="4572000"/>
            <a:ext cx="4480560" cy="1417320"/>
          </a:xfrm>
          <a:prstGeom prst="rect">
            <a:avLst/>
          </a:prstGeom>
          <a:noFill/>
          <a:ln/>
        </p:spPr>
        <p:txBody>
          <a:bodyPr wrap="square" lIns="0" tIns="0" rIns="0" bIns="0" rtlCol="0" anchor="t"/>
          <a:lstStyle/>
          <a:p>
            <a:pPr marL="0" indent="0">
              <a:buNone/>
            </a:pPr>
            <a:r>
              <a:rPr lang="en-US" sz="1500" dirty="0">
                <a:solidFill>
                  <a:srgbClr val="1E2A44"/>
                </a:solidFill>
                <a:latin typeface="Calibri" pitchFamily="34" charset="0"/>
                <a:ea typeface="Calibri" pitchFamily="34" charset="-122"/>
                <a:cs typeface="Calibri" pitchFamily="34" charset="-120"/>
              </a:rPr>
              <a:t>Δp = 0.20 × (3.0 − (−5.0)) = 1.6 kg m s⁻¹; F = 1.6 / 0.040 = 40 N. A is Δp; B ignores the rebound.</a:t>
            </a:r>
            <a:endParaRPr lang="en-US" sz="1500" dirty="0"/>
          </a:p>
        </p:txBody>
      </p:sp>
      <p:sp>
        <p:nvSpPr>
          <p:cNvPr id="21" name="Shape 19"/>
          <p:cNvSpPr/>
          <p:nvPr/>
        </p:nvSpPr>
        <p:spPr>
          <a:xfrm>
            <a:off x="6190488" y="3886200"/>
            <a:ext cx="5449824" cy="2194560"/>
          </a:xfrm>
          <a:prstGeom prst="roundRect">
            <a:avLst>
              <a:gd name="adj" fmla="val 5000"/>
            </a:avLst>
          </a:prstGeom>
          <a:solidFill>
            <a:srgbClr val="E6F4F1"/>
          </a:solidFill>
          <a:ln w="12700">
            <a:solidFill>
              <a:srgbClr val="E6F4F1"/>
            </a:solidFill>
            <a:prstDash val="solid"/>
          </a:ln>
        </p:spPr>
        <p:txBody>
          <a:bodyPr/>
          <a:lstStyle/>
          <a:p>
            <a:endParaRPr lang="en-US"/>
          </a:p>
        </p:txBody>
      </p:sp>
      <p:sp>
        <p:nvSpPr>
          <p:cNvPr id="22" name="Shape 20"/>
          <p:cNvSpPr/>
          <p:nvPr/>
        </p:nvSpPr>
        <p:spPr>
          <a:xfrm>
            <a:off x="6373368" y="4069080"/>
            <a:ext cx="438912" cy="438912"/>
          </a:xfrm>
          <a:prstGeom prst="ellipse">
            <a:avLst/>
          </a:prstGeom>
          <a:solidFill>
            <a:srgbClr val="238A7E"/>
          </a:solidFill>
          <a:ln w="12700">
            <a:solidFill>
              <a:srgbClr val="238A7E"/>
            </a:solidFill>
            <a:prstDash val="solid"/>
          </a:ln>
        </p:spPr>
        <p:txBody>
          <a:bodyPr/>
          <a:lstStyle/>
          <a:p>
            <a:endParaRPr lang="en-US"/>
          </a:p>
        </p:txBody>
      </p:sp>
      <p:sp>
        <p:nvSpPr>
          <p:cNvPr id="23" name="Text 21"/>
          <p:cNvSpPr txBox="1"/>
          <p:nvPr/>
        </p:nvSpPr>
        <p:spPr>
          <a:xfrm>
            <a:off x="6373368" y="4069080"/>
            <a:ext cx="438912" cy="438912"/>
          </a:xfrm>
          <a:prstGeom prst="rect">
            <a:avLst/>
          </a:prstGeom>
          <a:noFill/>
          <a:ln/>
        </p:spPr>
        <p:txBody>
          <a:bodyPr wrap="square" lIns="0" tIns="0" rIns="0" bIns="0" rtlCol="0" anchor="ctr"/>
          <a:lstStyle/>
          <a:p>
            <a:pPr marL="0" indent="0" algn="ctr">
              <a:buNone/>
            </a:pPr>
            <a:r>
              <a:rPr lang="en-US" sz="1700" b="1" dirty="0">
                <a:solidFill>
                  <a:srgbClr val="FFFFFF"/>
                </a:solidFill>
                <a:latin typeface="Calibri" pitchFamily="34" charset="0"/>
                <a:ea typeface="Calibri" pitchFamily="34" charset="-122"/>
                <a:cs typeface="Calibri" pitchFamily="34" charset="-120"/>
              </a:rPr>
              <a:t>8</a:t>
            </a:r>
            <a:endParaRPr lang="en-US" sz="1700" dirty="0"/>
          </a:p>
        </p:txBody>
      </p:sp>
      <p:sp>
        <p:nvSpPr>
          <p:cNvPr id="24" name="Text 22"/>
          <p:cNvSpPr txBox="1"/>
          <p:nvPr/>
        </p:nvSpPr>
        <p:spPr>
          <a:xfrm>
            <a:off x="6967728" y="4087368"/>
            <a:ext cx="2743200" cy="411480"/>
          </a:xfrm>
          <a:prstGeom prst="rect">
            <a:avLst/>
          </a:prstGeom>
          <a:noFill/>
          <a:ln/>
        </p:spPr>
        <p:txBody>
          <a:bodyPr wrap="square" lIns="0" tIns="0" rIns="0" bIns="0" rtlCol="0" anchor="ctr"/>
          <a:lstStyle/>
          <a:p>
            <a:pPr marL="0" indent="0">
              <a:buNone/>
            </a:pPr>
            <a:r>
              <a:rPr lang="en-US" sz="2000" b="1" dirty="0">
                <a:solidFill>
                  <a:srgbClr val="238A7E"/>
                </a:solidFill>
                <a:latin typeface="Cambria" pitchFamily="34" charset="0"/>
                <a:ea typeface="Cambria" pitchFamily="34" charset="-122"/>
                <a:cs typeface="Cambria" pitchFamily="34" charset="-120"/>
              </a:rPr>
              <a:t>Answer B</a:t>
            </a:r>
            <a:endParaRPr lang="en-US" sz="2000" dirty="0"/>
          </a:p>
        </p:txBody>
      </p:sp>
      <p:sp>
        <p:nvSpPr>
          <p:cNvPr id="25" name="Text 23"/>
          <p:cNvSpPr txBox="1"/>
          <p:nvPr/>
        </p:nvSpPr>
        <p:spPr>
          <a:xfrm>
            <a:off x="6967728" y="4572000"/>
            <a:ext cx="4480560" cy="1417320"/>
          </a:xfrm>
          <a:prstGeom prst="rect">
            <a:avLst/>
          </a:prstGeom>
          <a:noFill/>
          <a:ln/>
        </p:spPr>
        <p:txBody>
          <a:bodyPr wrap="square" lIns="0" tIns="0" rIns="0" bIns="0" rtlCol="0" anchor="t"/>
          <a:lstStyle/>
          <a:p>
            <a:pPr marL="0" indent="0">
              <a:buNone/>
            </a:pPr>
            <a:r>
              <a:rPr lang="en-US" sz="1500" dirty="0">
                <a:solidFill>
                  <a:srgbClr val="1E2A44"/>
                </a:solidFill>
                <a:latin typeface="Calibri" pitchFamily="34" charset="0"/>
                <a:ea typeface="Calibri" pitchFamily="34" charset="-122"/>
                <a:cs typeface="Calibri" pitchFamily="34" charset="-120"/>
              </a:rPr>
              <a:t>Terminal velocity: a = 0, so the resultant force is zero and drag = weight.</a:t>
            </a:r>
            <a:endParaRPr lang="en-US" sz="15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972800" cy="274320"/>
          </a:xfrm>
          <a:prstGeom prst="rect">
            <a:avLst/>
          </a:prstGeom>
          <a:noFill/>
          <a:ln/>
        </p:spPr>
        <p:txBody>
          <a:bodyPr wrap="square" lIns="0" tIns="0" rIns="0" bIns="0" rtlCol="0" anchor="ctr"/>
          <a:lstStyle/>
          <a:p>
            <a:pPr marL="0" indent="0">
              <a:buNone/>
            </a:pPr>
            <a:r>
              <a:rPr lang="en-US" sz="1200" b="1" kern="0" spc="300" dirty="0">
                <a:solidFill>
                  <a:srgbClr val="1591BD"/>
                </a:solidFill>
                <a:latin typeface="Calibri" pitchFamily="34" charset="0"/>
                <a:ea typeface="Calibri" pitchFamily="34" charset="-122"/>
                <a:cs typeface="Calibri" pitchFamily="34" charset="-120"/>
              </a:rPr>
              <a:t>PAPER 2 STYLE · STRUCTURED QUESTION</a:t>
            </a:r>
            <a:endParaRPr lang="en-US" sz="1200" dirty="0"/>
          </a:p>
        </p:txBody>
      </p:sp>
      <p:sp>
        <p:nvSpPr>
          <p:cNvPr id="3" name="Text 1"/>
          <p:cNvSpPr txBox="1"/>
          <p:nvPr/>
        </p:nvSpPr>
        <p:spPr>
          <a:xfrm>
            <a:off x="548640" y="621792"/>
            <a:ext cx="11064240" cy="685800"/>
          </a:xfrm>
          <a:prstGeom prst="rect">
            <a:avLst/>
          </a:prstGeom>
          <a:noFill/>
          <a:ln/>
        </p:spPr>
        <p:txBody>
          <a:bodyPr wrap="square" lIns="0" tIns="0" rIns="0" bIns="0" rtlCol="0" anchor="ctr"/>
          <a:lstStyle/>
          <a:p>
            <a:pPr marL="0" indent="0">
              <a:buNone/>
            </a:pPr>
            <a:r>
              <a:rPr lang="en-US" sz="3200" b="1" dirty="0">
                <a:solidFill>
                  <a:srgbClr val="14213D"/>
                </a:solidFill>
                <a:latin typeface="Cambria" pitchFamily="34" charset="0"/>
                <a:ea typeface="Cambria" pitchFamily="34" charset="-122"/>
                <a:cs typeface="Cambria" pitchFamily="34" charset="-120"/>
              </a:rPr>
              <a:t>Past paper 1 · Two balls collide at an angle</a:t>
            </a:r>
            <a:endParaRPr lang="en-US" sz="3200" dirty="0"/>
          </a:p>
        </p:txBody>
      </p:sp>
      <p:sp>
        <p:nvSpPr>
          <p:cNvPr id="4" name="Text 2"/>
          <p:cNvSpPr txBox="1"/>
          <p:nvPr/>
        </p:nvSpPr>
        <p:spPr>
          <a:xfrm>
            <a:off x="548640" y="6400800"/>
            <a:ext cx="7315200" cy="274320"/>
          </a:xfrm>
          <a:prstGeom prst="rect">
            <a:avLst/>
          </a:prstGeom>
          <a:noFill/>
          <a:ln/>
        </p:spPr>
        <p:txBody>
          <a:bodyPr wrap="square" lIns="0" tIns="0" rIns="0" bIns="0" rtlCol="0" anchor="ctr"/>
          <a:lstStyle/>
          <a:p>
            <a:pPr marL="0" indent="0">
              <a:buNone/>
            </a:pPr>
            <a:r>
              <a:rPr lang="en-US" sz="1000" dirty="0">
                <a:solidFill>
                  <a:srgbClr val="6B7488"/>
                </a:solidFill>
                <a:latin typeface="Calibri" pitchFamily="34" charset="0"/>
                <a:ea typeface="Calibri" pitchFamily="34" charset="-122"/>
                <a:cs typeface="Calibri" pitchFamily="34" charset="-120"/>
              </a:rPr>
              <a:t>Topic 3 · Dynamics   |   Cambridge International AS Level Physics 9702</a:t>
            </a:r>
            <a:endParaRPr lang="en-US" sz="1000" dirty="0"/>
          </a:p>
        </p:txBody>
      </p:sp>
      <p:sp>
        <p:nvSpPr>
          <p:cNvPr id="5" name="Text 3"/>
          <p:cNvSpPr txBox="1"/>
          <p:nvPr/>
        </p:nvSpPr>
        <p:spPr>
          <a:xfrm>
            <a:off x="10728655" y="6400800"/>
            <a:ext cx="914400" cy="274320"/>
          </a:xfrm>
          <a:prstGeom prst="rect">
            <a:avLst/>
          </a:prstGeom>
          <a:noFill/>
          <a:ln/>
        </p:spPr>
        <p:txBody>
          <a:bodyPr wrap="square" lIns="0" tIns="0" rIns="0" bIns="0" rtlCol="0" anchor="ctr"/>
          <a:lstStyle/>
          <a:p>
            <a:pPr marL="0" indent="0" algn="r">
              <a:buNone/>
            </a:pPr>
            <a:r>
              <a:rPr lang="en-US" sz="1000" dirty="0">
                <a:solidFill>
                  <a:srgbClr val="6B7488"/>
                </a:solidFill>
                <a:latin typeface="Calibri" pitchFamily="34" charset="0"/>
                <a:ea typeface="Calibri" pitchFamily="34" charset="-122"/>
                <a:cs typeface="Calibri" pitchFamily="34" charset="-120"/>
              </a:rPr>
              <a:t>37</a:t>
            </a:r>
            <a:endParaRPr lang="en-US" sz="1000" dirty="0"/>
          </a:p>
        </p:txBody>
      </p:sp>
      <p:sp>
        <p:nvSpPr>
          <p:cNvPr id="6" name="Shape 4"/>
          <p:cNvSpPr/>
          <p:nvPr/>
        </p:nvSpPr>
        <p:spPr>
          <a:xfrm>
            <a:off x="548640" y="1554480"/>
            <a:ext cx="6309360" cy="4526280"/>
          </a:xfrm>
          <a:prstGeom prst="roundRect">
            <a:avLst>
              <a:gd name="adj" fmla="val 2424"/>
            </a:avLst>
          </a:prstGeom>
          <a:solidFill>
            <a:srgbClr val="EEF3F9"/>
          </a:solidFill>
          <a:ln w="12700">
            <a:solidFill>
              <a:srgbClr val="EEF3F9"/>
            </a:solidFill>
            <a:prstDash val="solid"/>
          </a:ln>
        </p:spPr>
        <p:txBody>
          <a:bodyPr/>
          <a:lstStyle/>
          <a:p>
            <a:endParaRPr lang="en-US"/>
          </a:p>
        </p:txBody>
      </p:sp>
      <p:sp>
        <p:nvSpPr>
          <p:cNvPr id="7" name="Text 5"/>
          <p:cNvSpPr txBox="1"/>
          <p:nvPr/>
        </p:nvSpPr>
        <p:spPr>
          <a:xfrm>
            <a:off x="822960" y="1691640"/>
            <a:ext cx="5760720" cy="1554480"/>
          </a:xfrm>
          <a:prstGeom prst="rect">
            <a:avLst/>
          </a:prstGeom>
          <a:noFill/>
          <a:ln/>
        </p:spPr>
        <p:txBody>
          <a:bodyPr wrap="square" lIns="0" tIns="0" rIns="0" bIns="0" rtlCol="0" anchor="t"/>
          <a:lstStyle/>
          <a:p>
            <a:pPr marL="0" indent="0">
              <a:buNone/>
            </a:pPr>
            <a:r>
              <a:rPr lang="en-US" sz="1700" dirty="0">
                <a:solidFill>
                  <a:srgbClr val="1E2A44"/>
                </a:solidFill>
                <a:latin typeface="Calibri" pitchFamily="34" charset="0"/>
                <a:ea typeface="Calibri" pitchFamily="34" charset="-122"/>
                <a:cs typeface="Calibri" pitchFamily="34" charset="-120"/>
              </a:rPr>
              <a:t>Ball X has a mass of 3.0 kg and a velocity of 4.0 m s⁻¹ at angle θ to a line AB. Ball Y has a mass of 2.5 kg and a velocity of 4.8 m s⁻¹ at angle θ to AB on the other side. The balls collide and stick together, then move at 3.7 m s⁻¹ along AB.</a:t>
            </a:r>
            <a:endParaRPr lang="en-US" sz="1700" dirty="0"/>
          </a:p>
        </p:txBody>
      </p:sp>
      <p:sp>
        <p:nvSpPr>
          <p:cNvPr id="8" name="Text 6"/>
          <p:cNvSpPr txBox="1"/>
          <p:nvPr/>
        </p:nvSpPr>
        <p:spPr>
          <a:xfrm>
            <a:off x="822960" y="3246120"/>
            <a:ext cx="5760720" cy="2743200"/>
          </a:xfrm>
          <a:prstGeom prst="rect">
            <a:avLst/>
          </a:prstGeom>
          <a:noFill/>
          <a:ln/>
        </p:spPr>
        <p:txBody>
          <a:bodyPr wrap="square" lIns="0" tIns="0" rIns="0" bIns="0" rtlCol="0" anchor="t"/>
          <a:lstStyle/>
          <a:p>
            <a:pPr marL="0" indent="0">
              <a:spcAft>
                <a:spcPts val="800"/>
              </a:spcAft>
              <a:buNone/>
            </a:pPr>
            <a:r>
              <a:rPr lang="en-US" sz="1700" b="1" dirty="0">
                <a:solidFill>
                  <a:srgbClr val="14213D"/>
                </a:solidFill>
                <a:latin typeface="Calibri" pitchFamily="34" charset="0"/>
                <a:ea typeface="Calibri" pitchFamily="34" charset="-122"/>
                <a:cs typeface="Calibri" pitchFamily="34" charset="-120"/>
              </a:rPr>
              <a:t>(a)  State the principle of conservation of momentum.  [2]</a:t>
            </a:r>
            <a:endParaRPr lang="en-US" sz="1700" dirty="0"/>
          </a:p>
          <a:p>
            <a:pPr marL="0" indent="0">
              <a:spcAft>
                <a:spcPts val="800"/>
              </a:spcAft>
              <a:buNone/>
            </a:pPr>
            <a:r>
              <a:rPr lang="en-US" sz="1700" b="1" dirty="0">
                <a:solidFill>
                  <a:srgbClr val="14213D"/>
                </a:solidFill>
                <a:latin typeface="Calibri" pitchFamily="34" charset="0"/>
                <a:ea typeface="Calibri" pitchFamily="34" charset="-122"/>
                <a:cs typeface="Calibri" pitchFamily="34" charset="-120"/>
              </a:rPr>
              <a:t>(b)(i)  By considering components of momentum along AB, calculate θ.  [3]</a:t>
            </a:r>
            <a:endParaRPr lang="en-US" sz="1700" dirty="0"/>
          </a:p>
          <a:p>
            <a:pPr marL="0" indent="0">
              <a:spcAft>
                <a:spcPts val="800"/>
              </a:spcAft>
              <a:buNone/>
            </a:pPr>
            <a:r>
              <a:rPr lang="en-US" sz="1700" b="1" dirty="0">
                <a:solidFill>
                  <a:srgbClr val="14213D"/>
                </a:solidFill>
                <a:latin typeface="Calibri" pitchFamily="34" charset="0"/>
                <a:ea typeface="Calibri" pitchFamily="34" charset="-122"/>
                <a:cs typeface="Calibri" pitchFamily="34" charset="-120"/>
              </a:rPr>
              <a:t>(b)(ii)  By calculation of kinetic energies, state and explain whether the collision is inelastic or perfectly elastic.  [2]</a:t>
            </a:r>
            <a:endParaRPr lang="en-US" sz="1700" dirty="0"/>
          </a:p>
        </p:txBody>
      </p:sp>
      <p:sp>
        <p:nvSpPr>
          <p:cNvPr id="9" name="Shape 7"/>
          <p:cNvSpPr/>
          <p:nvPr/>
        </p:nvSpPr>
        <p:spPr>
          <a:xfrm>
            <a:off x="7040880" y="1554480"/>
            <a:ext cx="4599432" cy="4526280"/>
          </a:xfrm>
          <a:prstGeom prst="roundRect">
            <a:avLst>
              <a:gd name="adj" fmla="val 2424"/>
            </a:avLst>
          </a:prstGeom>
          <a:solidFill>
            <a:srgbClr val="FFFFFF"/>
          </a:solidFill>
          <a:ln w="12700">
            <a:solidFill>
              <a:srgbClr val="FFFFFF"/>
            </a:solidFill>
            <a:prstDash val="solid"/>
          </a:ln>
        </p:spPr>
        <p:txBody>
          <a:bodyPr/>
          <a:lstStyle/>
          <a:p>
            <a:endParaRPr lang="en-US"/>
          </a:p>
        </p:txBody>
      </p:sp>
      <p:pic>
        <p:nvPicPr>
          <p:cNvPr id="10" name="Image 0" descr="figs3/xy_angle.png"/>
          <p:cNvPicPr>
            <a:picLocks noChangeAspect="1"/>
          </p:cNvPicPr>
          <p:nvPr/>
        </p:nvPicPr>
        <p:blipFill>
          <a:blip r:embed="rId3"/>
          <a:stretch>
            <a:fillRect/>
          </a:stretch>
        </p:blipFill>
        <p:spPr>
          <a:xfrm>
            <a:off x="7132320" y="2879967"/>
            <a:ext cx="4416552" cy="1875306"/>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972800" cy="274320"/>
          </a:xfrm>
          <a:prstGeom prst="rect">
            <a:avLst/>
          </a:prstGeom>
          <a:noFill/>
          <a:ln/>
        </p:spPr>
        <p:txBody>
          <a:bodyPr wrap="square" lIns="0" tIns="0" rIns="0" bIns="0" rtlCol="0" anchor="ctr"/>
          <a:lstStyle/>
          <a:p>
            <a:pPr marL="0" indent="0">
              <a:buNone/>
            </a:pPr>
            <a:r>
              <a:rPr lang="en-US" sz="1200" b="1" kern="0" spc="300" dirty="0">
                <a:solidFill>
                  <a:srgbClr val="1591BD"/>
                </a:solidFill>
                <a:latin typeface="Calibri" pitchFamily="34" charset="0"/>
                <a:ea typeface="Calibri" pitchFamily="34" charset="-122"/>
                <a:cs typeface="Calibri" pitchFamily="34" charset="-120"/>
              </a:rPr>
              <a:t>MARK SCHEME STYLE SOLUTION</a:t>
            </a:r>
            <a:endParaRPr lang="en-US" sz="1200" dirty="0"/>
          </a:p>
        </p:txBody>
      </p:sp>
      <p:sp>
        <p:nvSpPr>
          <p:cNvPr id="3" name="Text 1"/>
          <p:cNvSpPr txBox="1"/>
          <p:nvPr/>
        </p:nvSpPr>
        <p:spPr>
          <a:xfrm>
            <a:off x="548640" y="621792"/>
            <a:ext cx="11064240" cy="685800"/>
          </a:xfrm>
          <a:prstGeom prst="rect">
            <a:avLst/>
          </a:prstGeom>
          <a:noFill/>
          <a:ln/>
        </p:spPr>
        <p:txBody>
          <a:bodyPr wrap="square" lIns="0" tIns="0" rIns="0" bIns="0" rtlCol="0" anchor="ctr"/>
          <a:lstStyle/>
          <a:p>
            <a:pPr marL="0" indent="0">
              <a:buNone/>
            </a:pPr>
            <a:r>
              <a:rPr lang="en-US" sz="3200" b="1" dirty="0">
                <a:solidFill>
                  <a:srgbClr val="14213D"/>
                </a:solidFill>
                <a:latin typeface="Cambria" pitchFamily="34" charset="0"/>
                <a:ea typeface="Cambria" pitchFamily="34" charset="-122"/>
                <a:cs typeface="Cambria" pitchFamily="34" charset="-120"/>
              </a:rPr>
              <a:t>Past paper 1 · Solution</a:t>
            </a:r>
            <a:endParaRPr lang="en-US" sz="3200" dirty="0"/>
          </a:p>
        </p:txBody>
      </p:sp>
      <p:sp>
        <p:nvSpPr>
          <p:cNvPr id="4" name="Text 2"/>
          <p:cNvSpPr txBox="1"/>
          <p:nvPr/>
        </p:nvSpPr>
        <p:spPr>
          <a:xfrm>
            <a:off x="548640" y="6400800"/>
            <a:ext cx="7315200" cy="274320"/>
          </a:xfrm>
          <a:prstGeom prst="rect">
            <a:avLst/>
          </a:prstGeom>
          <a:noFill/>
          <a:ln/>
        </p:spPr>
        <p:txBody>
          <a:bodyPr wrap="square" lIns="0" tIns="0" rIns="0" bIns="0" rtlCol="0" anchor="ctr"/>
          <a:lstStyle/>
          <a:p>
            <a:pPr marL="0" indent="0">
              <a:buNone/>
            </a:pPr>
            <a:r>
              <a:rPr lang="en-US" sz="1000" dirty="0">
                <a:solidFill>
                  <a:srgbClr val="6B7488"/>
                </a:solidFill>
                <a:latin typeface="Calibri" pitchFamily="34" charset="0"/>
                <a:ea typeface="Calibri" pitchFamily="34" charset="-122"/>
                <a:cs typeface="Calibri" pitchFamily="34" charset="-120"/>
              </a:rPr>
              <a:t>Topic 3 · Dynamics   |   Cambridge International AS Level Physics 9702</a:t>
            </a:r>
            <a:endParaRPr lang="en-US" sz="1000" dirty="0"/>
          </a:p>
        </p:txBody>
      </p:sp>
      <p:sp>
        <p:nvSpPr>
          <p:cNvPr id="5" name="Text 3"/>
          <p:cNvSpPr txBox="1"/>
          <p:nvPr/>
        </p:nvSpPr>
        <p:spPr>
          <a:xfrm>
            <a:off x="10728655" y="6400800"/>
            <a:ext cx="914400" cy="274320"/>
          </a:xfrm>
          <a:prstGeom prst="rect">
            <a:avLst/>
          </a:prstGeom>
          <a:noFill/>
          <a:ln/>
        </p:spPr>
        <p:txBody>
          <a:bodyPr wrap="square" lIns="0" tIns="0" rIns="0" bIns="0" rtlCol="0" anchor="ctr"/>
          <a:lstStyle/>
          <a:p>
            <a:pPr marL="0" indent="0" algn="r">
              <a:buNone/>
            </a:pPr>
            <a:r>
              <a:rPr lang="en-US" sz="1000" dirty="0">
                <a:solidFill>
                  <a:srgbClr val="6B7488"/>
                </a:solidFill>
                <a:latin typeface="Calibri" pitchFamily="34" charset="0"/>
                <a:ea typeface="Calibri" pitchFamily="34" charset="-122"/>
                <a:cs typeface="Calibri" pitchFamily="34" charset="-120"/>
              </a:rPr>
              <a:t>38</a:t>
            </a:r>
            <a:endParaRPr lang="en-US" sz="1000" dirty="0"/>
          </a:p>
        </p:txBody>
      </p:sp>
      <p:sp>
        <p:nvSpPr>
          <p:cNvPr id="6" name="Shape 4"/>
          <p:cNvSpPr/>
          <p:nvPr/>
        </p:nvSpPr>
        <p:spPr>
          <a:xfrm>
            <a:off x="548640" y="1554480"/>
            <a:ext cx="11091672" cy="1344168"/>
          </a:xfrm>
          <a:prstGeom prst="roundRect">
            <a:avLst>
              <a:gd name="adj" fmla="val 8163"/>
            </a:avLst>
          </a:prstGeom>
          <a:solidFill>
            <a:srgbClr val="E6F4F1"/>
          </a:solidFill>
          <a:ln w="12700">
            <a:solidFill>
              <a:srgbClr val="E6F4F1"/>
            </a:solidFill>
            <a:prstDash val="solid"/>
          </a:ln>
        </p:spPr>
        <p:txBody>
          <a:bodyPr/>
          <a:lstStyle/>
          <a:p>
            <a:endParaRPr lang="en-US"/>
          </a:p>
        </p:txBody>
      </p:sp>
      <p:sp>
        <p:nvSpPr>
          <p:cNvPr id="7" name="Text 5"/>
          <p:cNvSpPr txBox="1"/>
          <p:nvPr/>
        </p:nvSpPr>
        <p:spPr>
          <a:xfrm>
            <a:off x="777240" y="1554480"/>
            <a:ext cx="1188720" cy="1344168"/>
          </a:xfrm>
          <a:prstGeom prst="rect">
            <a:avLst/>
          </a:prstGeom>
          <a:noFill/>
          <a:ln/>
        </p:spPr>
        <p:txBody>
          <a:bodyPr wrap="square" lIns="0" tIns="0" rIns="0" bIns="0" rtlCol="0" anchor="ctr"/>
          <a:lstStyle/>
          <a:p>
            <a:pPr marL="0" indent="0">
              <a:buNone/>
            </a:pPr>
            <a:r>
              <a:rPr lang="en-US" sz="1800" b="1" dirty="0">
                <a:solidFill>
                  <a:srgbClr val="238A7E"/>
                </a:solidFill>
                <a:latin typeface="Cambria" pitchFamily="34" charset="0"/>
                <a:ea typeface="Cambria" pitchFamily="34" charset="-122"/>
                <a:cs typeface="Cambria" pitchFamily="34" charset="-120"/>
              </a:rPr>
              <a:t>(a)</a:t>
            </a:r>
            <a:endParaRPr lang="en-US" sz="1800" dirty="0"/>
          </a:p>
        </p:txBody>
      </p:sp>
      <p:sp>
        <p:nvSpPr>
          <p:cNvPr id="8" name="Text 6"/>
          <p:cNvSpPr txBox="1"/>
          <p:nvPr/>
        </p:nvSpPr>
        <p:spPr>
          <a:xfrm>
            <a:off x="2011680" y="1645920"/>
            <a:ext cx="9418320" cy="1161288"/>
          </a:xfrm>
          <a:prstGeom prst="rect">
            <a:avLst/>
          </a:prstGeom>
          <a:noFill/>
          <a:ln/>
        </p:spPr>
        <p:txBody>
          <a:bodyPr wrap="square" lIns="0" tIns="0" rIns="0" bIns="0" rtlCol="0" anchor="ctr"/>
          <a:lstStyle/>
          <a:p>
            <a:pPr marL="0" indent="0">
              <a:buNone/>
            </a:pPr>
            <a:r>
              <a:rPr lang="en-US" sz="1900" dirty="0">
                <a:solidFill>
                  <a:srgbClr val="1E2A44"/>
                </a:solidFill>
                <a:latin typeface="Calibri" pitchFamily="34" charset="0"/>
                <a:ea typeface="Calibri" pitchFamily="34" charset="-122"/>
                <a:cs typeface="Calibri" pitchFamily="34" charset="-120"/>
              </a:rPr>
              <a:t>Total momentum of a system is constant (sum before = sum after) (M1) if there is no resultant external force / closed system (A1)</a:t>
            </a:r>
            <a:endParaRPr lang="en-US" sz="1900" dirty="0"/>
          </a:p>
        </p:txBody>
      </p:sp>
      <p:sp>
        <p:nvSpPr>
          <p:cNvPr id="9" name="Shape 7"/>
          <p:cNvSpPr/>
          <p:nvPr/>
        </p:nvSpPr>
        <p:spPr>
          <a:xfrm>
            <a:off x="548640" y="3063240"/>
            <a:ext cx="11091672" cy="1344168"/>
          </a:xfrm>
          <a:prstGeom prst="roundRect">
            <a:avLst>
              <a:gd name="adj" fmla="val 8163"/>
            </a:avLst>
          </a:prstGeom>
          <a:solidFill>
            <a:srgbClr val="FFF4DC"/>
          </a:solidFill>
          <a:ln w="12700">
            <a:solidFill>
              <a:srgbClr val="FFF4DC"/>
            </a:solidFill>
            <a:prstDash val="solid"/>
          </a:ln>
        </p:spPr>
        <p:txBody>
          <a:bodyPr/>
          <a:lstStyle/>
          <a:p>
            <a:endParaRPr lang="en-US"/>
          </a:p>
        </p:txBody>
      </p:sp>
      <p:sp>
        <p:nvSpPr>
          <p:cNvPr id="10" name="Text 8"/>
          <p:cNvSpPr txBox="1"/>
          <p:nvPr/>
        </p:nvSpPr>
        <p:spPr>
          <a:xfrm>
            <a:off x="777240" y="3063240"/>
            <a:ext cx="1188720" cy="1344168"/>
          </a:xfrm>
          <a:prstGeom prst="rect">
            <a:avLst/>
          </a:prstGeom>
          <a:noFill/>
          <a:ln/>
        </p:spPr>
        <p:txBody>
          <a:bodyPr wrap="square" lIns="0" tIns="0" rIns="0" bIns="0" rtlCol="0" anchor="ctr"/>
          <a:lstStyle/>
          <a:p>
            <a:pPr marL="0" indent="0">
              <a:buNone/>
            </a:pPr>
            <a:r>
              <a:rPr lang="en-US" sz="1800" b="1" dirty="0">
                <a:solidFill>
                  <a:srgbClr val="D98200"/>
                </a:solidFill>
                <a:latin typeface="Cambria" pitchFamily="34" charset="0"/>
                <a:ea typeface="Cambria" pitchFamily="34" charset="-122"/>
                <a:cs typeface="Cambria" pitchFamily="34" charset="-120"/>
              </a:rPr>
              <a:t>(b)(i)</a:t>
            </a:r>
            <a:endParaRPr lang="en-US" sz="1800" dirty="0"/>
          </a:p>
        </p:txBody>
      </p:sp>
      <p:sp>
        <p:nvSpPr>
          <p:cNvPr id="11" name="Text 9"/>
          <p:cNvSpPr txBox="1"/>
          <p:nvPr/>
        </p:nvSpPr>
        <p:spPr>
          <a:xfrm>
            <a:off x="2011680" y="3154680"/>
            <a:ext cx="9418320" cy="1161288"/>
          </a:xfrm>
          <a:prstGeom prst="rect">
            <a:avLst/>
          </a:prstGeom>
          <a:noFill/>
          <a:ln/>
        </p:spPr>
        <p:txBody>
          <a:bodyPr wrap="square" lIns="0" tIns="0" rIns="0" bIns="0" rtlCol="0" anchor="ctr"/>
          <a:lstStyle/>
          <a:p>
            <a:pPr marL="0" indent="0">
              <a:buNone/>
            </a:pPr>
            <a:r>
              <a:rPr lang="en-US" sz="1900" dirty="0">
                <a:solidFill>
                  <a:srgbClr val="1E2A44"/>
                </a:solidFill>
                <a:latin typeface="Calibri" pitchFamily="34" charset="0"/>
                <a:ea typeface="Calibri" pitchFamily="34" charset="-122"/>
                <a:cs typeface="Calibri" pitchFamily="34" charset="-120"/>
              </a:rPr>
              <a:t>(3.0 × 4.0 × cos θ) + (2.5 × 4.8 × cos θ) = (5.5 × 3.7)  (C1, C1)  →  24 cos θ = 20.35  →  θ = 32°  (A1)</a:t>
            </a:r>
            <a:endParaRPr lang="en-US" sz="1900" dirty="0"/>
          </a:p>
        </p:txBody>
      </p:sp>
      <p:sp>
        <p:nvSpPr>
          <p:cNvPr id="12" name="Shape 10"/>
          <p:cNvSpPr/>
          <p:nvPr/>
        </p:nvSpPr>
        <p:spPr>
          <a:xfrm>
            <a:off x="548640" y="4572000"/>
            <a:ext cx="11091672" cy="1344168"/>
          </a:xfrm>
          <a:prstGeom prst="roundRect">
            <a:avLst>
              <a:gd name="adj" fmla="val 8163"/>
            </a:avLst>
          </a:prstGeom>
          <a:solidFill>
            <a:srgbClr val="E6F4F1"/>
          </a:solidFill>
          <a:ln w="12700">
            <a:solidFill>
              <a:srgbClr val="E6F4F1"/>
            </a:solidFill>
            <a:prstDash val="solid"/>
          </a:ln>
        </p:spPr>
        <p:txBody>
          <a:bodyPr/>
          <a:lstStyle/>
          <a:p>
            <a:endParaRPr lang="en-US"/>
          </a:p>
        </p:txBody>
      </p:sp>
      <p:sp>
        <p:nvSpPr>
          <p:cNvPr id="13" name="Text 11"/>
          <p:cNvSpPr txBox="1"/>
          <p:nvPr/>
        </p:nvSpPr>
        <p:spPr>
          <a:xfrm>
            <a:off x="777240" y="4572000"/>
            <a:ext cx="1188720" cy="1344168"/>
          </a:xfrm>
          <a:prstGeom prst="rect">
            <a:avLst/>
          </a:prstGeom>
          <a:noFill/>
          <a:ln/>
        </p:spPr>
        <p:txBody>
          <a:bodyPr wrap="square" lIns="0" tIns="0" rIns="0" bIns="0" rtlCol="0" anchor="ctr"/>
          <a:lstStyle/>
          <a:p>
            <a:pPr marL="0" indent="0">
              <a:buNone/>
            </a:pPr>
            <a:r>
              <a:rPr lang="en-US" sz="1800" b="1" dirty="0">
                <a:solidFill>
                  <a:srgbClr val="238A7E"/>
                </a:solidFill>
                <a:latin typeface="Cambria" pitchFamily="34" charset="0"/>
                <a:ea typeface="Cambria" pitchFamily="34" charset="-122"/>
                <a:cs typeface="Cambria" pitchFamily="34" charset="-120"/>
              </a:rPr>
              <a:t>(b)(ii)</a:t>
            </a:r>
            <a:endParaRPr lang="en-US" sz="1800" dirty="0"/>
          </a:p>
        </p:txBody>
      </p:sp>
      <p:sp>
        <p:nvSpPr>
          <p:cNvPr id="14" name="Text 12"/>
          <p:cNvSpPr txBox="1"/>
          <p:nvPr/>
        </p:nvSpPr>
        <p:spPr>
          <a:xfrm>
            <a:off x="2011680" y="4663440"/>
            <a:ext cx="9418320" cy="1161288"/>
          </a:xfrm>
          <a:prstGeom prst="rect">
            <a:avLst/>
          </a:prstGeom>
          <a:noFill/>
          <a:ln/>
        </p:spPr>
        <p:txBody>
          <a:bodyPr wrap="square" lIns="0" tIns="0" rIns="0" bIns="0" rtlCol="0" anchor="ctr"/>
          <a:lstStyle/>
          <a:p>
            <a:pPr marL="0" indent="0">
              <a:buNone/>
            </a:pPr>
            <a:r>
              <a:rPr lang="en-US" sz="1900" dirty="0">
                <a:solidFill>
                  <a:srgbClr val="1E2A44"/>
                </a:solidFill>
                <a:latin typeface="Calibri" pitchFamily="34" charset="0"/>
                <a:ea typeface="Calibri" pitchFamily="34" charset="-122"/>
                <a:cs typeface="Calibri" pitchFamily="34" charset="-120"/>
              </a:rPr>
              <a:t>Initial Eₖ = ½ × 3.0 × 4.0² + ½ × 2.5 × 4.8² = 53 J;  final Eₖ = ½ × 5.5 × 3.7² = 38 J. Eₖ decreases → inelastic (A1)</a:t>
            </a:r>
            <a:endParaRPr lang="en-US" sz="19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972800" cy="274320"/>
          </a:xfrm>
          <a:prstGeom prst="rect">
            <a:avLst/>
          </a:prstGeom>
          <a:noFill/>
          <a:ln/>
        </p:spPr>
        <p:txBody>
          <a:bodyPr wrap="square" lIns="0" tIns="0" rIns="0" bIns="0" rtlCol="0" anchor="ctr"/>
          <a:lstStyle/>
          <a:p>
            <a:pPr marL="0" indent="0">
              <a:buNone/>
            </a:pPr>
            <a:r>
              <a:rPr lang="en-US" sz="1200" b="1" kern="0" spc="300" dirty="0">
                <a:solidFill>
                  <a:srgbClr val="1591BD"/>
                </a:solidFill>
                <a:latin typeface="Calibri" pitchFamily="34" charset="0"/>
                <a:ea typeface="Calibri" pitchFamily="34" charset="-122"/>
                <a:cs typeface="Calibri" pitchFamily="34" charset="-120"/>
              </a:rPr>
              <a:t>PAPER 2 STYLE · STRUCTURED QUESTION</a:t>
            </a:r>
            <a:endParaRPr lang="en-US" sz="1200" dirty="0"/>
          </a:p>
        </p:txBody>
      </p:sp>
      <p:sp>
        <p:nvSpPr>
          <p:cNvPr id="3" name="Text 1"/>
          <p:cNvSpPr txBox="1"/>
          <p:nvPr/>
        </p:nvSpPr>
        <p:spPr>
          <a:xfrm>
            <a:off x="548640" y="621792"/>
            <a:ext cx="11064240" cy="685800"/>
          </a:xfrm>
          <a:prstGeom prst="rect">
            <a:avLst/>
          </a:prstGeom>
          <a:noFill/>
          <a:ln/>
        </p:spPr>
        <p:txBody>
          <a:bodyPr wrap="square" lIns="0" tIns="0" rIns="0" bIns="0" rtlCol="0" anchor="ctr"/>
          <a:lstStyle/>
          <a:p>
            <a:pPr marL="0" indent="0">
              <a:buNone/>
            </a:pPr>
            <a:r>
              <a:rPr lang="en-US" sz="3200" b="1" dirty="0">
                <a:solidFill>
                  <a:srgbClr val="14213D"/>
                </a:solidFill>
                <a:latin typeface="Cambria" pitchFamily="34" charset="0"/>
                <a:ea typeface="Cambria" pitchFamily="34" charset="-122"/>
                <a:cs typeface="Cambria" pitchFamily="34" charset="-120"/>
              </a:rPr>
              <a:t>Past paper 2 · Colliding pendulum balls</a:t>
            </a:r>
            <a:endParaRPr lang="en-US" sz="3200" dirty="0"/>
          </a:p>
        </p:txBody>
      </p:sp>
      <p:sp>
        <p:nvSpPr>
          <p:cNvPr id="4" name="Text 2"/>
          <p:cNvSpPr txBox="1"/>
          <p:nvPr/>
        </p:nvSpPr>
        <p:spPr>
          <a:xfrm>
            <a:off x="548640" y="6400800"/>
            <a:ext cx="7315200" cy="274320"/>
          </a:xfrm>
          <a:prstGeom prst="rect">
            <a:avLst/>
          </a:prstGeom>
          <a:noFill/>
          <a:ln/>
        </p:spPr>
        <p:txBody>
          <a:bodyPr wrap="square" lIns="0" tIns="0" rIns="0" bIns="0" rtlCol="0" anchor="ctr"/>
          <a:lstStyle/>
          <a:p>
            <a:pPr marL="0" indent="0">
              <a:buNone/>
            </a:pPr>
            <a:r>
              <a:rPr lang="en-US" sz="1000" dirty="0">
                <a:solidFill>
                  <a:srgbClr val="6B7488"/>
                </a:solidFill>
                <a:latin typeface="Calibri" pitchFamily="34" charset="0"/>
                <a:ea typeface="Calibri" pitchFamily="34" charset="-122"/>
                <a:cs typeface="Calibri" pitchFamily="34" charset="-120"/>
              </a:rPr>
              <a:t>Topic 3 · Dynamics   |   Cambridge International AS Level Physics 9702</a:t>
            </a:r>
            <a:endParaRPr lang="en-US" sz="1000" dirty="0"/>
          </a:p>
        </p:txBody>
      </p:sp>
      <p:sp>
        <p:nvSpPr>
          <p:cNvPr id="5" name="Text 3"/>
          <p:cNvSpPr txBox="1"/>
          <p:nvPr/>
        </p:nvSpPr>
        <p:spPr>
          <a:xfrm>
            <a:off x="10728655" y="6400800"/>
            <a:ext cx="914400" cy="274320"/>
          </a:xfrm>
          <a:prstGeom prst="rect">
            <a:avLst/>
          </a:prstGeom>
          <a:noFill/>
          <a:ln/>
        </p:spPr>
        <p:txBody>
          <a:bodyPr wrap="square" lIns="0" tIns="0" rIns="0" bIns="0" rtlCol="0" anchor="ctr"/>
          <a:lstStyle/>
          <a:p>
            <a:pPr marL="0" indent="0" algn="r">
              <a:buNone/>
            </a:pPr>
            <a:r>
              <a:rPr lang="en-US" sz="1000" dirty="0">
                <a:solidFill>
                  <a:srgbClr val="6B7488"/>
                </a:solidFill>
                <a:latin typeface="Calibri" pitchFamily="34" charset="0"/>
                <a:ea typeface="Calibri" pitchFamily="34" charset="-122"/>
                <a:cs typeface="Calibri" pitchFamily="34" charset="-120"/>
              </a:rPr>
              <a:t>39</a:t>
            </a:r>
            <a:endParaRPr lang="en-US" sz="1000" dirty="0"/>
          </a:p>
        </p:txBody>
      </p:sp>
      <p:sp>
        <p:nvSpPr>
          <p:cNvPr id="6" name="Shape 4"/>
          <p:cNvSpPr/>
          <p:nvPr/>
        </p:nvSpPr>
        <p:spPr>
          <a:xfrm>
            <a:off x="548640" y="1554480"/>
            <a:ext cx="6309360" cy="4526280"/>
          </a:xfrm>
          <a:prstGeom prst="roundRect">
            <a:avLst>
              <a:gd name="adj" fmla="val 2424"/>
            </a:avLst>
          </a:prstGeom>
          <a:solidFill>
            <a:srgbClr val="EEF3F9"/>
          </a:solidFill>
          <a:ln w="12700">
            <a:solidFill>
              <a:srgbClr val="EEF3F9"/>
            </a:solidFill>
            <a:prstDash val="solid"/>
          </a:ln>
        </p:spPr>
        <p:txBody>
          <a:bodyPr/>
          <a:lstStyle/>
          <a:p>
            <a:endParaRPr lang="en-US"/>
          </a:p>
        </p:txBody>
      </p:sp>
      <p:sp>
        <p:nvSpPr>
          <p:cNvPr id="7" name="Text 5"/>
          <p:cNvSpPr txBox="1"/>
          <p:nvPr/>
        </p:nvSpPr>
        <p:spPr>
          <a:xfrm>
            <a:off x="822960" y="1691640"/>
            <a:ext cx="5760720" cy="1554480"/>
          </a:xfrm>
          <a:prstGeom prst="rect">
            <a:avLst/>
          </a:prstGeom>
          <a:noFill/>
          <a:ln/>
        </p:spPr>
        <p:txBody>
          <a:bodyPr wrap="square" lIns="0" tIns="0" rIns="0" bIns="0" rtlCol="0" anchor="t"/>
          <a:lstStyle/>
          <a:p>
            <a:pPr marL="0" indent="0">
              <a:buNone/>
            </a:pPr>
            <a:r>
              <a:rPr lang="en-US" sz="1700" dirty="0">
                <a:solidFill>
                  <a:srgbClr val="1E2A44"/>
                </a:solidFill>
                <a:latin typeface="Calibri" pitchFamily="34" charset="0"/>
                <a:ea typeface="Calibri" pitchFamily="34" charset="-122"/>
                <a:cs typeface="Calibri" pitchFamily="34" charset="-120"/>
              </a:rPr>
              <a:t>Two balls X and Y hang on long strings. They are pulled back and released; they collide when the strings are vertical and rebound in opposite directions. Positive is to the right. X: mass 50 g, velocity +4.5 m s⁻¹ before, −1.8 m s⁻¹ after. Y: mass M, velocity −2.8 m s⁻¹ before, +1.4 m s⁻¹ after.</a:t>
            </a:r>
            <a:endParaRPr lang="en-US" sz="1700" dirty="0"/>
          </a:p>
        </p:txBody>
      </p:sp>
      <p:sp>
        <p:nvSpPr>
          <p:cNvPr id="8" name="Text 6"/>
          <p:cNvSpPr txBox="1"/>
          <p:nvPr/>
        </p:nvSpPr>
        <p:spPr>
          <a:xfrm>
            <a:off x="822960" y="3246120"/>
            <a:ext cx="5760720" cy="2743200"/>
          </a:xfrm>
          <a:prstGeom prst="rect">
            <a:avLst/>
          </a:prstGeom>
          <a:noFill/>
          <a:ln/>
        </p:spPr>
        <p:txBody>
          <a:bodyPr wrap="square" lIns="0" tIns="0" rIns="0" bIns="0" rtlCol="0" anchor="t"/>
          <a:lstStyle/>
          <a:p>
            <a:pPr marL="0" indent="0">
              <a:spcAft>
                <a:spcPts val="800"/>
              </a:spcAft>
              <a:buNone/>
            </a:pPr>
            <a:r>
              <a:rPr lang="en-US" sz="1700" b="1" dirty="0">
                <a:solidFill>
                  <a:srgbClr val="14213D"/>
                </a:solidFill>
                <a:latin typeface="Calibri" pitchFamily="34" charset="0"/>
                <a:ea typeface="Calibri" pitchFamily="34" charset="-122"/>
                <a:cs typeface="Calibri" pitchFamily="34" charset="-120"/>
              </a:rPr>
              <a:t>(a)  Use conservation of linear momentum to determine M.  [3]</a:t>
            </a:r>
            <a:endParaRPr lang="en-US" sz="1700" dirty="0"/>
          </a:p>
          <a:p>
            <a:pPr marL="0" indent="0">
              <a:spcAft>
                <a:spcPts val="800"/>
              </a:spcAft>
              <a:buNone/>
            </a:pPr>
            <a:r>
              <a:rPr lang="en-US" sz="1700" b="1" dirty="0">
                <a:solidFill>
                  <a:srgbClr val="14213D"/>
                </a:solidFill>
                <a:latin typeface="Calibri" pitchFamily="34" charset="0"/>
                <a:ea typeface="Calibri" pitchFamily="34" charset="-122"/>
                <a:cs typeface="Calibri" pitchFamily="34" charset="-120"/>
              </a:rPr>
              <a:t>(b)  State and explain whether the collision is elastic.  [1]</a:t>
            </a:r>
            <a:endParaRPr lang="en-US" sz="1700" dirty="0"/>
          </a:p>
          <a:p>
            <a:pPr marL="0" indent="0">
              <a:spcAft>
                <a:spcPts val="800"/>
              </a:spcAft>
              <a:buNone/>
            </a:pPr>
            <a:r>
              <a:rPr lang="en-US" sz="1700" b="1" dirty="0">
                <a:solidFill>
                  <a:srgbClr val="14213D"/>
                </a:solidFill>
                <a:latin typeface="Calibri" pitchFamily="34" charset="0"/>
                <a:ea typeface="Calibri" pitchFamily="34" charset="-122"/>
                <a:cs typeface="Calibri" pitchFamily="34" charset="-120"/>
              </a:rPr>
              <a:t>(c)  Use Newton's second and third laws to explain why the magnitude of the change in momentum of each ball is the same.  [3]</a:t>
            </a:r>
            <a:endParaRPr lang="en-US" sz="1700" dirty="0"/>
          </a:p>
        </p:txBody>
      </p:sp>
      <p:sp>
        <p:nvSpPr>
          <p:cNvPr id="9" name="Shape 7"/>
          <p:cNvSpPr/>
          <p:nvPr/>
        </p:nvSpPr>
        <p:spPr>
          <a:xfrm>
            <a:off x="7040880" y="1554480"/>
            <a:ext cx="4599432" cy="4526280"/>
          </a:xfrm>
          <a:prstGeom prst="roundRect">
            <a:avLst>
              <a:gd name="adj" fmla="val 2424"/>
            </a:avLst>
          </a:prstGeom>
          <a:solidFill>
            <a:srgbClr val="FFFFFF"/>
          </a:solidFill>
          <a:ln w="12700">
            <a:solidFill>
              <a:srgbClr val="FFFFFF"/>
            </a:solidFill>
            <a:prstDash val="solid"/>
          </a:ln>
        </p:spPr>
        <p:txBody>
          <a:bodyPr/>
          <a:lstStyle/>
          <a:p>
            <a:endParaRPr lang="en-US"/>
          </a:p>
        </p:txBody>
      </p:sp>
      <p:pic>
        <p:nvPicPr>
          <p:cNvPr id="12" name="Picture 11">
            <a:extLst>
              <a:ext uri="{FF2B5EF4-FFF2-40B4-BE49-F238E27FC236}">
                <a16:creationId xmlns:a16="http://schemas.microsoft.com/office/drawing/2014/main" id="{424C3D79-7648-49B5-B7B6-A22AA409487D}"/>
              </a:ext>
            </a:extLst>
          </p:cNvPr>
          <p:cNvPicPr>
            <a:picLocks noChangeAspect="1"/>
          </p:cNvPicPr>
          <p:nvPr/>
        </p:nvPicPr>
        <p:blipFill>
          <a:blip r:embed="rId3"/>
          <a:stretch>
            <a:fillRect/>
          </a:stretch>
        </p:blipFill>
        <p:spPr>
          <a:xfrm>
            <a:off x="7179971" y="1752888"/>
            <a:ext cx="4666094" cy="3250433"/>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972800" cy="274320"/>
          </a:xfrm>
          <a:prstGeom prst="rect">
            <a:avLst/>
          </a:prstGeom>
          <a:noFill/>
          <a:ln/>
        </p:spPr>
        <p:txBody>
          <a:bodyPr wrap="square" lIns="0" tIns="0" rIns="0" bIns="0" rtlCol="0" anchor="ctr"/>
          <a:lstStyle/>
          <a:p>
            <a:pPr marL="0" indent="0">
              <a:buNone/>
            </a:pPr>
            <a:r>
              <a:rPr lang="en-US" sz="1200" b="1" kern="0" spc="300" dirty="0">
                <a:solidFill>
                  <a:srgbClr val="1591BD"/>
                </a:solidFill>
                <a:latin typeface="Calibri" pitchFamily="34" charset="0"/>
                <a:ea typeface="Calibri" pitchFamily="34" charset="-122"/>
                <a:cs typeface="Calibri" pitchFamily="34" charset="-120"/>
              </a:rPr>
              <a:t>MARK SCHEME STYLE SOLUTION</a:t>
            </a:r>
            <a:endParaRPr lang="en-US" sz="1200" dirty="0"/>
          </a:p>
        </p:txBody>
      </p:sp>
      <p:sp>
        <p:nvSpPr>
          <p:cNvPr id="3" name="Text 1"/>
          <p:cNvSpPr txBox="1"/>
          <p:nvPr/>
        </p:nvSpPr>
        <p:spPr>
          <a:xfrm>
            <a:off x="548640" y="621792"/>
            <a:ext cx="11064240" cy="685800"/>
          </a:xfrm>
          <a:prstGeom prst="rect">
            <a:avLst/>
          </a:prstGeom>
          <a:noFill/>
          <a:ln/>
        </p:spPr>
        <p:txBody>
          <a:bodyPr wrap="square" lIns="0" tIns="0" rIns="0" bIns="0" rtlCol="0" anchor="ctr"/>
          <a:lstStyle/>
          <a:p>
            <a:pPr marL="0" indent="0">
              <a:buNone/>
            </a:pPr>
            <a:r>
              <a:rPr lang="en-US" sz="3200" b="1" dirty="0">
                <a:solidFill>
                  <a:srgbClr val="14213D"/>
                </a:solidFill>
                <a:latin typeface="Cambria" pitchFamily="34" charset="0"/>
                <a:ea typeface="Cambria" pitchFamily="34" charset="-122"/>
                <a:cs typeface="Cambria" pitchFamily="34" charset="-120"/>
              </a:rPr>
              <a:t>Past paper 2 · Solution</a:t>
            </a:r>
            <a:endParaRPr lang="en-US" sz="3200" dirty="0"/>
          </a:p>
        </p:txBody>
      </p:sp>
      <p:sp>
        <p:nvSpPr>
          <p:cNvPr id="4" name="Text 2"/>
          <p:cNvSpPr txBox="1"/>
          <p:nvPr/>
        </p:nvSpPr>
        <p:spPr>
          <a:xfrm>
            <a:off x="548640" y="6400800"/>
            <a:ext cx="7315200" cy="274320"/>
          </a:xfrm>
          <a:prstGeom prst="rect">
            <a:avLst/>
          </a:prstGeom>
          <a:noFill/>
          <a:ln/>
        </p:spPr>
        <p:txBody>
          <a:bodyPr wrap="square" lIns="0" tIns="0" rIns="0" bIns="0" rtlCol="0" anchor="ctr"/>
          <a:lstStyle/>
          <a:p>
            <a:pPr marL="0" indent="0">
              <a:buNone/>
            </a:pPr>
            <a:r>
              <a:rPr lang="en-US" sz="1000" dirty="0">
                <a:solidFill>
                  <a:srgbClr val="6B7488"/>
                </a:solidFill>
                <a:latin typeface="Calibri" pitchFamily="34" charset="0"/>
                <a:ea typeface="Calibri" pitchFamily="34" charset="-122"/>
                <a:cs typeface="Calibri" pitchFamily="34" charset="-120"/>
              </a:rPr>
              <a:t>Topic 3 · Dynamics   |   Cambridge International AS Level Physics 9702</a:t>
            </a:r>
            <a:endParaRPr lang="en-US" sz="1000" dirty="0"/>
          </a:p>
        </p:txBody>
      </p:sp>
      <p:sp>
        <p:nvSpPr>
          <p:cNvPr id="5" name="Text 3"/>
          <p:cNvSpPr txBox="1"/>
          <p:nvPr/>
        </p:nvSpPr>
        <p:spPr>
          <a:xfrm>
            <a:off x="10728655" y="6400800"/>
            <a:ext cx="914400" cy="274320"/>
          </a:xfrm>
          <a:prstGeom prst="rect">
            <a:avLst/>
          </a:prstGeom>
          <a:noFill/>
          <a:ln/>
        </p:spPr>
        <p:txBody>
          <a:bodyPr wrap="square" lIns="0" tIns="0" rIns="0" bIns="0" rtlCol="0" anchor="ctr"/>
          <a:lstStyle/>
          <a:p>
            <a:pPr marL="0" indent="0" algn="r">
              <a:buNone/>
            </a:pPr>
            <a:r>
              <a:rPr lang="en-US" sz="1000" dirty="0">
                <a:solidFill>
                  <a:srgbClr val="6B7488"/>
                </a:solidFill>
                <a:latin typeface="Calibri" pitchFamily="34" charset="0"/>
                <a:ea typeface="Calibri" pitchFamily="34" charset="-122"/>
                <a:cs typeface="Calibri" pitchFamily="34" charset="-120"/>
              </a:rPr>
              <a:t>40</a:t>
            </a:r>
            <a:endParaRPr lang="en-US" sz="1000" dirty="0"/>
          </a:p>
        </p:txBody>
      </p:sp>
      <p:sp>
        <p:nvSpPr>
          <p:cNvPr id="6" name="Shape 4"/>
          <p:cNvSpPr/>
          <p:nvPr/>
        </p:nvSpPr>
        <p:spPr>
          <a:xfrm>
            <a:off x="548640" y="1554480"/>
            <a:ext cx="11091672" cy="1344168"/>
          </a:xfrm>
          <a:prstGeom prst="roundRect">
            <a:avLst>
              <a:gd name="adj" fmla="val 8163"/>
            </a:avLst>
          </a:prstGeom>
          <a:solidFill>
            <a:srgbClr val="E6F4F1"/>
          </a:solidFill>
          <a:ln w="12700">
            <a:solidFill>
              <a:srgbClr val="E6F4F1"/>
            </a:solidFill>
            <a:prstDash val="solid"/>
          </a:ln>
        </p:spPr>
        <p:txBody>
          <a:bodyPr/>
          <a:lstStyle/>
          <a:p>
            <a:endParaRPr lang="en-US"/>
          </a:p>
        </p:txBody>
      </p:sp>
      <p:sp>
        <p:nvSpPr>
          <p:cNvPr id="7" name="Text 5"/>
          <p:cNvSpPr txBox="1"/>
          <p:nvPr/>
        </p:nvSpPr>
        <p:spPr>
          <a:xfrm>
            <a:off x="777240" y="1554480"/>
            <a:ext cx="1188720" cy="1344168"/>
          </a:xfrm>
          <a:prstGeom prst="rect">
            <a:avLst/>
          </a:prstGeom>
          <a:noFill/>
          <a:ln/>
        </p:spPr>
        <p:txBody>
          <a:bodyPr wrap="square" lIns="0" tIns="0" rIns="0" bIns="0" rtlCol="0" anchor="ctr"/>
          <a:lstStyle/>
          <a:p>
            <a:pPr marL="0" indent="0">
              <a:buNone/>
            </a:pPr>
            <a:r>
              <a:rPr lang="en-US" sz="1800" b="1" dirty="0">
                <a:solidFill>
                  <a:srgbClr val="238A7E"/>
                </a:solidFill>
                <a:latin typeface="Cambria" pitchFamily="34" charset="0"/>
                <a:ea typeface="Cambria" pitchFamily="34" charset="-122"/>
                <a:cs typeface="Cambria" pitchFamily="34" charset="-120"/>
              </a:rPr>
              <a:t>(a)</a:t>
            </a:r>
            <a:endParaRPr lang="en-US" sz="1800" dirty="0"/>
          </a:p>
        </p:txBody>
      </p:sp>
      <p:sp>
        <p:nvSpPr>
          <p:cNvPr id="8" name="Text 6"/>
          <p:cNvSpPr txBox="1"/>
          <p:nvPr/>
        </p:nvSpPr>
        <p:spPr>
          <a:xfrm>
            <a:off x="2011680" y="1645920"/>
            <a:ext cx="9418320" cy="1161288"/>
          </a:xfrm>
          <a:prstGeom prst="rect">
            <a:avLst/>
          </a:prstGeom>
          <a:noFill/>
          <a:ln/>
        </p:spPr>
        <p:txBody>
          <a:bodyPr wrap="square" lIns="0" tIns="0" rIns="0" bIns="0" rtlCol="0" anchor="ctr"/>
          <a:lstStyle/>
          <a:p>
            <a:pPr marL="0" indent="0">
              <a:buNone/>
            </a:pPr>
            <a:r>
              <a:rPr lang="en-US" sz="1900" dirty="0">
                <a:solidFill>
                  <a:srgbClr val="1E2A44"/>
                </a:solidFill>
                <a:latin typeface="Calibri" pitchFamily="34" charset="0"/>
                <a:ea typeface="Calibri" pitchFamily="34" charset="-122"/>
                <a:cs typeface="Calibri" pitchFamily="34" charset="-120"/>
              </a:rPr>
              <a:t>4.5 × 50 − 2.8 × M = −1.8 × 50 + 1.4 × M  (C1, C1)  →  315 = 4.2M  →  M = 75 g  (A1)</a:t>
            </a:r>
            <a:endParaRPr lang="en-US" sz="1900" dirty="0"/>
          </a:p>
        </p:txBody>
      </p:sp>
      <p:sp>
        <p:nvSpPr>
          <p:cNvPr id="9" name="Shape 7"/>
          <p:cNvSpPr/>
          <p:nvPr/>
        </p:nvSpPr>
        <p:spPr>
          <a:xfrm>
            <a:off x="548640" y="3063240"/>
            <a:ext cx="11091672" cy="1344168"/>
          </a:xfrm>
          <a:prstGeom prst="roundRect">
            <a:avLst>
              <a:gd name="adj" fmla="val 8163"/>
            </a:avLst>
          </a:prstGeom>
          <a:solidFill>
            <a:srgbClr val="FFF4DC"/>
          </a:solidFill>
          <a:ln w="12700">
            <a:solidFill>
              <a:srgbClr val="FFF4DC"/>
            </a:solidFill>
            <a:prstDash val="solid"/>
          </a:ln>
        </p:spPr>
        <p:txBody>
          <a:bodyPr/>
          <a:lstStyle/>
          <a:p>
            <a:endParaRPr lang="en-US"/>
          </a:p>
        </p:txBody>
      </p:sp>
      <p:sp>
        <p:nvSpPr>
          <p:cNvPr id="10" name="Text 8"/>
          <p:cNvSpPr txBox="1"/>
          <p:nvPr/>
        </p:nvSpPr>
        <p:spPr>
          <a:xfrm>
            <a:off x="777240" y="3063240"/>
            <a:ext cx="1188720" cy="1344168"/>
          </a:xfrm>
          <a:prstGeom prst="rect">
            <a:avLst/>
          </a:prstGeom>
          <a:noFill/>
          <a:ln/>
        </p:spPr>
        <p:txBody>
          <a:bodyPr wrap="square" lIns="0" tIns="0" rIns="0" bIns="0" rtlCol="0" anchor="ctr"/>
          <a:lstStyle/>
          <a:p>
            <a:pPr marL="0" indent="0">
              <a:buNone/>
            </a:pPr>
            <a:r>
              <a:rPr lang="en-US" sz="1800" b="1" dirty="0">
                <a:solidFill>
                  <a:srgbClr val="D98200"/>
                </a:solidFill>
                <a:latin typeface="Cambria" pitchFamily="34" charset="0"/>
                <a:ea typeface="Cambria" pitchFamily="34" charset="-122"/>
                <a:cs typeface="Cambria" pitchFamily="34" charset="-120"/>
              </a:rPr>
              <a:t>(b)</a:t>
            </a:r>
            <a:endParaRPr lang="en-US" sz="1800" dirty="0"/>
          </a:p>
        </p:txBody>
      </p:sp>
      <p:sp>
        <p:nvSpPr>
          <p:cNvPr id="11" name="Text 9"/>
          <p:cNvSpPr txBox="1"/>
          <p:nvPr/>
        </p:nvSpPr>
        <p:spPr>
          <a:xfrm>
            <a:off x="2011680" y="3154680"/>
            <a:ext cx="9418320" cy="1161288"/>
          </a:xfrm>
          <a:prstGeom prst="rect">
            <a:avLst/>
          </a:prstGeom>
          <a:noFill/>
          <a:ln/>
        </p:spPr>
        <p:txBody>
          <a:bodyPr wrap="square" lIns="0" tIns="0" rIns="0" bIns="0" rtlCol="0" anchor="ctr"/>
          <a:lstStyle/>
          <a:p>
            <a:pPr marL="0" indent="0">
              <a:buNone/>
            </a:pPr>
            <a:r>
              <a:rPr lang="en-US" sz="1900" dirty="0">
                <a:solidFill>
                  <a:srgbClr val="1E2A44"/>
                </a:solidFill>
                <a:latin typeface="Calibri" pitchFamily="34" charset="0"/>
                <a:ea typeface="Calibri" pitchFamily="34" charset="-122"/>
                <a:cs typeface="Calibri" pitchFamily="34" charset="-120"/>
              </a:rPr>
              <a:t>Relative speed of approach (7.3 m s⁻¹) ≠ relative speed of separation (3.2 m s⁻¹), or total KE not conserved → inelastic</a:t>
            </a:r>
            <a:endParaRPr lang="en-US" sz="1900" dirty="0"/>
          </a:p>
        </p:txBody>
      </p:sp>
      <p:sp>
        <p:nvSpPr>
          <p:cNvPr id="12" name="Shape 10"/>
          <p:cNvSpPr/>
          <p:nvPr/>
        </p:nvSpPr>
        <p:spPr>
          <a:xfrm>
            <a:off x="548640" y="4572000"/>
            <a:ext cx="11091672" cy="1344168"/>
          </a:xfrm>
          <a:prstGeom prst="roundRect">
            <a:avLst>
              <a:gd name="adj" fmla="val 8163"/>
            </a:avLst>
          </a:prstGeom>
          <a:solidFill>
            <a:srgbClr val="E6F4F1"/>
          </a:solidFill>
          <a:ln w="12700">
            <a:solidFill>
              <a:srgbClr val="E6F4F1"/>
            </a:solidFill>
            <a:prstDash val="solid"/>
          </a:ln>
        </p:spPr>
        <p:txBody>
          <a:bodyPr/>
          <a:lstStyle/>
          <a:p>
            <a:endParaRPr lang="en-US"/>
          </a:p>
        </p:txBody>
      </p:sp>
      <p:sp>
        <p:nvSpPr>
          <p:cNvPr id="13" name="Text 11"/>
          <p:cNvSpPr txBox="1"/>
          <p:nvPr/>
        </p:nvSpPr>
        <p:spPr>
          <a:xfrm>
            <a:off x="777240" y="4572000"/>
            <a:ext cx="1188720" cy="1344168"/>
          </a:xfrm>
          <a:prstGeom prst="rect">
            <a:avLst/>
          </a:prstGeom>
          <a:noFill/>
          <a:ln/>
        </p:spPr>
        <p:txBody>
          <a:bodyPr wrap="square" lIns="0" tIns="0" rIns="0" bIns="0" rtlCol="0" anchor="ctr"/>
          <a:lstStyle/>
          <a:p>
            <a:pPr marL="0" indent="0">
              <a:buNone/>
            </a:pPr>
            <a:r>
              <a:rPr lang="en-US" sz="1800" b="1" dirty="0">
                <a:solidFill>
                  <a:srgbClr val="238A7E"/>
                </a:solidFill>
                <a:latin typeface="Cambria" pitchFamily="34" charset="0"/>
                <a:ea typeface="Cambria" pitchFamily="34" charset="-122"/>
                <a:cs typeface="Cambria" pitchFamily="34" charset="-120"/>
              </a:rPr>
              <a:t>(c)</a:t>
            </a:r>
            <a:endParaRPr lang="en-US" sz="1800" dirty="0"/>
          </a:p>
        </p:txBody>
      </p:sp>
      <p:sp>
        <p:nvSpPr>
          <p:cNvPr id="14" name="Text 12"/>
          <p:cNvSpPr txBox="1"/>
          <p:nvPr/>
        </p:nvSpPr>
        <p:spPr>
          <a:xfrm>
            <a:off x="2011680" y="4663440"/>
            <a:ext cx="9418320" cy="1161288"/>
          </a:xfrm>
          <a:prstGeom prst="rect">
            <a:avLst/>
          </a:prstGeom>
          <a:noFill/>
          <a:ln/>
        </p:spPr>
        <p:txBody>
          <a:bodyPr wrap="square" lIns="0" tIns="0" rIns="0" bIns="0" rtlCol="0" anchor="ctr"/>
          <a:lstStyle/>
          <a:p>
            <a:pPr marL="0" indent="0">
              <a:buNone/>
            </a:pPr>
            <a:r>
              <a:rPr lang="en-US" sz="1900" dirty="0">
                <a:solidFill>
                  <a:srgbClr val="1E2A44"/>
                </a:solidFill>
                <a:latin typeface="Calibri" pitchFamily="34" charset="0"/>
                <a:ea typeface="Calibri" pitchFamily="34" charset="-122"/>
                <a:cs typeface="Calibri" pitchFamily="34" charset="-120"/>
              </a:rPr>
              <a:t>Force on X equals and is opposite to force on Y (N III); force = rate of change of momentum (N II); contact time is the same for both, so Δp is the same size</a:t>
            </a:r>
            <a:endParaRPr lang="en-US" sz="19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972800" cy="274320"/>
          </a:xfrm>
          <a:prstGeom prst="rect">
            <a:avLst/>
          </a:prstGeom>
          <a:noFill/>
          <a:ln/>
        </p:spPr>
        <p:txBody>
          <a:bodyPr wrap="square" lIns="0" tIns="0" rIns="0" bIns="0" rtlCol="0" anchor="ctr"/>
          <a:lstStyle/>
          <a:p>
            <a:pPr marL="0" indent="0">
              <a:buNone/>
            </a:pPr>
            <a:r>
              <a:rPr lang="en-US" sz="1200" b="1" kern="0" spc="300" dirty="0">
                <a:solidFill>
                  <a:srgbClr val="1591BD"/>
                </a:solidFill>
                <a:latin typeface="Calibri" pitchFamily="34" charset="0"/>
                <a:ea typeface="Calibri" pitchFamily="34" charset="-122"/>
                <a:cs typeface="Calibri" pitchFamily="34" charset="-120"/>
              </a:rPr>
              <a:t>PAPER 2 STYLE · STRUCTURED QUESTION</a:t>
            </a:r>
            <a:endParaRPr lang="en-US" sz="1200" dirty="0"/>
          </a:p>
        </p:txBody>
      </p:sp>
      <p:sp>
        <p:nvSpPr>
          <p:cNvPr id="3" name="Text 1"/>
          <p:cNvSpPr txBox="1"/>
          <p:nvPr/>
        </p:nvSpPr>
        <p:spPr>
          <a:xfrm>
            <a:off x="548640" y="621792"/>
            <a:ext cx="11064240" cy="685800"/>
          </a:xfrm>
          <a:prstGeom prst="rect">
            <a:avLst/>
          </a:prstGeom>
          <a:noFill/>
          <a:ln/>
        </p:spPr>
        <p:txBody>
          <a:bodyPr wrap="square" lIns="0" tIns="0" rIns="0" bIns="0" rtlCol="0" anchor="ctr"/>
          <a:lstStyle/>
          <a:p>
            <a:pPr marL="0" indent="0">
              <a:buNone/>
            </a:pPr>
            <a:r>
              <a:rPr lang="en-US" sz="3200" b="1" dirty="0">
                <a:solidFill>
                  <a:srgbClr val="14213D"/>
                </a:solidFill>
                <a:latin typeface="Cambria" pitchFamily="34" charset="0"/>
                <a:ea typeface="Cambria" pitchFamily="34" charset="-122"/>
                <a:cs typeface="Cambria" pitchFamily="34" charset="-120"/>
              </a:rPr>
              <a:t>Practice · Snooker balls in 2D</a:t>
            </a:r>
            <a:endParaRPr lang="en-US" sz="3200" dirty="0"/>
          </a:p>
        </p:txBody>
      </p:sp>
      <p:sp>
        <p:nvSpPr>
          <p:cNvPr id="4" name="Text 2"/>
          <p:cNvSpPr txBox="1"/>
          <p:nvPr/>
        </p:nvSpPr>
        <p:spPr>
          <a:xfrm>
            <a:off x="548640" y="6400800"/>
            <a:ext cx="7315200" cy="274320"/>
          </a:xfrm>
          <a:prstGeom prst="rect">
            <a:avLst/>
          </a:prstGeom>
          <a:noFill/>
          <a:ln/>
        </p:spPr>
        <p:txBody>
          <a:bodyPr wrap="square" lIns="0" tIns="0" rIns="0" bIns="0" rtlCol="0" anchor="ctr"/>
          <a:lstStyle/>
          <a:p>
            <a:pPr marL="0" indent="0">
              <a:buNone/>
            </a:pPr>
            <a:r>
              <a:rPr lang="en-US" sz="1000" dirty="0">
                <a:solidFill>
                  <a:srgbClr val="6B7488"/>
                </a:solidFill>
                <a:latin typeface="Calibri" pitchFamily="34" charset="0"/>
                <a:ea typeface="Calibri" pitchFamily="34" charset="-122"/>
                <a:cs typeface="Calibri" pitchFamily="34" charset="-120"/>
              </a:rPr>
              <a:t>Topic 3 · Dynamics   |   Cambridge International AS Level Physics 9702</a:t>
            </a:r>
            <a:endParaRPr lang="en-US" sz="1000" dirty="0"/>
          </a:p>
        </p:txBody>
      </p:sp>
      <p:sp>
        <p:nvSpPr>
          <p:cNvPr id="5" name="Text 3"/>
          <p:cNvSpPr txBox="1"/>
          <p:nvPr/>
        </p:nvSpPr>
        <p:spPr>
          <a:xfrm>
            <a:off x="10728655" y="6400800"/>
            <a:ext cx="914400" cy="274320"/>
          </a:xfrm>
          <a:prstGeom prst="rect">
            <a:avLst/>
          </a:prstGeom>
          <a:noFill/>
          <a:ln/>
        </p:spPr>
        <p:txBody>
          <a:bodyPr wrap="square" lIns="0" tIns="0" rIns="0" bIns="0" rtlCol="0" anchor="ctr"/>
          <a:lstStyle/>
          <a:p>
            <a:pPr marL="0" indent="0" algn="r">
              <a:buNone/>
            </a:pPr>
            <a:r>
              <a:rPr lang="en-US" sz="1000" dirty="0">
                <a:solidFill>
                  <a:srgbClr val="6B7488"/>
                </a:solidFill>
                <a:latin typeface="Calibri" pitchFamily="34" charset="0"/>
                <a:ea typeface="Calibri" pitchFamily="34" charset="-122"/>
                <a:cs typeface="Calibri" pitchFamily="34" charset="-120"/>
              </a:rPr>
              <a:t>41</a:t>
            </a:r>
            <a:endParaRPr lang="en-US" sz="1000" dirty="0"/>
          </a:p>
        </p:txBody>
      </p:sp>
      <p:sp>
        <p:nvSpPr>
          <p:cNvPr id="6" name="Shape 4"/>
          <p:cNvSpPr/>
          <p:nvPr/>
        </p:nvSpPr>
        <p:spPr>
          <a:xfrm>
            <a:off x="548640" y="1554480"/>
            <a:ext cx="6309360" cy="4526280"/>
          </a:xfrm>
          <a:prstGeom prst="roundRect">
            <a:avLst>
              <a:gd name="adj" fmla="val 2424"/>
            </a:avLst>
          </a:prstGeom>
          <a:solidFill>
            <a:srgbClr val="EEF3F9"/>
          </a:solidFill>
          <a:ln w="12700">
            <a:solidFill>
              <a:srgbClr val="EEF3F9"/>
            </a:solidFill>
            <a:prstDash val="solid"/>
          </a:ln>
        </p:spPr>
        <p:txBody>
          <a:bodyPr/>
          <a:lstStyle/>
          <a:p>
            <a:endParaRPr lang="en-US"/>
          </a:p>
        </p:txBody>
      </p:sp>
      <p:sp>
        <p:nvSpPr>
          <p:cNvPr id="7" name="Text 5"/>
          <p:cNvSpPr txBox="1"/>
          <p:nvPr/>
        </p:nvSpPr>
        <p:spPr>
          <a:xfrm>
            <a:off x="822960" y="1691640"/>
            <a:ext cx="5760720" cy="1554480"/>
          </a:xfrm>
          <a:prstGeom prst="rect">
            <a:avLst/>
          </a:prstGeom>
          <a:noFill/>
          <a:ln/>
        </p:spPr>
        <p:txBody>
          <a:bodyPr wrap="square" lIns="0" tIns="0" rIns="0" bIns="0" rtlCol="0" anchor="t"/>
          <a:lstStyle/>
          <a:p>
            <a:pPr marL="0" indent="0">
              <a:buNone/>
            </a:pPr>
            <a:r>
              <a:rPr lang="en-US" sz="1700" dirty="0">
                <a:solidFill>
                  <a:srgbClr val="1E2A44"/>
                </a:solidFill>
                <a:latin typeface="Calibri" pitchFamily="34" charset="0"/>
                <a:ea typeface="Calibri" pitchFamily="34" charset="-122"/>
                <a:cs typeface="Calibri" pitchFamily="34" charset="-120"/>
              </a:rPr>
              <a:t>A snooker ball collides with a second, identical, stationary ball. Ball 1 approaches at u = 1.00 m s⁻¹ along the x-axis and leaves at 0.80 m s⁻¹ at 20° to the x-axis.</a:t>
            </a:r>
            <a:endParaRPr lang="en-US" sz="1700" dirty="0"/>
          </a:p>
        </p:txBody>
      </p:sp>
      <p:sp>
        <p:nvSpPr>
          <p:cNvPr id="8" name="Text 6"/>
          <p:cNvSpPr txBox="1"/>
          <p:nvPr/>
        </p:nvSpPr>
        <p:spPr>
          <a:xfrm>
            <a:off x="822960" y="3246120"/>
            <a:ext cx="5760720" cy="2743200"/>
          </a:xfrm>
          <a:prstGeom prst="rect">
            <a:avLst/>
          </a:prstGeom>
          <a:noFill/>
          <a:ln/>
        </p:spPr>
        <p:txBody>
          <a:bodyPr wrap="square" lIns="0" tIns="0" rIns="0" bIns="0" rtlCol="0" anchor="t"/>
          <a:lstStyle/>
          <a:p>
            <a:pPr marL="0" indent="0">
              <a:spcAft>
                <a:spcPts val="800"/>
              </a:spcAft>
              <a:buNone/>
            </a:pPr>
            <a:r>
              <a:rPr lang="en-US" sz="1700" b="1" dirty="0">
                <a:solidFill>
                  <a:srgbClr val="14213D"/>
                </a:solidFill>
                <a:latin typeface="Calibri" pitchFamily="34" charset="0"/>
                <a:ea typeface="Calibri" pitchFamily="34" charset="-122"/>
                <a:cs typeface="Calibri" pitchFamily="34" charset="-120"/>
              </a:rPr>
              <a:t>(a)  Determine the components of the velocity of ball 1 after the collision.</a:t>
            </a:r>
            <a:endParaRPr lang="en-US" sz="1700" dirty="0"/>
          </a:p>
          <a:p>
            <a:pPr marL="0" indent="0">
              <a:spcAft>
                <a:spcPts val="800"/>
              </a:spcAft>
              <a:buNone/>
            </a:pPr>
            <a:r>
              <a:rPr lang="en-US" sz="1700" b="1" dirty="0">
                <a:solidFill>
                  <a:srgbClr val="14213D"/>
                </a:solidFill>
                <a:latin typeface="Calibri" pitchFamily="34" charset="0"/>
                <a:ea typeface="Calibri" pitchFamily="34" charset="-122"/>
                <a:cs typeface="Calibri" pitchFamily="34" charset="-120"/>
              </a:rPr>
              <a:t>(b)  Hence determine the components of the velocity of ball 2.</a:t>
            </a:r>
            <a:endParaRPr lang="en-US" sz="1700" dirty="0"/>
          </a:p>
          <a:p>
            <a:pPr marL="0" indent="0">
              <a:spcAft>
                <a:spcPts val="800"/>
              </a:spcAft>
              <a:buNone/>
            </a:pPr>
            <a:r>
              <a:rPr lang="en-US" sz="1700" b="1" dirty="0">
                <a:solidFill>
                  <a:srgbClr val="14213D"/>
                </a:solidFill>
                <a:latin typeface="Calibri" pitchFamily="34" charset="0"/>
                <a:ea typeface="Calibri" pitchFamily="34" charset="-122"/>
                <a:cs typeface="Calibri" pitchFamily="34" charset="-120"/>
              </a:rPr>
              <a:t>(c)  Hence determine the velocity (magnitude and direction) of ball 2.</a:t>
            </a:r>
            <a:endParaRPr lang="en-US" sz="1700" dirty="0"/>
          </a:p>
        </p:txBody>
      </p:sp>
      <p:sp>
        <p:nvSpPr>
          <p:cNvPr id="9" name="Shape 7"/>
          <p:cNvSpPr/>
          <p:nvPr/>
        </p:nvSpPr>
        <p:spPr>
          <a:xfrm>
            <a:off x="7040880" y="1554480"/>
            <a:ext cx="4599432" cy="4526280"/>
          </a:xfrm>
          <a:prstGeom prst="roundRect">
            <a:avLst>
              <a:gd name="adj" fmla="val 2424"/>
            </a:avLst>
          </a:prstGeom>
          <a:solidFill>
            <a:srgbClr val="FFFFFF"/>
          </a:solidFill>
          <a:ln w="12700">
            <a:solidFill>
              <a:srgbClr val="FFFFFF"/>
            </a:solidFill>
            <a:prstDash val="solid"/>
          </a:ln>
        </p:spPr>
        <p:txBody>
          <a:bodyPr/>
          <a:lstStyle/>
          <a:p>
            <a:endParaRPr lang="en-US"/>
          </a:p>
        </p:txBody>
      </p:sp>
      <p:pic>
        <p:nvPicPr>
          <p:cNvPr id="12" name="Picture 11">
            <a:extLst>
              <a:ext uri="{FF2B5EF4-FFF2-40B4-BE49-F238E27FC236}">
                <a16:creationId xmlns:a16="http://schemas.microsoft.com/office/drawing/2014/main" id="{440E837F-51B9-FC4C-7832-76ED1064584E}"/>
              </a:ext>
            </a:extLst>
          </p:cNvPr>
          <p:cNvPicPr>
            <a:picLocks noChangeAspect="1"/>
          </p:cNvPicPr>
          <p:nvPr/>
        </p:nvPicPr>
        <p:blipFill>
          <a:blip r:embed="rId3"/>
          <a:stretch>
            <a:fillRect/>
          </a:stretch>
        </p:blipFill>
        <p:spPr>
          <a:xfrm>
            <a:off x="7153760" y="2468880"/>
            <a:ext cx="4373671" cy="2503386"/>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972800" cy="274320"/>
          </a:xfrm>
          <a:prstGeom prst="rect">
            <a:avLst/>
          </a:prstGeom>
          <a:noFill/>
          <a:ln/>
        </p:spPr>
        <p:txBody>
          <a:bodyPr wrap="square" lIns="0" tIns="0" rIns="0" bIns="0" rtlCol="0" anchor="ctr"/>
          <a:lstStyle/>
          <a:p>
            <a:pPr marL="0" indent="0">
              <a:buNone/>
            </a:pPr>
            <a:r>
              <a:rPr lang="en-US" sz="1200" b="1" kern="0" spc="300" dirty="0">
                <a:solidFill>
                  <a:srgbClr val="1591BD"/>
                </a:solidFill>
                <a:latin typeface="Calibri" pitchFamily="34" charset="0"/>
                <a:ea typeface="Calibri" pitchFamily="34" charset="-122"/>
                <a:cs typeface="Calibri" pitchFamily="34" charset="-120"/>
              </a:rPr>
              <a:t>MARK SCHEME STYLE SOLUTION</a:t>
            </a:r>
            <a:endParaRPr lang="en-US" sz="1200" dirty="0"/>
          </a:p>
        </p:txBody>
      </p:sp>
      <p:sp>
        <p:nvSpPr>
          <p:cNvPr id="3" name="Text 1"/>
          <p:cNvSpPr txBox="1"/>
          <p:nvPr/>
        </p:nvSpPr>
        <p:spPr>
          <a:xfrm>
            <a:off x="548640" y="621792"/>
            <a:ext cx="11064240" cy="685800"/>
          </a:xfrm>
          <a:prstGeom prst="rect">
            <a:avLst/>
          </a:prstGeom>
          <a:noFill/>
          <a:ln/>
        </p:spPr>
        <p:txBody>
          <a:bodyPr wrap="square" lIns="0" tIns="0" rIns="0" bIns="0" rtlCol="0" anchor="ctr"/>
          <a:lstStyle/>
          <a:p>
            <a:pPr marL="0" indent="0">
              <a:buNone/>
            </a:pPr>
            <a:r>
              <a:rPr lang="en-US" sz="3200" b="1" dirty="0">
                <a:solidFill>
                  <a:srgbClr val="14213D"/>
                </a:solidFill>
                <a:latin typeface="Cambria" pitchFamily="34" charset="0"/>
                <a:ea typeface="Cambria" pitchFamily="34" charset="-122"/>
                <a:cs typeface="Cambria" pitchFamily="34" charset="-120"/>
              </a:rPr>
              <a:t>Practice · Solution</a:t>
            </a:r>
            <a:endParaRPr lang="en-US" sz="3200" dirty="0"/>
          </a:p>
        </p:txBody>
      </p:sp>
      <p:sp>
        <p:nvSpPr>
          <p:cNvPr id="4" name="Text 2"/>
          <p:cNvSpPr txBox="1"/>
          <p:nvPr/>
        </p:nvSpPr>
        <p:spPr>
          <a:xfrm>
            <a:off x="548640" y="6400800"/>
            <a:ext cx="7315200" cy="274320"/>
          </a:xfrm>
          <a:prstGeom prst="rect">
            <a:avLst/>
          </a:prstGeom>
          <a:noFill/>
          <a:ln/>
        </p:spPr>
        <p:txBody>
          <a:bodyPr wrap="square" lIns="0" tIns="0" rIns="0" bIns="0" rtlCol="0" anchor="ctr"/>
          <a:lstStyle/>
          <a:p>
            <a:pPr marL="0" indent="0">
              <a:buNone/>
            </a:pPr>
            <a:r>
              <a:rPr lang="en-US" sz="1000" dirty="0">
                <a:solidFill>
                  <a:srgbClr val="6B7488"/>
                </a:solidFill>
                <a:latin typeface="Calibri" pitchFamily="34" charset="0"/>
                <a:ea typeface="Calibri" pitchFamily="34" charset="-122"/>
                <a:cs typeface="Calibri" pitchFamily="34" charset="-120"/>
              </a:rPr>
              <a:t>Topic 3 · Dynamics   |   Cambridge International AS Level Physics 9702</a:t>
            </a:r>
            <a:endParaRPr lang="en-US" sz="1000" dirty="0"/>
          </a:p>
        </p:txBody>
      </p:sp>
      <p:sp>
        <p:nvSpPr>
          <p:cNvPr id="5" name="Text 3"/>
          <p:cNvSpPr txBox="1"/>
          <p:nvPr/>
        </p:nvSpPr>
        <p:spPr>
          <a:xfrm>
            <a:off x="10728655" y="6400800"/>
            <a:ext cx="914400" cy="274320"/>
          </a:xfrm>
          <a:prstGeom prst="rect">
            <a:avLst/>
          </a:prstGeom>
          <a:noFill/>
          <a:ln/>
        </p:spPr>
        <p:txBody>
          <a:bodyPr wrap="square" lIns="0" tIns="0" rIns="0" bIns="0" rtlCol="0" anchor="ctr"/>
          <a:lstStyle/>
          <a:p>
            <a:pPr marL="0" indent="0" algn="r">
              <a:buNone/>
            </a:pPr>
            <a:r>
              <a:rPr lang="en-US" sz="1000" dirty="0">
                <a:solidFill>
                  <a:srgbClr val="6B7488"/>
                </a:solidFill>
                <a:latin typeface="Calibri" pitchFamily="34" charset="0"/>
                <a:ea typeface="Calibri" pitchFamily="34" charset="-122"/>
                <a:cs typeface="Calibri" pitchFamily="34" charset="-120"/>
              </a:rPr>
              <a:t>42</a:t>
            </a:r>
            <a:endParaRPr lang="en-US" sz="1000" dirty="0"/>
          </a:p>
        </p:txBody>
      </p:sp>
      <p:sp>
        <p:nvSpPr>
          <p:cNvPr id="6" name="Shape 4"/>
          <p:cNvSpPr/>
          <p:nvPr/>
        </p:nvSpPr>
        <p:spPr>
          <a:xfrm>
            <a:off x="548640" y="1554480"/>
            <a:ext cx="11091672" cy="1344168"/>
          </a:xfrm>
          <a:prstGeom prst="roundRect">
            <a:avLst>
              <a:gd name="adj" fmla="val 8163"/>
            </a:avLst>
          </a:prstGeom>
          <a:solidFill>
            <a:srgbClr val="E6F4F1"/>
          </a:solidFill>
          <a:ln w="12700">
            <a:solidFill>
              <a:srgbClr val="E6F4F1"/>
            </a:solidFill>
            <a:prstDash val="solid"/>
          </a:ln>
        </p:spPr>
        <p:txBody>
          <a:bodyPr/>
          <a:lstStyle/>
          <a:p>
            <a:endParaRPr lang="en-US"/>
          </a:p>
        </p:txBody>
      </p:sp>
      <p:sp>
        <p:nvSpPr>
          <p:cNvPr id="7" name="Text 5"/>
          <p:cNvSpPr txBox="1"/>
          <p:nvPr/>
        </p:nvSpPr>
        <p:spPr>
          <a:xfrm>
            <a:off x="777240" y="1554480"/>
            <a:ext cx="1188720" cy="1344168"/>
          </a:xfrm>
          <a:prstGeom prst="rect">
            <a:avLst/>
          </a:prstGeom>
          <a:noFill/>
          <a:ln/>
        </p:spPr>
        <p:txBody>
          <a:bodyPr wrap="square" lIns="0" tIns="0" rIns="0" bIns="0" rtlCol="0" anchor="ctr"/>
          <a:lstStyle/>
          <a:p>
            <a:pPr marL="0" indent="0">
              <a:buNone/>
            </a:pPr>
            <a:r>
              <a:rPr lang="en-US" sz="1800" b="1" dirty="0">
                <a:solidFill>
                  <a:srgbClr val="238A7E"/>
                </a:solidFill>
                <a:latin typeface="Cambria" pitchFamily="34" charset="0"/>
                <a:ea typeface="Cambria" pitchFamily="34" charset="-122"/>
                <a:cs typeface="Cambria" pitchFamily="34" charset="-120"/>
              </a:rPr>
              <a:t>(a)</a:t>
            </a:r>
            <a:endParaRPr lang="en-US" sz="1800" dirty="0"/>
          </a:p>
        </p:txBody>
      </p:sp>
      <p:sp>
        <p:nvSpPr>
          <p:cNvPr id="8" name="Text 6"/>
          <p:cNvSpPr txBox="1"/>
          <p:nvPr/>
        </p:nvSpPr>
        <p:spPr>
          <a:xfrm>
            <a:off x="2011680" y="1645920"/>
            <a:ext cx="9418320" cy="1161288"/>
          </a:xfrm>
          <a:prstGeom prst="rect">
            <a:avLst/>
          </a:prstGeom>
          <a:noFill/>
          <a:ln/>
        </p:spPr>
        <p:txBody>
          <a:bodyPr wrap="square" lIns="0" tIns="0" rIns="0" bIns="0" rtlCol="0" anchor="ctr"/>
          <a:lstStyle/>
          <a:p>
            <a:pPr marL="0" indent="0">
              <a:buNone/>
            </a:pPr>
            <a:r>
              <a:rPr lang="en-US" sz="1900" dirty="0">
                <a:solidFill>
                  <a:srgbClr val="1E2A44"/>
                </a:solidFill>
                <a:latin typeface="Calibri" pitchFamily="34" charset="0"/>
                <a:ea typeface="Calibri" pitchFamily="34" charset="-122"/>
                <a:cs typeface="Calibri" pitchFamily="34" charset="-120"/>
              </a:rPr>
              <a:t>vₓ = 0.80 cos 20° = 0.75 m s⁻¹;   vᵧ = 0.80 sin 20° = 0.27 m s⁻¹ (below the axis)</a:t>
            </a:r>
            <a:endParaRPr lang="en-US" sz="1900" dirty="0"/>
          </a:p>
        </p:txBody>
      </p:sp>
      <p:sp>
        <p:nvSpPr>
          <p:cNvPr id="9" name="Shape 7"/>
          <p:cNvSpPr/>
          <p:nvPr/>
        </p:nvSpPr>
        <p:spPr>
          <a:xfrm>
            <a:off x="548640" y="3063240"/>
            <a:ext cx="11091672" cy="1344168"/>
          </a:xfrm>
          <a:prstGeom prst="roundRect">
            <a:avLst>
              <a:gd name="adj" fmla="val 8163"/>
            </a:avLst>
          </a:prstGeom>
          <a:solidFill>
            <a:srgbClr val="FFF4DC"/>
          </a:solidFill>
          <a:ln w="12700">
            <a:solidFill>
              <a:srgbClr val="FFF4DC"/>
            </a:solidFill>
            <a:prstDash val="solid"/>
          </a:ln>
        </p:spPr>
        <p:txBody>
          <a:bodyPr/>
          <a:lstStyle/>
          <a:p>
            <a:endParaRPr lang="en-US"/>
          </a:p>
        </p:txBody>
      </p:sp>
      <p:sp>
        <p:nvSpPr>
          <p:cNvPr id="10" name="Text 8"/>
          <p:cNvSpPr txBox="1"/>
          <p:nvPr/>
        </p:nvSpPr>
        <p:spPr>
          <a:xfrm>
            <a:off x="777240" y="3063240"/>
            <a:ext cx="1188720" cy="1344168"/>
          </a:xfrm>
          <a:prstGeom prst="rect">
            <a:avLst/>
          </a:prstGeom>
          <a:noFill/>
          <a:ln/>
        </p:spPr>
        <p:txBody>
          <a:bodyPr wrap="square" lIns="0" tIns="0" rIns="0" bIns="0" rtlCol="0" anchor="ctr"/>
          <a:lstStyle/>
          <a:p>
            <a:pPr marL="0" indent="0">
              <a:buNone/>
            </a:pPr>
            <a:r>
              <a:rPr lang="en-US" sz="1800" b="1" dirty="0">
                <a:solidFill>
                  <a:srgbClr val="D98200"/>
                </a:solidFill>
                <a:latin typeface="Cambria" pitchFamily="34" charset="0"/>
                <a:ea typeface="Cambria" pitchFamily="34" charset="-122"/>
                <a:cs typeface="Cambria" pitchFamily="34" charset="-120"/>
              </a:rPr>
              <a:t>(b)</a:t>
            </a:r>
            <a:endParaRPr lang="en-US" sz="1800" dirty="0"/>
          </a:p>
        </p:txBody>
      </p:sp>
      <p:sp>
        <p:nvSpPr>
          <p:cNvPr id="11" name="Text 9"/>
          <p:cNvSpPr txBox="1"/>
          <p:nvPr/>
        </p:nvSpPr>
        <p:spPr>
          <a:xfrm>
            <a:off x="2011680" y="3154680"/>
            <a:ext cx="9418320" cy="1161288"/>
          </a:xfrm>
          <a:prstGeom prst="rect">
            <a:avLst/>
          </a:prstGeom>
          <a:noFill/>
          <a:ln/>
        </p:spPr>
        <p:txBody>
          <a:bodyPr wrap="square" lIns="0" tIns="0" rIns="0" bIns="0" rtlCol="0" anchor="ctr"/>
          <a:lstStyle/>
          <a:p>
            <a:pPr marL="0" indent="0">
              <a:buNone/>
            </a:pPr>
            <a:r>
              <a:rPr lang="en-US" sz="1900" dirty="0">
                <a:solidFill>
                  <a:srgbClr val="1E2A44"/>
                </a:solidFill>
                <a:latin typeface="Calibri" pitchFamily="34" charset="0"/>
                <a:ea typeface="Calibri" pitchFamily="34" charset="-122"/>
                <a:cs typeface="Calibri" pitchFamily="34" charset="-120"/>
              </a:rPr>
              <a:t>Equal masses cancel: v₂ₓ = 1.00 − 0.75 = 0.25 m s⁻¹;   v₂ᵧ = 0.27 m s⁻¹ (above the axis)</a:t>
            </a:r>
            <a:endParaRPr lang="en-US" sz="1900" dirty="0"/>
          </a:p>
        </p:txBody>
      </p:sp>
      <p:sp>
        <p:nvSpPr>
          <p:cNvPr id="12" name="Shape 10"/>
          <p:cNvSpPr/>
          <p:nvPr/>
        </p:nvSpPr>
        <p:spPr>
          <a:xfrm>
            <a:off x="548640" y="4572000"/>
            <a:ext cx="11091672" cy="1344168"/>
          </a:xfrm>
          <a:prstGeom prst="roundRect">
            <a:avLst>
              <a:gd name="adj" fmla="val 8163"/>
            </a:avLst>
          </a:prstGeom>
          <a:solidFill>
            <a:srgbClr val="E6F4F1"/>
          </a:solidFill>
          <a:ln w="12700">
            <a:solidFill>
              <a:srgbClr val="E6F4F1"/>
            </a:solidFill>
            <a:prstDash val="solid"/>
          </a:ln>
        </p:spPr>
        <p:txBody>
          <a:bodyPr/>
          <a:lstStyle/>
          <a:p>
            <a:endParaRPr lang="en-US"/>
          </a:p>
        </p:txBody>
      </p:sp>
      <p:sp>
        <p:nvSpPr>
          <p:cNvPr id="13" name="Text 11"/>
          <p:cNvSpPr txBox="1"/>
          <p:nvPr/>
        </p:nvSpPr>
        <p:spPr>
          <a:xfrm>
            <a:off x="777240" y="4572000"/>
            <a:ext cx="1188720" cy="1344168"/>
          </a:xfrm>
          <a:prstGeom prst="rect">
            <a:avLst/>
          </a:prstGeom>
          <a:noFill/>
          <a:ln/>
        </p:spPr>
        <p:txBody>
          <a:bodyPr wrap="square" lIns="0" tIns="0" rIns="0" bIns="0" rtlCol="0" anchor="ctr"/>
          <a:lstStyle/>
          <a:p>
            <a:pPr marL="0" indent="0">
              <a:buNone/>
            </a:pPr>
            <a:r>
              <a:rPr lang="en-US" sz="1800" b="1" dirty="0">
                <a:solidFill>
                  <a:srgbClr val="238A7E"/>
                </a:solidFill>
                <a:latin typeface="Cambria" pitchFamily="34" charset="0"/>
                <a:ea typeface="Cambria" pitchFamily="34" charset="-122"/>
                <a:cs typeface="Cambria" pitchFamily="34" charset="-120"/>
              </a:rPr>
              <a:t>(c)</a:t>
            </a:r>
            <a:endParaRPr lang="en-US" sz="1800" dirty="0"/>
          </a:p>
        </p:txBody>
      </p:sp>
      <p:sp>
        <p:nvSpPr>
          <p:cNvPr id="14" name="Text 12"/>
          <p:cNvSpPr txBox="1"/>
          <p:nvPr/>
        </p:nvSpPr>
        <p:spPr>
          <a:xfrm>
            <a:off x="2011680" y="4663440"/>
            <a:ext cx="9418320" cy="1161288"/>
          </a:xfrm>
          <a:prstGeom prst="rect">
            <a:avLst/>
          </a:prstGeom>
          <a:noFill/>
          <a:ln/>
        </p:spPr>
        <p:txBody>
          <a:bodyPr wrap="square" lIns="0" tIns="0" rIns="0" bIns="0" rtlCol="0" anchor="ctr"/>
          <a:lstStyle/>
          <a:p>
            <a:pPr marL="0" indent="0">
              <a:buNone/>
            </a:pPr>
            <a:r>
              <a:rPr lang="en-US" sz="1900" dirty="0">
                <a:solidFill>
                  <a:srgbClr val="1E2A44"/>
                </a:solidFill>
                <a:latin typeface="Calibri" pitchFamily="34" charset="0"/>
                <a:ea typeface="Calibri" pitchFamily="34" charset="-122"/>
                <a:cs typeface="Calibri" pitchFamily="34" charset="-120"/>
              </a:rPr>
              <a:t>v₂ = √(0.25² + 0.27²) = 0.37 m s⁻¹ at about 48° to the x-axis, on the opposite side to ball 1</a:t>
            </a:r>
            <a:endParaRPr lang="en-US" sz="19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972800" cy="274320"/>
          </a:xfrm>
          <a:prstGeom prst="rect">
            <a:avLst/>
          </a:prstGeom>
          <a:noFill/>
          <a:ln/>
        </p:spPr>
        <p:txBody>
          <a:bodyPr wrap="square" lIns="0" tIns="0" rIns="0" bIns="0" rtlCol="0" anchor="ctr"/>
          <a:lstStyle/>
          <a:p>
            <a:pPr marL="0" indent="0">
              <a:buNone/>
            </a:pPr>
            <a:r>
              <a:rPr lang="en-US" sz="1200" b="1" kern="0" spc="300" dirty="0">
                <a:solidFill>
                  <a:srgbClr val="1591BD"/>
                </a:solidFill>
                <a:latin typeface="Calibri" pitchFamily="34" charset="0"/>
                <a:ea typeface="Calibri" pitchFamily="34" charset="-122"/>
                <a:cs typeface="Calibri" pitchFamily="34" charset="-120"/>
              </a:rPr>
              <a:t>PAPER 2 STYLE · STRUCTURED QUESTION</a:t>
            </a:r>
            <a:endParaRPr lang="en-US" sz="1200" dirty="0"/>
          </a:p>
        </p:txBody>
      </p:sp>
      <p:sp>
        <p:nvSpPr>
          <p:cNvPr id="3" name="Text 1"/>
          <p:cNvSpPr txBox="1"/>
          <p:nvPr/>
        </p:nvSpPr>
        <p:spPr>
          <a:xfrm>
            <a:off x="548640" y="621792"/>
            <a:ext cx="11064240" cy="685800"/>
          </a:xfrm>
          <a:prstGeom prst="rect">
            <a:avLst/>
          </a:prstGeom>
          <a:noFill/>
          <a:ln/>
        </p:spPr>
        <p:txBody>
          <a:bodyPr wrap="square" lIns="0" tIns="0" rIns="0" bIns="0" rtlCol="0" anchor="ctr"/>
          <a:lstStyle/>
          <a:p>
            <a:pPr marL="0" indent="0">
              <a:buNone/>
            </a:pPr>
            <a:r>
              <a:rPr lang="en-US" sz="3200" b="1" dirty="0">
                <a:solidFill>
                  <a:srgbClr val="14213D"/>
                </a:solidFill>
                <a:latin typeface="Cambria" pitchFamily="34" charset="0"/>
                <a:ea typeface="Cambria" pitchFamily="34" charset="-122"/>
                <a:cs typeface="Cambria" pitchFamily="34" charset="-120"/>
              </a:rPr>
              <a:t>Practice · Parachutist</a:t>
            </a:r>
            <a:endParaRPr lang="en-US" sz="3200" dirty="0"/>
          </a:p>
        </p:txBody>
      </p:sp>
      <p:sp>
        <p:nvSpPr>
          <p:cNvPr id="4" name="Text 2"/>
          <p:cNvSpPr txBox="1"/>
          <p:nvPr/>
        </p:nvSpPr>
        <p:spPr>
          <a:xfrm>
            <a:off x="548640" y="6400800"/>
            <a:ext cx="7315200" cy="274320"/>
          </a:xfrm>
          <a:prstGeom prst="rect">
            <a:avLst/>
          </a:prstGeom>
          <a:noFill/>
          <a:ln/>
        </p:spPr>
        <p:txBody>
          <a:bodyPr wrap="square" lIns="0" tIns="0" rIns="0" bIns="0" rtlCol="0" anchor="ctr"/>
          <a:lstStyle/>
          <a:p>
            <a:pPr marL="0" indent="0">
              <a:buNone/>
            </a:pPr>
            <a:r>
              <a:rPr lang="en-US" sz="1000" dirty="0">
                <a:solidFill>
                  <a:srgbClr val="6B7488"/>
                </a:solidFill>
                <a:latin typeface="Calibri" pitchFamily="34" charset="0"/>
                <a:ea typeface="Calibri" pitchFamily="34" charset="-122"/>
                <a:cs typeface="Calibri" pitchFamily="34" charset="-120"/>
              </a:rPr>
              <a:t>Topic 3 · Dynamics   |   Cambridge International AS Level Physics 9702</a:t>
            </a:r>
            <a:endParaRPr lang="en-US" sz="1000" dirty="0"/>
          </a:p>
        </p:txBody>
      </p:sp>
      <p:sp>
        <p:nvSpPr>
          <p:cNvPr id="5" name="Text 3"/>
          <p:cNvSpPr txBox="1"/>
          <p:nvPr/>
        </p:nvSpPr>
        <p:spPr>
          <a:xfrm>
            <a:off x="10728655" y="6400800"/>
            <a:ext cx="914400" cy="274320"/>
          </a:xfrm>
          <a:prstGeom prst="rect">
            <a:avLst/>
          </a:prstGeom>
          <a:noFill/>
          <a:ln/>
        </p:spPr>
        <p:txBody>
          <a:bodyPr wrap="square" lIns="0" tIns="0" rIns="0" bIns="0" rtlCol="0" anchor="ctr"/>
          <a:lstStyle/>
          <a:p>
            <a:pPr marL="0" indent="0" algn="r">
              <a:buNone/>
            </a:pPr>
            <a:r>
              <a:rPr lang="en-US" sz="1000" dirty="0">
                <a:solidFill>
                  <a:srgbClr val="6B7488"/>
                </a:solidFill>
                <a:latin typeface="Calibri" pitchFamily="34" charset="0"/>
                <a:ea typeface="Calibri" pitchFamily="34" charset="-122"/>
                <a:cs typeface="Calibri" pitchFamily="34" charset="-120"/>
              </a:rPr>
              <a:t>43</a:t>
            </a:r>
            <a:endParaRPr lang="en-US" sz="1000" dirty="0"/>
          </a:p>
        </p:txBody>
      </p:sp>
      <p:sp>
        <p:nvSpPr>
          <p:cNvPr id="6" name="Shape 4"/>
          <p:cNvSpPr/>
          <p:nvPr/>
        </p:nvSpPr>
        <p:spPr>
          <a:xfrm>
            <a:off x="548640" y="1554480"/>
            <a:ext cx="6309360" cy="4526280"/>
          </a:xfrm>
          <a:prstGeom prst="roundRect">
            <a:avLst>
              <a:gd name="adj" fmla="val 2424"/>
            </a:avLst>
          </a:prstGeom>
          <a:solidFill>
            <a:srgbClr val="EEF3F9"/>
          </a:solidFill>
          <a:ln w="12700">
            <a:solidFill>
              <a:srgbClr val="EEF3F9"/>
            </a:solidFill>
            <a:prstDash val="solid"/>
          </a:ln>
        </p:spPr>
        <p:txBody>
          <a:bodyPr/>
          <a:lstStyle/>
          <a:p>
            <a:endParaRPr lang="en-US"/>
          </a:p>
        </p:txBody>
      </p:sp>
      <p:sp>
        <p:nvSpPr>
          <p:cNvPr id="7" name="Text 5"/>
          <p:cNvSpPr txBox="1"/>
          <p:nvPr/>
        </p:nvSpPr>
        <p:spPr>
          <a:xfrm>
            <a:off x="822960" y="1691640"/>
            <a:ext cx="5760720" cy="1554480"/>
          </a:xfrm>
          <a:prstGeom prst="rect">
            <a:avLst/>
          </a:prstGeom>
          <a:noFill/>
          <a:ln/>
        </p:spPr>
        <p:txBody>
          <a:bodyPr wrap="square" lIns="0" tIns="0" rIns="0" bIns="0" rtlCol="0" anchor="t"/>
          <a:lstStyle/>
          <a:p>
            <a:pPr marL="0" indent="0">
              <a:buNone/>
            </a:pPr>
            <a:r>
              <a:rPr lang="en-US" sz="1700" dirty="0">
                <a:solidFill>
                  <a:srgbClr val="1E2A44"/>
                </a:solidFill>
                <a:latin typeface="Calibri" pitchFamily="34" charset="0"/>
                <a:ea typeface="Calibri" pitchFamily="34" charset="-122"/>
                <a:cs typeface="Calibri" pitchFamily="34" charset="-120"/>
              </a:rPr>
              <a:t>The graph shows the vertical velocity of a parachutist who jumps from an aeroplane at t = 0, opens her parachute at t = 42 s and lands at t = 70 s.</a:t>
            </a:r>
            <a:endParaRPr lang="en-US" sz="1700" dirty="0"/>
          </a:p>
        </p:txBody>
      </p:sp>
      <p:sp>
        <p:nvSpPr>
          <p:cNvPr id="8" name="Text 6"/>
          <p:cNvSpPr txBox="1"/>
          <p:nvPr/>
        </p:nvSpPr>
        <p:spPr>
          <a:xfrm>
            <a:off x="822960" y="3246120"/>
            <a:ext cx="5760720" cy="2743200"/>
          </a:xfrm>
          <a:prstGeom prst="rect">
            <a:avLst/>
          </a:prstGeom>
          <a:noFill/>
          <a:ln/>
        </p:spPr>
        <p:txBody>
          <a:bodyPr wrap="square" lIns="0" tIns="0" rIns="0" bIns="0" rtlCol="0" anchor="t"/>
          <a:lstStyle/>
          <a:p>
            <a:pPr marL="0" indent="0">
              <a:spcAft>
                <a:spcPts val="800"/>
              </a:spcAft>
              <a:buNone/>
            </a:pPr>
            <a:r>
              <a:rPr lang="en-US" sz="1700" b="1" dirty="0">
                <a:solidFill>
                  <a:srgbClr val="14213D"/>
                </a:solidFill>
                <a:latin typeface="Calibri" pitchFamily="34" charset="0"/>
                <a:ea typeface="Calibri" pitchFamily="34" charset="-122"/>
                <a:cs typeface="Calibri" pitchFamily="34" charset="-120"/>
              </a:rPr>
              <a:t>(a)  State the two terminal velocities.</a:t>
            </a:r>
            <a:endParaRPr lang="en-US" sz="1700" dirty="0"/>
          </a:p>
          <a:p>
            <a:pPr marL="0" indent="0">
              <a:spcAft>
                <a:spcPts val="800"/>
              </a:spcAft>
              <a:buNone/>
            </a:pPr>
            <a:r>
              <a:rPr lang="en-US" sz="1700" b="1" dirty="0">
                <a:solidFill>
                  <a:srgbClr val="14213D"/>
                </a:solidFill>
                <a:latin typeface="Calibri" pitchFamily="34" charset="0"/>
                <a:ea typeface="Calibri" pitchFamily="34" charset="-122"/>
                <a:cs typeface="Calibri" pitchFamily="34" charset="-120"/>
              </a:rPr>
              <a:t>(b)  Explain, in terms of forces, why her acceleration decreases from t = 0 to t = 20 s.</a:t>
            </a:r>
            <a:endParaRPr lang="en-US" sz="1700" dirty="0"/>
          </a:p>
          <a:p>
            <a:pPr marL="0" indent="0">
              <a:spcAft>
                <a:spcPts val="800"/>
              </a:spcAft>
              <a:buNone/>
            </a:pPr>
            <a:r>
              <a:rPr lang="en-US" sz="1700" b="1" dirty="0">
                <a:solidFill>
                  <a:srgbClr val="14213D"/>
                </a:solidFill>
                <a:latin typeface="Calibri" pitchFamily="34" charset="0"/>
                <a:ea typeface="Calibri" pitchFamily="34" charset="-122"/>
                <a:cs typeface="Calibri" pitchFamily="34" charset="-120"/>
              </a:rPr>
              <a:t>(c)  Explain why she decelerates when the parachute opens.</a:t>
            </a:r>
            <a:endParaRPr lang="en-US" sz="1700" dirty="0"/>
          </a:p>
          <a:p>
            <a:pPr marL="0" indent="0">
              <a:spcAft>
                <a:spcPts val="800"/>
              </a:spcAft>
              <a:buNone/>
            </a:pPr>
            <a:r>
              <a:rPr lang="en-US" sz="1700" b="1" dirty="0">
                <a:solidFill>
                  <a:srgbClr val="14213D"/>
                </a:solidFill>
                <a:latin typeface="Calibri" pitchFamily="34" charset="0"/>
                <a:ea typeface="Calibri" pitchFamily="34" charset="-122"/>
                <a:cs typeface="Calibri" pitchFamily="34" charset="-120"/>
              </a:rPr>
              <a:t>(d)  Estimate the distance she falls between the second terminal velocity being reached and landing.</a:t>
            </a:r>
            <a:endParaRPr lang="en-US" sz="1700" dirty="0"/>
          </a:p>
        </p:txBody>
      </p:sp>
      <p:sp>
        <p:nvSpPr>
          <p:cNvPr id="9" name="Shape 7"/>
          <p:cNvSpPr/>
          <p:nvPr/>
        </p:nvSpPr>
        <p:spPr>
          <a:xfrm>
            <a:off x="7040880" y="1554480"/>
            <a:ext cx="4599432" cy="4526280"/>
          </a:xfrm>
          <a:prstGeom prst="roundRect">
            <a:avLst>
              <a:gd name="adj" fmla="val 2424"/>
            </a:avLst>
          </a:prstGeom>
          <a:solidFill>
            <a:srgbClr val="FFFFFF"/>
          </a:solidFill>
          <a:ln w="12700">
            <a:solidFill>
              <a:srgbClr val="FFFFFF"/>
            </a:solidFill>
            <a:prstDash val="solid"/>
          </a:ln>
        </p:spPr>
        <p:txBody>
          <a:bodyPr/>
          <a:lstStyle/>
          <a:p>
            <a:endParaRPr lang="en-US"/>
          </a:p>
        </p:txBody>
      </p:sp>
      <p:pic>
        <p:nvPicPr>
          <p:cNvPr id="10" name="Image 0" descr="figs3/parachute.png"/>
          <p:cNvPicPr>
            <a:picLocks noChangeAspect="1"/>
          </p:cNvPicPr>
          <p:nvPr/>
        </p:nvPicPr>
        <p:blipFill>
          <a:blip r:embed="rId3"/>
          <a:stretch>
            <a:fillRect/>
          </a:stretch>
        </p:blipFill>
        <p:spPr>
          <a:xfrm>
            <a:off x="7132320" y="2696449"/>
            <a:ext cx="4416552" cy="2242342"/>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972800" cy="274320"/>
          </a:xfrm>
          <a:prstGeom prst="rect">
            <a:avLst/>
          </a:prstGeom>
          <a:noFill/>
          <a:ln/>
        </p:spPr>
        <p:txBody>
          <a:bodyPr wrap="square" lIns="0" tIns="0" rIns="0" bIns="0" rtlCol="0" anchor="ctr"/>
          <a:lstStyle/>
          <a:p>
            <a:pPr marL="0" indent="0">
              <a:buNone/>
            </a:pPr>
            <a:r>
              <a:rPr lang="en-US" sz="1200" b="1" kern="0" spc="300" dirty="0">
                <a:solidFill>
                  <a:srgbClr val="1591BD"/>
                </a:solidFill>
                <a:latin typeface="Calibri" pitchFamily="34" charset="0"/>
                <a:ea typeface="Calibri" pitchFamily="34" charset="-122"/>
                <a:cs typeface="Calibri" pitchFamily="34" charset="-120"/>
              </a:rPr>
              <a:t>MARK SCHEME STYLE SOLUTION</a:t>
            </a:r>
            <a:endParaRPr lang="en-US" sz="1200" dirty="0"/>
          </a:p>
        </p:txBody>
      </p:sp>
      <p:sp>
        <p:nvSpPr>
          <p:cNvPr id="3" name="Text 1"/>
          <p:cNvSpPr txBox="1"/>
          <p:nvPr/>
        </p:nvSpPr>
        <p:spPr>
          <a:xfrm>
            <a:off x="548640" y="621792"/>
            <a:ext cx="11064240" cy="685800"/>
          </a:xfrm>
          <a:prstGeom prst="rect">
            <a:avLst/>
          </a:prstGeom>
          <a:noFill/>
          <a:ln/>
        </p:spPr>
        <p:txBody>
          <a:bodyPr wrap="square" lIns="0" tIns="0" rIns="0" bIns="0" rtlCol="0" anchor="ctr"/>
          <a:lstStyle/>
          <a:p>
            <a:pPr marL="0" indent="0">
              <a:buNone/>
            </a:pPr>
            <a:r>
              <a:rPr lang="en-US" sz="3200" b="1" dirty="0">
                <a:solidFill>
                  <a:srgbClr val="14213D"/>
                </a:solidFill>
                <a:latin typeface="Cambria" pitchFamily="34" charset="0"/>
                <a:ea typeface="Cambria" pitchFamily="34" charset="-122"/>
                <a:cs typeface="Cambria" pitchFamily="34" charset="-120"/>
              </a:rPr>
              <a:t>Practice · Solution</a:t>
            </a:r>
            <a:endParaRPr lang="en-US" sz="3200" dirty="0"/>
          </a:p>
        </p:txBody>
      </p:sp>
      <p:sp>
        <p:nvSpPr>
          <p:cNvPr id="4" name="Text 2"/>
          <p:cNvSpPr txBox="1"/>
          <p:nvPr/>
        </p:nvSpPr>
        <p:spPr>
          <a:xfrm>
            <a:off x="548640" y="6400800"/>
            <a:ext cx="7315200" cy="274320"/>
          </a:xfrm>
          <a:prstGeom prst="rect">
            <a:avLst/>
          </a:prstGeom>
          <a:noFill/>
          <a:ln/>
        </p:spPr>
        <p:txBody>
          <a:bodyPr wrap="square" lIns="0" tIns="0" rIns="0" bIns="0" rtlCol="0" anchor="ctr"/>
          <a:lstStyle/>
          <a:p>
            <a:pPr marL="0" indent="0">
              <a:buNone/>
            </a:pPr>
            <a:r>
              <a:rPr lang="en-US" sz="1000" dirty="0">
                <a:solidFill>
                  <a:srgbClr val="6B7488"/>
                </a:solidFill>
                <a:latin typeface="Calibri" pitchFamily="34" charset="0"/>
                <a:ea typeface="Calibri" pitchFamily="34" charset="-122"/>
                <a:cs typeface="Calibri" pitchFamily="34" charset="-120"/>
              </a:rPr>
              <a:t>Topic 3 · Dynamics   |   Cambridge International AS Level Physics 9702</a:t>
            </a:r>
            <a:endParaRPr lang="en-US" sz="1000" dirty="0"/>
          </a:p>
        </p:txBody>
      </p:sp>
      <p:sp>
        <p:nvSpPr>
          <p:cNvPr id="5" name="Text 3"/>
          <p:cNvSpPr txBox="1"/>
          <p:nvPr/>
        </p:nvSpPr>
        <p:spPr>
          <a:xfrm>
            <a:off x="10728655" y="6400800"/>
            <a:ext cx="914400" cy="274320"/>
          </a:xfrm>
          <a:prstGeom prst="rect">
            <a:avLst/>
          </a:prstGeom>
          <a:noFill/>
          <a:ln/>
        </p:spPr>
        <p:txBody>
          <a:bodyPr wrap="square" lIns="0" tIns="0" rIns="0" bIns="0" rtlCol="0" anchor="ctr"/>
          <a:lstStyle/>
          <a:p>
            <a:pPr marL="0" indent="0" algn="r">
              <a:buNone/>
            </a:pPr>
            <a:r>
              <a:rPr lang="en-US" sz="1000" dirty="0">
                <a:solidFill>
                  <a:srgbClr val="6B7488"/>
                </a:solidFill>
                <a:latin typeface="Calibri" pitchFamily="34" charset="0"/>
                <a:ea typeface="Calibri" pitchFamily="34" charset="-122"/>
                <a:cs typeface="Calibri" pitchFamily="34" charset="-120"/>
              </a:rPr>
              <a:t>44</a:t>
            </a:r>
            <a:endParaRPr lang="en-US" sz="1000" dirty="0"/>
          </a:p>
        </p:txBody>
      </p:sp>
      <p:sp>
        <p:nvSpPr>
          <p:cNvPr id="6" name="Shape 4"/>
          <p:cNvSpPr/>
          <p:nvPr/>
        </p:nvSpPr>
        <p:spPr>
          <a:xfrm>
            <a:off x="548640" y="1554480"/>
            <a:ext cx="11091672" cy="966978"/>
          </a:xfrm>
          <a:prstGeom prst="roundRect">
            <a:avLst>
              <a:gd name="adj" fmla="val 11348"/>
            </a:avLst>
          </a:prstGeom>
          <a:solidFill>
            <a:srgbClr val="E6F4F1"/>
          </a:solidFill>
          <a:ln w="12700">
            <a:solidFill>
              <a:srgbClr val="E6F4F1"/>
            </a:solidFill>
            <a:prstDash val="solid"/>
          </a:ln>
        </p:spPr>
        <p:txBody>
          <a:bodyPr/>
          <a:lstStyle/>
          <a:p>
            <a:endParaRPr lang="en-US"/>
          </a:p>
        </p:txBody>
      </p:sp>
      <p:sp>
        <p:nvSpPr>
          <p:cNvPr id="7" name="Text 5"/>
          <p:cNvSpPr txBox="1"/>
          <p:nvPr/>
        </p:nvSpPr>
        <p:spPr>
          <a:xfrm>
            <a:off x="777240" y="1554480"/>
            <a:ext cx="1188720" cy="966978"/>
          </a:xfrm>
          <a:prstGeom prst="rect">
            <a:avLst/>
          </a:prstGeom>
          <a:noFill/>
          <a:ln/>
        </p:spPr>
        <p:txBody>
          <a:bodyPr wrap="square" lIns="0" tIns="0" rIns="0" bIns="0" rtlCol="0" anchor="ctr"/>
          <a:lstStyle/>
          <a:p>
            <a:pPr marL="0" indent="0">
              <a:buNone/>
            </a:pPr>
            <a:r>
              <a:rPr lang="en-US" sz="1800" b="1" dirty="0">
                <a:solidFill>
                  <a:srgbClr val="238A7E"/>
                </a:solidFill>
                <a:latin typeface="Cambria" pitchFamily="34" charset="0"/>
                <a:ea typeface="Cambria" pitchFamily="34" charset="-122"/>
                <a:cs typeface="Cambria" pitchFamily="34" charset="-120"/>
              </a:rPr>
              <a:t>(a)</a:t>
            </a:r>
            <a:endParaRPr lang="en-US" sz="1800" dirty="0"/>
          </a:p>
        </p:txBody>
      </p:sp>
      <p:sp>
        <p:nvSpPr>
          <p:cNvPr id="8" name="Text 6"/>
          <p:cNvSpPr txBox="1"/>
          <p:nvPr/>
        </p:nvSpPr>
        <p:spPr>
          <a:xfrm>
            <a:off x="2011680" y="1645920"/>
            <a:ext cx="9418320" cy="784098"/>
          </a:xfrm>
          <a:prstGeom prst="rect">
            <a:avLst/>
          </a:prstGeom>
          <a:noFill/>
          <a:ln/>
        </p:spPr>
        <p:txBody>
          <a:bodyPr wrap="square" lIns="0" tIns="0" rIns="0" bIns="0" rtlCol="0" anchor="ctr"/>
          <a:lstStyle/>
          <a:p>
            <a:pPr marL="0" indent="0">
              <a:buNone/>
            </a:pPr>
            <a:r>
              <a:rPr lang="en-US" sz="1900" dirty="0">
                <a:solidFill>
                  <a:srgbClr val="1E2A44"/>
                </a:solidFill>
                <a:latin typeface="Calibri" pitchFamily="34" charset="0"/>
                <a:ea typeface="Calibri" pitchFamily="34" charset="-122"/>
                <a:cs typeface="Calibri" pitchFamily="34" charset="-120"/>
              </a:rPr>
              <a:t>50 m s⁻¹ (before the parachute opens) and 8 m s⁻¹ (after)</a:t>
            </a:r>
            <a:endParaRPr lang="en-US" sz="1900" dirty="0"/>
          </a:p>
        </p:txBody>
      </p:sp>
      <p:sp>
        <p:nvSpPr>
          <p:cNvPr id="9" name="Shape 7"/>
          <p:cNvSpPr/>
          <p:nvPr/>
        </p:nvSpPr>
        <p:spPr>
          <a:xfrm>
            <a:off x="548640" y="2686050"/>
            <a:ext cx="11091672" cy="966978"/>
          </a:xfrm>
          <a:prstGeom prst="roundRect">
            <a:avLst>
              <a:gd name="adj" fmla="val 11348"/>
            </a:avLst>
          </a:prstGeom>
          <a:solidFill>
            <a:srgbClr val="FFF4DC"/>
          </a:solidFill>
          <a:ln w="12700">
            <a:solidFill>
              <a:srgbClr val="FFF4DC"/>
            </a:solidFill>
            <a:prstDash val="solid"/>
          </a:ln>
        </p:spPr>
        <p:txBody>
          <a:bodyPr/>
          <a:lstStyle/>
          <a:p>
            <a:endParaRPr lang="en-US"/>
          </a:p>
        </p:txBody>
      </p:sp>
      <p:sp>
        <p:nvSpPr>
          <p:cNvPr id="10" name="Text 8"/>
          <p:cNvSpPr txBox="1"/>
          <p:nvPr/>
        </p:nvSpPr>
        <p:spPr>
          <a:xfrm>
            <a:off x="777240" y="2686050"/>
            <a:ext cx="1188720" cy="966978"/>
          </a:xfrm>
          <a:prstGeom prst="rect">
            <a:avLst/>
          </a:prstGeom>
          <a:noFill/>
          <a:ln/>
        </p:spPr>
        <p:txBody>
          <a:bodyPr wrap="square" lIns="0" tIns="0" rIns="0" bIns="0" rtlCol="0" anchor="ctr"/>
          <a:lstStyle/>
          <a:p>
            <a:pPr marL="0" indent="0">
              <a:buNone/>
            </a:pPr>
            <a:r>
              <a:rPr lang="en-US" sz="1800" b="1" dirty="0">
                <a:solidFill>
                  <a:srgbClr val="D98200"/>
                </a:solidFill>
                <a:latin typeface="Cambria" pitchFamily="34" charset="0"/>
                <a:ea typeface="Cambria" pitchFamily="34" charset="-122"/>
                <a:cs typeface="Cambria" pitchFamily="34" charset="-120"/>
              </a:rPr>
              <a:t>(b)</a:t>
            </a:r>
            <a:endParaRPr lang="en-US" sz="1800" dirty="0"/>
          </a:p>
        </p:txBody>
      </p:sp>
      <p:sp>
        <p:nvSpPr>
          <p:cNvPr id="11" name="Text 9"/>
          <p:cNvSpPr txBox="1"/>
          <p:nvPr/>
        </p:nvSpPr>
        <p:spPr>
          <a:xfrm>
            <a:off x="2011680" y="2777490"/>
            <a:ext cx="9418320" cy="784098"/>
          </a:xfrm>
          <a:prstGeom prst="rect">
            <a:avLst/>
          </a:prstGeom>
          <a:noFill/>
          <a:ln/>
        </p:spPr>
        <p:txBody>
          <a:bodyPr wrap="square" lIns="0" tIns="0" rIns="0" bIns="0" rtlCol="0" anchor="ctr"/>
          <a:lstStyle/>
          <a:p>
            <a:pPr marL="0" indent="0">
              <a:buNone/>
            </a:pPr>
            <a:r>
              <a:rPr lang="en-US" sz="1900" dirty="0">
                <a:solidFill>
                  <a:srgbClr val="1E2A44"/>
                </a:solidFill>
                <a:latin typeface="Calibri" pitchFamily="34" charset="0"/>
                <a:ea typeface="Calibri" pitchFamily="34" charset="-122"/>
                <a:cs typeface="Calibri" pitchFamily="34" charset="-120"/>
              </a:rPr>
              <a:t>As speed increases, air resistance increases, so the resultant force (W − drag) decreases; a = F / m decreases</a:t>
            </a:r>
            <a:endParaRPr lang="en-US" sz="1900" dirty="0"/>
          </a:p>
        </p:txBody>
      </p:sp>
      <p:sp>
        <p:nvSpPr>
          <p:cNvPr id="12" name="Shape 10"/>
          <p:cNvSpPr/>
          <p:nvPr/>
        </p:nvSpPr>
        <p:spPr>
          <a:xfrm>
            <a:off x="548640" y="3817620"/>
            <a:ext cx="11091672" cy="966978"/>
          </a:xfrm>
          <a:prstGeom prst="roundRect">
            <a:avLst>
              <a:gd name="adj" fmla="val 11348"/>
            </a:avLst>
          </a:prstGeom>
          <a:solidFill>
            <a:srgbClr val="E6F4F1"/>
          </a:solidFill>
          <a:ln w="12700">
            <a:solidFill>
              <a:srgbClr val="E6F4F1"/>
            </a:solidFill>
            <a:prstDash val="solid"/>
          </a:ln>
        </p:spPr>
        <p:txBody>
          <a:bodyPr/>
          <a:lstStyle/>
          <a:p>
            <a:endParaRPr lang="en-US"/>
          </a:p>
        </p:txBody>
      </p:sp>
      <p:sp>
        <p:nvSpPr>
          <p:cNvPr id="13" name="Text 11"/>
          <p:cNvSpPr txBox="1"/>
          <p:nvPr/>
        </p:nvSpPr>
        <p:spPr>
          <a:xfrm>
            <a:off x="777240" y="3817620"/>
            <a:ext cx="1188720" cy="966978"/>
          </a:xfrm>
          <a:prstGeom prst="rect">
            <a:avLst/>
          </a:prstGeom>
          <a:noFill/>
          <a:ln/>
        </p:spPr>
        <p:txBody>
          <a:bodyPr wrap="square" lIns="0" tIns="0" rIns="0" bIns="0" rtlCol="0" anchor="ctr"/>
          <a:lstStyle/>
          <a:p>
            <a:pPr marL="0" indent="0">
              <a:buNone/>
            </a:pPr>
            <a:r>
              <a:rPr lang="en-US" sz="1800" b="1" dirty="0">
                <a:solidFill>
                  <a:srgbClr val="238A7E"/>
                </a:solidFill>
                <a:latin typeface="Cambria" pitchFamily="34" charset="0"/>
                <a:ea typeface="Cambria" pitchFamily="34" charset="-122"/>
                <a:cs typeface="Cambria" pitchFamily="34" charset="-120"/>
              </a:rPr>
              <a:t>(c)</a:t>
            </a:r>
            <a:endParaRPr lang="en-US" sz="1800" dirty="0"/>
          </a:p>
        </p:txBody>
      </p:sp>
      <p:sp>
        <p:nvSpPr>
          <p:cNvPr id="14" name="Text 12"/>
          <p:cNvSpPr txBox="1"/>
          <p:nvPr/>
        </p:nvSpPr>
        <p:spPr>
          <a:xfrm>
            <a:off x="2011680" y="3909060"/>
            <a:ext cx="9418320" cy="784098"/>
          </a:xfrm>
          <a:prstGeom prst="rect">
            <a:avLst/>
          </a:prstGeom>
          <a:noFill/>
          <a:ln/>
        </p:spPr>
        <p:txBody>
          <a:bodyPr wrap="square" lIns="0" tIns="0" rIns="0" bIns="0" rtlCol="0" anchor="ctr"/>
          <a:lstStyle/>
          <a:p>
            <a:pPr marL="0" indent="0">
              <a:buNone/>
            </a:pPr>
            <a:r>
              <a:rPr lang="en-US" sz="1900" dirty="0">
                <a:solidFill>
                  <a:srgbClr val="1E2A44"/>
                </a:solidFill>
                <a:latin typeface="Calibri" pitchFamily="34" charset="0"/>
                <a:ea typeface="Calibri" pitchFamily="34" charset="-122"/>
                <a:cs typeface="Calibri" pitchFamily="34" charset="-120"/>
              </a:rPr>
              <a:t>The larger area gives drag &gt; weight, so the resultant force is upwards and she slows down</a:t>
            </a:r>
            <a:endParaRPr lang="en-US" sz="1900" dirty="0"/>
          </a:p>
        </p:txBody>
      </p:sp>
      <p:sp>
        <p:nvSpPr>
          <p:cNvPr id="15" name="Shape 13"/>
          <p:cNvSpPr/>
          <p:nvPr/>
        </p:nvSpPr>
        <p:spPr>
          <a:xfrm>
            <a:off x="548640" y="4949190"/>
            <a:ext cx="11091672" cy="966978"/>
          </a:xfrm>
          <a:prstGeom prst="roundRect">
            <a:avLst>
              <a:gd name="adj" fmla="val 11348"/>
            </a:avLst>
          </a:prstGeom>
          <a:solidFill>
            <a:srgbClr val="FFF4DC"/>
          </a:solidFill>
          <a:ln w="12700">
            <a:solidFill>
              <a:srgbClr val="FFF4DC"/>
            </a:solidFill>
            <a:prstDash val="solid"/>
          </a:ln>
        </p:spPr>
        <p:txBody>
          <a:bodyPr/>
          <a:lstStyle/>
          <a:p>
            <a:endParaRPr lang="en-US"/>
          </a:p>
        </p:txBody>
      </p:sp>
      <p:sp>
        <p:nvSpPr>
          <p:cNvPr id="16" name="Text 14"/>
          <p:cNvSpPr txBox="1"/>
          <p:nvPr/>
        </p:nvSpPr>
        <p:spPr>
          <a:xfrm>
            <a:off x="777240" y="4949190"/>
            <a:ext cx="1188720" cy="966978"/>
          </a:xfrm>
          <a:prstGeom prst="rect">
            <a:avLst/>
          </a:prstGeom>
          <a:noFill/>
          <a:ln/>
        </p:spPr>
        <p:txBody>
          <a:bodyPr wrap="square" lIns="0" tIns="0" rIns="0" bIns="0" rtlCol="0" anchor="ctr"/>
          <a:lstStyle/>
          <a:p>
            <a:pPr marL="0" indent="0">
              <a:buNone/>
            </a:pPr>
            <a:r>
              <a:rPr lang="en-US" sz="1800" b="1" dirty="0">
                <a:solidFill>
                  <a:srgbClr val="D98200"/>
                </a:solidFill>
                <a:latin typeface="Cambria" pitchFamily="34" charset="0"/>
                <a:ea typeface="Cambria" pitchFamily="34" charset="-122"/>
                <a:cs typeface="Cambria" pitchFamily="34" charset="-120"/>
              </a:rPr>
              <a:t>(d)</a:t>
            </a:r>
            <a:endParaRPr lang="en-US" sz="1800" dirty="0"/>
          </a:p>
        </p:txBody>
      </p:sp>
      <p:sp>
        <p:nvSpPr>
          <p:cNvPr id="17" name="Text 15"/>
          <p:cNvSpPr txBox="1"/>
          <p:nvPr/>
        </p:nvSpPr>
        <p:spPr>
          <a:xfrm>
            <a:off x="2011680" y="5040630"/>
            <a:ext cx="9418320" cy="784098"/>
          </a:xfrm>
          <a:prstGeom prst="rect">
            <a:avLst/>
          </a:prstGeom>
          <a:noFill/>
          <a:ln/>
        </p:spPr>
        <p:txBody>
          <a:bodyPr wrap="square" lIns="0" tIns="0" rIns="0" bIns="0" rtlCol="0" anchor="ctr"/>
          <a:lstStyle/>
          <a:p>
            <a:pPr marL="0" indent="0">
              <a:buNone/>
            </a:pPr>
            <a:r>
              <a:rPr lang="en-US" sz="1900" dirty="0">
                <a:solidFill>
                  <a:srgbClr val="1E2A44"/>
                </a:solidFill>
                <a:latin typeface="Calibri" pitchFamily="34" charset="0"/>
                <a:ea typeface="Calibri" pitchFamily="34" charset="-122"/>
                <a:cs typeface="Calibri" pitchFamily="34" charset="-120"/>
              </a:rPr>
              <a:t>About 8 m s⁻¹ × 28 s ≈ 220 m (area under the graph)</a:t>
            </a:r>
            <a:endParaRPr lang="en-US" sz="19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972800" cy="274320"/>
          </a:xfrm>
          <a:prstGeom prst="rect">
            <a:avLst/>
          </a:prstGeom>
          <a:noFill/>
          <a:ln/>
        </p:spPr>
        <p:txBody>
          <a:bodyPr wrap="square" lIns="0" tIns="0" rIns="0" bIns="0" rtlCol="0" anchor="ctr"/>
          <a:lstStyle/>
          <a:p>
            <a:pPr marL="0" indent="0">
              <a:buNone/>
            </a:pPr>
            <a:r>
              <a:rPr lang="en-US" sz="1200" b="1" kern="0" spc="300" dirty="0">
                <a:solidFill>
                  <a:srgbClr val="1591BD"/>
                </a:solidFill>
                <a:latin typeface="Calibri" pitchFamily="34" charset="0"/>
                <a:ea typeface="Calibri" pitchFamily="34" charset="-122"/>
                <a:cs typeface="Calibri" pitchFamily="34" charset="-120"/>
              </a:rPr>
              <a:t>PAPER 2 STYLE · STRUCTURED QUESTION</a:t>
            </a:r>
            <a:endParaRPr lang="en-US" sz="1200" dirty="0"/>
          </a:p>
        </p:txBody>
      </p:sp>
      <p:sp>
        <p:nvSpPr>
          <p:cNvPr id="3" name="Text 1"/>
          <p:cNvSpPr txBox="1"/>
          <p:nvPr/>
        </p:nvSpPr>
        <p:spPr>
          <a:xfrm>
            <a:off x="548640" y="621792"/>
            <a:ext cx="11064240" cy="685800"/>
          </a:xfrm>
          <a:prstGeom prst="rect">
            <a:avLst/>
          </a:prstGeom>
          <a:noFill/>
          <a:ln/>
        </p:spPr>
        <p:txBody>
          <a:bodyPr wrap="square" lIns="0" tIns="0" rIns="0" bIns="0" rtlCol="0" anchor="ctr"/>
          <a:lstStyle/>
          <a:p>
            <a:pPr marL="0" indent="0">
              <a:buNone/>
            </a:pPr>
            <a:r>
              <a:rPr lang="en-US" sz="3200" b="1" dirty="0">
                <a:solidFill>
                  <a:srgbClr val="14213D"/>
                </a:solidFill>
                <a:latin typeface="Cambria" pitchFamily="34" charset="0"/>
                <a:ea typeface="Cambria" pitchFamily="34" charset="-122"/>
                <a:cs typeface="Cambria" pitchFamily="34" charset="-120"/>
              </a:rPr>
              <a:t>Practice · Rocket and Newton's laws</a:t>
            </a:r>
            <a:endParaRPr lang="en-US" sz="3200" dirty="0"/>
          </a:p>
        </p:txBody>
      </p:sp>
      <p:sp>
        <p:nvSpPr>
          <p:cNvPr id="4" name="Text 2"/>
          <p:cNvSpPr txBox="1"/>
          <p:nvPr/>
        </p:nvSpPr>
        <p:spPr>
          <a:xfrm>
            <a:off x="548640" y="6400800"/>
            <a:ext cx="7315200" cy="274320"/>
          </a:xfrm>
          <a:prstGeom prst="rect">
            <a:avLst/>
          </a:prstGeom>
          <a:noFill/>
          <a:ln/>
        </p:spPr>
        <p:txBody>
          <a:bodyPr wrap="square" lIns="0" tIns="0" rIns="0" bIns="0" rtlCol="0" anchor="ctr"/>
          <a:lstStyle/>
          <a:p>
            <a:pPr marL="0" indent="0">
              <a:buNone/>
            </a:pPr>
            <a:r>
              <a:rPr lang="en-US" sz="1000" dirty="0">
                <a:solidFill>
                  <a:srgbClr val="6B7488"/>
                </a:solidFill>
                <a:latin typeface="Calibri" pitchFamily="34" charset="0"/>
                <a:ea typeface="Calibri" pitchFamily="34" charset="-122"/>
                <a:cs typeface="Calibri" pitchFamily="34" charset="-120"/>
              </a:rPr>
              <a:t>Topic 3 · Dynamics   |   Cambridge International AS Level Physics 9702</a:t>
            </a:r>
            <a:endParaRPr lang="en-US" sz="1000" dirty="0"/>
          </a:p>
        </p:txBody>
      </p:sp>
      <p:sp>
        <p:nvSpPr>
          <p:cNvPr id="5" name="Text 3"/>
          <p:cNvSpPr txBox="1"/>
          <p:nvPr/>
        </p:nvSpPr>
        <p:spPr>
          <a:xfrm>
            <a:off x="10728655" y="6400800"/>
            <a:ext cx="914400" cy="274320"/>
          </a:xfrm>
          <a:prstGeom prst="rect">
            <a:avLst/>
          </a:prstGeom>
          <a:noFill/>
          <a:ln/>
        </p:spPr>
        <p:txBody>
          <a:bodyPr wrap="square" lIns="0" tIns="0" rIns="0" bIns="0" rtlCol="0" anchor="ctr"/>
          <a:lstStyle/>
          <a:p>
            <a:pPr marL="0" indent="0" algn="r">
              <a:buNone/>
            </a:pPr>
            <a:r>
              <a:rPr lang="en-US" sz="1000" dirty="0">
                <a:solidFill>
                  <a:srgbClr val="6B7488"/>
                </a:solidFill>
                <a:latin typeface="Calibri" pitchFamily="34" charset="0"/>
                <a:ea typeface="Calibri" pitchFamily="34" charset="-122"/>
                <a:cs typeface="Calibri" pitchFamily="34" charset="-120"/>
              </a:rPr>
              <a:t>45</a:t>
            </a:r>
            <a:endParaRPr lang="en-US" sz="1000" dirty="0"/>
          </a:p>
        </p:txBody>
      </p:sp>
      <p:sp>
        <p:nvSpPr>
          <p:cNvPr id="6" name="Shape 4"/>
          <p:cNvSpPr/>
          <p:nvPr/>
        </p:nvSpPr>
        <p:spPr>
          <a:xfrm>
            <a:off x="548640" y="1554480"/>
            <a:ext cx="6309360" cy="4526280"/>
          </a:xfrm>
          <a:prstGeom prst="roundRect">
            <a:avLst>
              <a:gd name="adj" fmla="val 2424"/>
            </a:avLst>
          </a:prstGeom>
          <a:solidFill>
            <a:srgbClr val="EEF3F9"/>
          </a:solidFill>
          <a:ln w="12700">
            <a:solidFill>
              <a:srgbClr val="EEF3F9"/>
            </a:solidFill>
            <a:prstDash val="solid"/>
          </a:ln>
        </p:spPr>
        <p:txBody>
          <a:bodyPr/>
          <a:lstStyle/>
          <a:p>
            <a:endParaRPr lang="en-US"/>
          </a:p>
        </p:txBody>
      </p:sp>
      <p:sp>
        <p:nvSpPr>
          <p:cNvPr id="7" name="Text 5"/>
          <p:cNvSpPr txBox="1"/>
          <p:nvPr/>
        </p:nvSpPr>
        <p:spPr>
          <a:xfrm>
            <a:off x="822960" y="1691640"/>
            <a:ext cx="5760720" cy="1554480"/>
          </a:xfrm>
          <a:prstGeom prst="rect">
            <a:avLst/>
          </a:prstGeom>
          <a:noFill/>
          <a:ln/>
        </p:spPr>
        <p:txBody>
          <a:bodyPr wrap="square" lIns="0" tIns="0" rIns="0" bIns="0" rtlCol="0" anchor="t"/>
          <a:lstStyle/>
          <a:p>
            <a:pPr marL="0" indent="0">
              <a:buNone/>
            </a:pPr>
            <a:r>
              <a:rPr lang="en-US" sz="1700" dirty="0">
                <a:solidFill>
                  <a:srgbClr val="1E2A44"/>
                </a:solidFill>
                <a:latin typeface="Calibri" pitchFamily="34" charset="0"/>
                <a:ea typeface="Calibri" pitchFamily="34" charset="-122"/>
                <a:cs typeface="Calibri" pitchFamily="34" charset="-120"/>
              </a:rPr>
              <a:t>A rocket produces an upward thrust of 15 MN. Its weight is 8 MN and the air resistance is 500 kN. The mass of the rocket is 0.8 × 10⁵ kg.</a:t>
            </a:r>
            <a:endParaRPr lang="en-US" sz="1700" dirty="0"/>
          </a:p>
        </p:txBody>
      </p:sp>
      <p:sp>
        <p:nvSpPr>
          <p:cNvPr id="8" name="Text 6"/>
          <p:cNvSpPr txBox="1"/>
          <p:nvPr/>
        </p:nvSpPr>
        <p:spPr>
          <a:xfrm>
            <a:off x="822960" y="3246120"/>
            <a:ext cx="5760720" cy="2743200"/>
          </a:xfrm>
          <a:prstGeom prst="rect">
            <a:avLst/>
          </a:prstGeom>
          <a:noFill/>
          <a:ln/>
        </p:spPr>
        <p:txBody>
          <a:bodyPr wrap="square" lIns="0" tIns="0" rIns="0" bIns="0" rtlCol="0" anchor="t"/>
          <a:lstStyle/>
          <a:p>
            <a:pPr marL="0" indent="0">
              <a:spcAft>
                <a:spcPts val="800"/>
              </a:spcAft>
              <a:buNone/>
            </a:pPr>
            <a:r>
              <a:rPr lang="en-US" sz="1700" b="1" dirty="0">
                <a:solidFill>
                  <a:srgbClr val="14213D"/>
                </a:solidFill>
                <a:latin typeface="Calibri" pitchFamily="34" charset="0"/>
                <a:ea typeface="Calibri" pitchFamily="34" charset="-122"/>
                <a:cs typeface="Calibri" pitchFamily="34" charset="-120"/>
              </a:rPr>
              <a:t>(a)  Calculate the resultant force on the rocket.</a:t>
            </a:r>
            <a:endParaRPr lang="en-US" sz="1700" dirty="0"/>
          </a:p>
          <a:p>
            <a:pPr marL="0" indent="0">
              <a:spcAft>
                <a:spcPts val="800"/>
              </a:spcAft>
              <a:buNone/>
            </a:pPr>
            <a:r>
              <a:rPr lang="en-US" sz="1700" b="1" dirty="0">
                <a:solidFill>
                  <a:srgbClr val="14213D"/>
                </a:solidFill>
                <a:latin typeface="Calibri" pitchFamily="34" charset="0"/>
                <a:ea typeface="Calibri" pitchFamily="34" charset="-122"/>
                <a:cs typeface="Calibri" pitchFamily="34" charset="-120"/>
              </a:rPr>
              <a:t>(b)  Calculate the acceleration and state its direction.</a:t>
            </a:r>
            <a:endParaRPr lang="en-US" sz="1700" dirty="0"/>
          </a:p>
          <a:p>
            <a:pPr marL="0" indent="0">
              <a:spcAft>
                <a:spcPts val="800"/>
              </a:spcAft>
              <a:buNone/>
            </a:pPr>
            <a:r>
              <a:rPr lang="en-US" sz="1700" b="1" dirty="0">
                <a:solidFill>
                  <a:srgbClr val="14213D"/>
                </a:solidFill>
                <a:latin typeface="Calibri" pitchFamily="34" charset="0"/>
                <a:ea typeface="Calibri" pitchFamily="34" charset="-122"/>
                <a:cs typeface="Calibri" pitchFamily="34" charset="-120"/>
              </a:rPr>
              <a:t>(c)  State the Newton III partner of the thrust on the rocket.</a:t>
            </a:r>
            <a:endParaRPr lang="en-US" sz="1700" dirty="0"/>
          </a:p>
          <a:p>
            <a:pPr marL="0" indent="0">
              <a:spcAft>
                <a:spcPts val="800"/>
              </a:spcAft>
              <a:buNone/>
            </a:pPr>
            <a:r>
              <a:rPr lang="en-US" sz="1700" b="1" dirty="0">
                <a:solidFill>
                  <a:srgbClr val="14213D"/>
                </a:solidFill>
                <a:latin typeface="Calibri" pitchFamily="34" charset="0"/>
                <a:ea typeface="Calibri" pitchFamily="34" charset="-122"/>
                <a:cs typeface="Calibri" pitchFamily="34" charset="-120"/>
              </a:rPr>
              <a:t>(d)  Suggest why the acceleration increases as the fuel burns.</a:t>
            </a:r>
            <a:endParaRPr lang="en-US" sz="1700" dirty="0"/>
          </a:p>
        </p:txBody>
      </p:sp>
      <p:sp>
        <p:nvSpPr>
          <p:cNvPr id="9" name="Shape 7"/>
          <p:cNvSpPr/>
          <p:nvPr/>
        </p:nvSpPr>
        <p:spPr>
          <a:xfrm>
            <a:off x="7040880" y="1554480"/>
            <a:ext cx="4599432" cy="4526280"/>
          </a:xfrm>
          <a:prstGeom prst="roundRect">
            <a:avLst>
              <a:gd name="adj" fmla="val 2424"/>
            </a:avLst>
          </a:prstGeom>
          <a:solidFill>
            <a:srgbClr val="FFFFFF"/>
          </a:solidFill>
          <a:ln w="12700">
            <a:solidFill>
              <a:srgbClr val="FFFFFF"/>
            </a:solidFill>
            <a:prstDash val="solid"/>
          </a:ln>
        </p:spPr>
        <p:txBody>
          <a:bodyPr/>
          <a:lstStyle/>
          <a:p>
            <a:endParaRPr lang="en-US"/>
          </a:p>
        </p:txBody>
      </p:sp>
      <p:pic>
        <p:nvPicPr>
          <p:cNvPr id="12" name="Picture 11">
            <a:extLst>
              <a:ext uri="{FF2B5EF4-FFF2-40B4-BE49-F238E27FC236}">
                <a16:creationId xmlns:a16="http://schemas.microsoft.com/office/drawing/2014/main" id="{84E9EE0E-7B6B-FF7C-79AB-BECB3D550E46}"/>
              </a:ext>
            </a:extLst>
          </p:cNvPr>
          <p:cNvPicPr>
            <a:picLocks noChangeAspect="1"/>
          </p:cNvPicPr>
          <p:nvPr/>
        </p:nvPicPr>
        <p:blipFill>
          <a:blip r:embed="rId3"/>
          <a:stretch>
            <a:fillRect/>
          </a:stretch>
        </p:blipFill>
        <p:spPr>
          <a:xfrm>
            <a:off x="7349852" y="1554480"/>
            <a:ext cx="3640201" cy="4477028"/>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972800" cy="274320"/>
          </a:xfrm>
          <a:prstGeom prst="rect">
            <a:avLst/>
          </a:prstGeom>
          <a:noFill/>
          <a:ln/>
        </p:spPr>
        <p:txBody>
          <a:bodyPr wrap="square" lIns="0" tIns="0" rIns="0" bIns="0" rtlCol="0" anchor="ctr"/>
          <a:lstStyle/>
          <a:p>
            <a:pPr marL="0" indent="0">
              <a:buNone/>
            </a:pPr>
            <a:r>
              <a:rPr lang="en-US" sz="1200" b="1" kern="0" spc="300" dirty="0">
                <a:solidFill>
                  <a:srgbClr val="1591BD"/>
                </a:solidFill>
                <a:latin typeface="Calibri" pitchFamily="34" charset="0"/>
                <a:ea typeface="Calibri" pitchFamily="34" charset="-122"/>
                <a:cs typeface="Calibri" pitchFamily="34" charset="-120"/>
              </a:rPr>
              <a:t>MARK SCHEME STYLE SOLUTION</a:t>
            </a:r>
            <a:endParaRPr lang="en-US" sz="1200" dirty="0"/>
          </a:p>
        </p:txBody>
      </p:sp>
      <p:sp>
        <p:nvSpPr>
          <p:cNvPr id="3" name="Text 1"/>
          <p:cNvSpPr txBox="1"/>
          <p:nvPr/>
        </p:nvSpPr>
        <p:spPr>
          <a:xfrm>
            <a:off x="548640" y="621792"/>
            <a:ext cx="11064240" cy="685800"/>
          </a:xfrm>
          <a:prstGeom prst="rect">
            <a:avLst/>
          </a:prstGeom>
          <a:noFill/>
          <a:ln/>
        </p:spPr>
        <p:txBody>
          <a:bodyPr wrap="square" lIns="0" tIns="0" rIns="0" bIns="0" rtlCol="0" anchor="ctr"/>
          <a:lstStyle/>
          <a:p>
            <a:pPr marL="0" indent="0">
              <a:buNone/>
            </a:pPr>
            <a:r>
              <a:rPr lang="en-US" sz="3200" b="1" dirty="0">
                <a:solidFill>
                  <a:srgbClr val="14213D"/>
                </a:solidFill>
                <a:latin typeface="Cambria" pitchFamily="34" charset="0"/>
                <a:ea typeface="Cambria" pitchFamily="34" charset="-122"/>
                <a:cs typeface="Cambria" pitchFamily="34" charset="-120"/>
              </a:rPr>
              <a:t>Practice · Solution</a:t>
            </a:r>
            <a:endParaRPr lang="en-US" sz="3200" dirty="0"/>
          </a:p>
        </p:txBody>
      </p:sp>
      <p:sp>
        <p:nvSpPr>
          <p:cNvPr id="4" name="Text 2"/>
          <p:cNvSpPr txBox="1"/>
          <p:nvPr/>
        </p:nvSpPr>
        <p:spPr>
          <a:xfrm>
            <a:off x="548640" y="6400800"/>
            <a:ext cx="7315200" cy="274320"/>
          </a:xfrm>
          <a:prstGeom prst="rect">
            <a:avLst/>
          </a:prstGeom>
          <a:noFill/>
          <a:ln/>
        </p:spPr>
        <p:txBody>
          <a:bodyPr wrap="square" lIns="0" tIns="0" rIns="0" bIns="0" rtlCol="0" anchor="ctr"/>
          <a:lstStyle/>
          <a:p>
            <a:pPr marL="0" indent="0">
              <a:buNone/>
            </a:pPr>
            <a:r>
              <a:rPr lang="en-US" sz="1000" dirty="0">
                <a:solidFill>
                  <a:srgbClr val="6B7488"/>
                </a:solidFill>
                <a:latin typeface="Calibri" pitchFamily="34" charset="0"/>
                <a:ea typeface="Calibri" pitchFamily="34" charset="-122"/>
                <a:cs typeface="Calibri" pitchFamily="34" charset="-120"/>
              </a:rPr>
              <a:t>Topic 3 · Dynamics   |   Cambridge International AS Level Physics 9702</a:t>
            </a:r>
            <a:endParaRPr lang="en-US" sz="1000" dirty="0"/>
          </a:p>
        </p:txBody>
      </p:sp>
      <p:sp>
        <p:nvSpPr>
          <p:cNvPr id="5" name="Text 3"/>
          <p:cNvSpPr txBox="1"/>
          <p:nvPr/>
        </p:nvSpPr>
        <p:spPr>
          <a:xfrm>
            <a:off x="10728655" y="6400800"/>
            <a:ext cx="914400" cy="274320"/>
          </a:xfrm>
          <a:prstGeom prst="rect">
            <a:avLst/>
          </a:prstGeom>
          <a:noFill/>
          <a:ln/>
        </p:spPr>
        <p:txBody>
          <a:bodyPr wrap="square" lIns="0" tIns="0" rIns="0" bIns="0" rtlCol="0" anchor="ctr"/>
          <a:lstStyle/>
          <a:p>
            <a:pPr marL="0" indent="0" algn="r">
              <a:buNone/>
            </a:pPr>
            <a:r>
              <a:rPr lang="en-US" sz="1000" dirty="0">
                <a:solidFill>
                  <a:srgbClr val="6B7488"/>
                </a:solidFill>
                <a:latin typeface="Calibri" pitchFamily="34" charset="0"/>
                <a:ea typeface="Calibri" pitchFamily="34" charset="-122"/>
                <a:cs typeface="Calibri" pitchFamily="34" charset="-120"/>
              </a:rPr>
              <a:t>46</a:t>
            </a:r>
            <a:endParaRPr lang="en-US" sz="1000" dirty="0"/>
          </a:p>
        </p:txBody>
      </p:sp>
      <p:sp>
        <p:nvSpPr>
          <p:cNvPr id="6" name="Shape 4"/>
          <p:cNvSpPr/>
          <p:nvPr/>
        </p:nvSpPr>
        <p:spPr>
          <a:xfrm>
            <a:off x="548640" y="1554480"/>
            <a:ext cx="11091672" cy="966978"/>
          </a:xfrm>
          <a:prstGeom prst="roundRect">
            <a:avLst>
              <a:gd name="adj" fmla="val 11348"/>
            </a:avLst>
          </a:prstGeom>
          <a:solidFill>
            <a:srgbClr val="E6F4F1"/>
          </a:solidFill>
          <a:ln w="12700">
            <a:solidFill>
              <a:srgbClr val="E6F4F1"/>
            </a:solidFill>
            <a:prstDash val="solid"/>
          </a:ln>
        </p:spPr>
        <p:txBody>
          <a:bodyPr/>
          <a:lstStyle/>
          <a:p>
            <a:endParaRPr lang="en-US"/>
          </a:p>
        </p:txBody>
      </p:sp>
      <p:sp>
        <p:nvSpPr>
          <p:cNvPr id="7" name="Text 5"/>
          <p:cNvSpPr txBox="1"/>
          <p:nvPr/>
        </p:nvSpPr>
        <p:spPr>
          <a:xfrm>
            <a:off x="777240" y="1554480"/>
            <a:ext cx="1188720" cy="966978"/>
          </a:xfrm>
          <a:prstGeom prst="rect">
            <a:avLst/>
          </a:prstGeom>
          <a:noFill/>
          <a:ln/>
        </p:spPr>
        <p:txBody>
          <a:bodyPr wrap="square" lIns="0" tIns="0" rIns="0" bIns="0" rtlCol="0" anchor="ctr"/>
          <a:lstStyle/>
          <a:p>
            <a:pPr marL="0" indent="0">
              <a:buNone/>
            </a:pPr>
            <a:r>
              <a:rPr lang="en-US" sz="1800" b="1" dirty="0">
                <a:solidFill>
                  <a:srgbClr val="238A7E"/>
                </a:solidFill>
                <a:latin typeface="Cambria" pitchFamily="34" charset="0"/>
                <a:ea typeface="Cambria" pitchFamily="34" charset="-122"/>
                <a:cs typeface="Cambria" pitchFamily="34" charset="-120"/>
              </a:rPr>
              <a:t>(a)</a:t>
            </a:r>
            <a:endParaRPr lang="en-US" sz="1800" dirty="0"/>
          </a:p>
        </p:txBody>
      </p:sp>
      <p:sp>
        <p:nvSpPr>
          <p:cNvPr id="8" name="Text 6"/>
          <p:cNvSpPr txBox="1"/>
          <p:nvPr/>
        </p:nvSpPr>
        <p:spPr>
          <a:xfrm>
            <a:off x="2011680" y="1645920"/>
            <a:ext cx="9418320" cy="784098"/>
          </a:xfrm>
          <a:prstGeom prst="rect">
            <a:avLst/>
          </a:prstGeom>
          <a:noFill/>
          <a:ln/>
        </p:spPr>
        <p:txBody>
          <a:bodyPr wrap="square" lIns="0" tIns="0" rIns="0" bIns="0" rtlCol="0" anchor="ctr"/>
          <a:lstStyle/>
          <a:p>
            <a:pPr marL="0" indent="0">
              <a:buNone/>
            </a:pPr>
            <a:r>
              <a:rPr lang="en-US" sz="1900" dirty="0">
                <a:solidFill>
                  <a:srgbClr val="1E2A44"/>
                </a:solidFill>
                <a:latin typeface="Calibri" pitchFamily="34" charset="0"/>
                <a:ea typeface="Calibri" pitchFamily="34" charset="-122"/>
                <a:cs typeface="Calibri" pitchFamily="34" charset="-120"/>
              </a:rPr>
              <a:t>F = 15 × 10⁶ − 8 × 10⁶ − 0.5 × 10⁶ = 6.5 × 10⁶ N upwards</a:t>
            </a:r>
            <a:endParaRPr lang="en-US" sz="1900" dirty="0"/>
          </a:p>
        </p:txBody>
      </p:sp>
      <p:sp>
        <p:nvSpPr>
          <p:cNvPr id="9" name="Shape 7"/>
          <p:cNvSpPr/>
          <p:nvPr/>
        </p:nvSpPr>
        <p:spPr>
          <a:xfrm>
            <a:off x="548640" y="2686050"/>
            <a:ext cx="11091672" cy="966978"/>
          </a:xfrm>
          <a:prstGeom prst="roundRect">
            <a:avLst>
              <a:gd name="adj" fmla="val 11348"/>
            </a:avLst>
          </a:prstGeom>
          <a:solidFill>
            <a:srgbClr val="FFF4DC"/>
          </a:solidFill>
          <a:ln w="12700">
            <a:solidFill>
              <a:srgbClr val="FFF4DC"/>
            </a:solidFill>
            <a:prstDash val="solid"/>
          </a:ln>
        </p:spPr>
        <p:txBody>
          <a:bodyPr/>
          <a:lstStyle/>
          <a:p>
            <a:endParaRPr lang="en-US"/>
          </a:p>
        </p:txBody>
      </p:sp>
      <p:sp>
        <p:nvSpPr>
          <p:cNvPr id="10" name="Text 8"/>
          <p:cNvSpPr txBox="1"/>
          <p:nvPr/>
        </p:nvSpPr>
        <p:spPr>
          <a:xfrm>
            <a:off x="777240" y="2686050"/>
            <a:ext cx="1188720" cy="966978"/>
          </a:xfrm>
          <a:prstGeom prst="rect">
            <a:avLst/>
          </a:prstGeom>
          <a:noFill/>
          <a:ln/>
        </p:spPr>
        <p:txBody>
          <a:bodyPr wrap="square" lIns="0" tIns="0" rIns="0" bIns="0" rtlCol="0" anchor="ctr"/>
          <a:lstStyle/>
          <a:p>
            <a:pPr marL="0" indent="0">
              <a:buNone/>
            </a:pPr>
            <a:r>
              <a:rPr lang="en-US" sz="1800" b="1" dirty="0">
                <a:solidFill>
                  <a:srgbClr val="D98200"/>
                </a:solidFill>
                <a:latin typeface="Cambria" pitchFamily="34" charset="0"/>
                <a:ea typeface="Cambria" pitchFamily="34" charset="-122"/>
                <a:cs typeface="Cambria" pitchFamily="34" charset="-120"/>
              </a:rPr>
              <a:t>(b)</a:t>
            </a:r>
            <a:endParaRPr lang="en-US" sz="1800" dirty="0"/>
          </a:p>
        </p:txBody>
      </p:sp>
      <p:sp>
        <p:nvSpPr>
          <p:cNvPr id="11" name="Text 9"/>
          <p:cNvSpPr txBox="1"/>
          <p:nvPr/>
        </p:nvSpPr>
        <p:spPr>
          <a:xfrm>
            <a:off x="2011680" y="2777490"/>
            <a:ext cx="9418320" cy="784098"/>
          </a:xfrm>
          <a:prstGeom prst="rect">
            <a:avLst/>
          </a:prstGeom>
          <a:noFill/>
          <a:ln/>
        </p:spPr>
        <p:txBody>
          <a:bodyPr wrap="square" lIns="0" tIns="0" rIns="0" bIns="0" rtlCol="0" anchor="ctr"/>
          <a:lstStyle/>
          <a:p>
            <a:pPr marL="0" indent="0">
              <a:buNone/>
            </a:pPr>
            <a:r>
              <a:rPr lang="en-US" sz="1900" dirty="0">
                <a:solidFill>
                  <a:srgbClr val="1E2A44"/>
                </a:solidFill>
                <a:latin typeface="Calibri" pitchFamily="34" charset="0"/>
                <a:ea typeface="Calibri" pitchFamily="34" charset="-122"/>
                <a:cs typeface="Calibri" pitchFamily="34" charset="-120"/>
              </a:rPr>
              <a:t>a = 6.5 × 10⁶ / 0.8 × 10⁵ = 81 m s⁻² upwards (same direction as the resultant force)</a:t>
            </a:r>
            <a:endParaRPr lang="en-US" sz="1900" dirty="0"/>
          </a:p>
        </p:txBody>
      </p:sp>
      <p:sp>
        <p:nvSpPr>
          <p:cNvPr id="12" name="Shape 10"/>
          <p:cNvSpPr/>
          <p:nvPr/>
        </p:nvSpPr>
        <p:spPr>
          <a:xfrm>
            <a:off x="548640" y="3817620"/>
            <a:ext cx="11091672" cy="966978"/>
          </a:xfrm>
          <a:prstGeom prst="roundRect">
            <a:avLst>
              <a:gd name="adj" fmla="val 11348"/>
            </a:avLst>
          </a:prstGeom>
          <a:solidFill>
            <a:srgbClr val="E6F4F1"/>
          </a:solidFill>
          <a:ln w="12700">
            <a:solidFill>
              <a:srgbClr val="E6F4F1"/>
            </a:solidFill>
            <a:prstDash val="solid"/>
          </a:ln>
        </p:spPr>
        <p:txBody>
          <a:bodyPr/>
          <a:lstStyle/>
          <a:p>
            <a:endParaRPr lang="en-US"/>
          </a:p>
        </p:txBody>
      </p:sp>
      <p:sp>
        <p:nvSpPr>
          <p:cNvPr id="13" name="Text 11"/>
          <p:cNvSpPr txBox="1"/>
          <p:nvPr/>
        </p:nvSpPr>
        <p:spPr>
          <a:xfrm>
            <a:off x="777240" y="3817620"/>
            <a:ext cx="1188720" cy="966978"/>
          </a:xfrm>
          <a:prstGeom prst="rect">
            <a:avLst/>
          </a:prstGeom>
          <a:noFill/>
          <a:ln/>
        </p:spPr>
        <p:txBody>
          <a:bodyPr wrap="square" lIns="0" tIns="0" rIns="0" bIns="0" rtlCol="0" anchor="ctr"/>
          <a:lstStyle/>
          <a:p>
            <a:pPr marL="0" indent="0">
              <a:buNone/>
            </a:pPr>
            <a:r>
              <a:rPr lang="en-US" sz="1800" b="1" dirty="0">
                <a:solidFill>
                  <a:srgbClr val="238A7E"/>
                </a:solidFill>
                <a:latin typeface="Cambria" pitchFamily="34" charset="0"/>
                <a:ea typeface="Cambria" pitchFamily="34" charset="-122"/>
                <a:cs typeface="Cambria" pitchFamily="34" charset="-120"/>
              </a:rPr>
              <a:t>(c)</a:t>
            </a:r>
            <a:endParaRPr lang="en-US" sz="1800" dirty="0"/>
          </a:p>
        </p:txBody>
      </p:sp>
      <p:sp>
        <p:nvSpPr>
          <p:cNvPr id="14" name="Text 12"/>
          <p:cNvSpPr txBox="1"/>
          <p:nvPr/>
        </p:nvSpPr>
        <p:spPr>
          <a:xfrm>
            <a:off x="2011680" y="3909060"/>
            <a:ext cx="9418320" cy="784098"/>
          </a:xfrm>
          <a:prstGeom prst="rect">
            <a:avLst/>
          </a:prstGeom>
          <a:noFill/>
          <a:ln/>
        </p:spPr>
        <p:txBody>
          <a:bodyPr wrap="square" lIns="0" tIns="0" rIns="0" bIns="0" rtlCol="0" anchor="ctr"/>
          <a:lstStyle/>
          <a:p>
            <a:pPr marL="0" indent="0">
              <a:buNone/>
            </a:pPr>
            <a:r>
              <a:rPr lang="en-US" sz="1900" dirty="0">
                <a:solidFill>
                  <a:srgbClr val="1E2A44"/>
                </a:solidFill>
                <a:latin typeface="Calibri" pitchFamily="34" charset="0"/>
                <a:ea typeface="Calibri" pitchFamily="34" charset="-122"/>
                <a:cs typeface="Calibri" pitchFamily="34" charset="-120"/>
              </a:rPr>
              <a:t>The force of the rocket on the exhaust gases (downwards)</a:t>
            </a:r>
            <a:endParaRPr lang="en-US" sz="1900" dirty="0"/>
          </a:p>
        </p:txBody>
      </p:sp>
      <p:sp>
        <p:nvSpPr>
          <p:cNvPr id="15" name="Shape 13"/>
          <p:cNvSpPr/>
          <p:nvPr/>
        </p:nvSpPr>
        <p:spPr>
          <a:xfrm>
            <a:off x="548640" y="4949190"/>
            <a:ext cx="11091672" cy="966978"/>
          </a:xfrm>
          <a:prstGeom prst="roundRect">
            <a:avLst>
              <a:gd name="adj" fmla="val 11348"/>
            </a:avLst>
          </a:prstGeom>
          <a:solidFill>
            <a:srgbClr val="FFF4DC"/>
          </a:solidFill>
          <a:ln w="12700">
            <a:solidFill>
              <a:srgbClr val="FFF4DC"/>
            </a:solidFill>
            <a:prstDash val="solid"/>
          </a:ln>
        </p:spPr>
        <p:txBody>
          <a:bodyPr/>
          <a:lstStyle/>
          <a:p>
            <a:endParaRPr lang="en-US"/>
          </a:p>
        </p:txBody>
      </p:sp>
      <p:sp>
        <p:nvSpPr>
          <p:cNvPr id="16" name="Text 14"/>
          <p:cNvSpPr txBox="1"/>
          <p:nvPr/>
        </p:nvSpPr>
        <p:spPr>
          <a:xfrm>
            <a:off x="777240" y="4949190"/>
            <a:ext cx="1188720" cy="966978"/>
          </a:xfrm>
          <a:prstGeom prst="rect">
            <a:avLst/>
          </a:prstGeom>
          <a:noFill/>
          <a:ln/>
        </p:spPr>
        <p:txBody>
          <a:bodyPr wrap="square" lIns="0" tIns="0" rIns="0" bIns="0" rtlCol="0" anchor="ctr"/>
          <a:lstStyle/>
          <a:p>
            <a:pPr marL="0" indent="0">
              <a:buNone/>
            </a:pPr>
            <a:r>
              <a:rPr lang="en-US" sz="1800" b="1" dirty="0">
                <a:solidFill>
                  <a:srgbClr val="D98200"/>
                </a:solidFill>
                <a:latin typeface="Cambria" pitchFamily="34" charset="0"/>
                <a:ea typeface="Cambria" pitchFamily="34" charset="-122"/>
                <a:cs typeface="Cambria" pitchFamily="34" charset="-120"/>
              </a:rPr>
              <a:t>(d)</a:t>
            </a:r>
            <a:endParaRPr lang="en-US" sz="1800" dirty="0"/>
          </a:p>
        </p:txBody>
      </p:sp>
      <p:sp>
        <p:nvSpPr>
          <p:cNvPr id="17" name="Text 15"/>
          <p:cNvSpPr txBox="1"/>
          <p:nvPr/>
        </p:nvSpPr>
        <p:spPr>
          <a:xfrm>
            <a:off x="2011680" y="5040630"/>
            <a:ext cx="9418320" cy="784098"/>
          </a:xfrm>
          <a:prstGeom prst="rect">
            <a:avLst/>
          </a:prstGeom>
          <a:noFill/>
          <a:ln/>
        </p:spPr>
        <p:txBody>
          <a:bodyPr wrap="square" lIns="0" tIns="0" rIns="0" bIns="0" rtlCol="0" anchor="ctr"/>
          <a:lstStyle/>
          <a:p>
            <a:pPr marL="0" indent="0">
              <a:buNone/>
            </a:pPr>
            <a:r>
              <a:rPr lang="en-US" sz="1900" dirty="0">
                <a:solidFill>
                  <a:srgbClr val="1E2A44"/>
                </a:solidFill>
                <a:latin typeface="Calibri" pitchFamily="34" charset="0"/>
                <a:ea typeface="Calibri" pitchFamily="34" charset="-122"/>
                <a:cs typeface="Calibri" pitchFamily="34" charset="-120"/>
              </a:rPr>
              <a:t>The mass decreases (and the weight decreases), so the same thrust gives a larger acceleration</a:t>
            </a:r>
            <a:endParaRPr lang="en-US" sz="19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972800" cy="274320"/>
          </a:xfrm>
          <a:prstGeom prst="rect">
            <a:avLst/>
          </a:prstGeom>
          <a:noFill/>
          <a:ln/>
        </p:spPr>
        <p:txBody>
          <a:bodyPr wrap="square" lIns="0" tIns="0" rIns="0" bIns="0" rtlCol="0" anchor="ctr"/>
          <a:lstStyle/>
          <a:p>
            <a:pPr marL="0" indent="0">
              <a:buNone/>
            </a:pPr>
            <a:r>
              <a:rPr lang="en-US" sz="1200" b="1" kern="0" spc="300" dirty="0">
                <a:solidFill>
                  <a:srgbClr val="1591BD"/>
                </a:solidFill>
                <a:latin typeface="Calibri" pitchFamily="34" charset="0"/>
                <a:ea typeface="Calibri" pitchFamily="34" charset="-122"/>
                <a:cs typeface="Calibri" pitchFamily="34" charset="-120"/>
              </a:rPr>
              <a:t>COMMON DOUBTS &amp; MISCONCEPTIONS</a:t>
            </a:r>
            <a:endParaRPr lang="en-US" sz="1200" dirty="0"/>
          </a:p>
        </p:txBody>
      </p:sp>
      <p:sp>
        <p:nvSpPr>
          <p:cNvPr id="3" name="Text 1"/>
          <p:cNvSpPr txBox="1"/>
          <p:nvPr/>
        </p:nvSpPr>
        <p:spPr>
          <a:xfrm>
            <a:off x="548640" y="621792"/>
            <a:ext cx="11064240" cy="685800"/>
          </a:xfrm>
          <a:prstGeom prst="rect">
            <a:avLst/>
          </a:prstGeom>
          <a:noFill/>
          <a:ln/>
        </p:spPr>
        <p:txBody>
          <a:bodyPr wrap="square" lIns="0" tIns="0" rIns="0" bIns="0" rtlCol="0" anchor="ctr"/>
          <a:lstStyle/>
          <a:p>
            <a:pPr marL="0" indent="0">
              <a:buNone/>
            </a:pPr>
            <a:r>
              <a:rPr lang="en-US" sz="3200" b="1" dirty="0">
                <a:solidFill>
                  <a:srgbClr val="14213D"/>
                </a:solidFill>
                <a:latin typeface="Cambria" pitchFamily="34" charset="0"/>
                <a:ea typeface="Cambria" pitchFamily="34" charset="-122"/>
                <a:cs typeface="Cambria" pitchFamily="34" charset="-120"/>
              </a:rPr>
              <a:t>Students often ask… (1)</a:t>
            </a:r>
            <a:endParaRPr lang="en-US" sz="3200" dirty="0"/>
          </a:p>
        </p:txBody>
      </p:sp>
      <p:sp>
        <p:nvSpPr>
          <p:cNvPr id="4" name="Text 2"/>
          <p:cNvSpPr txBox="1"/>
          <p:nvPr/>
        </p:nvSpPr>
        <p:spPr>
          <a:xfrm>
            <a:off x="548640" y="6400800"/>
            <a:ext cx="7315200" cy="274320"/>
          </a:xfrm>
          <a:prstGeom prst="rect">
            <a:avLst/>
          </a:prstGeom>
          <a:noFill/>
          <a:ln/>
        </p:spPr>
        <p:txBody>
          <a:bodyPr wrap="square" lIns="0" tIns="0" rIns="0" bIns="0" rtlCol="0" anchor="ctr"/>
          <a:lstStyle/>
          <a:p>
            <a:pPr marL="0" indent="0">
              <a:buNone/>
            </a:pPr>
            <a:r>
              <a:rPr lang="en-US" sz="1000" dirty="0">
                <a:solidFill>
                  <a:srgbClr val="6B7488"/>
                </a:solidFill>
                <a:latin typeface="Calibri" pitchFamily="34" charset="0"/>
                <a:ea typeface="Calibri" pitchFamily="34" charset="-122"/>
                <a:cs typeface="Calibri" pitchFamily="34" charset="-120"/>
              </a:rPr>
              <a:t>Topic 3 · Dynamics   |   Cambridge International AS Level Physics 9702</a:t>
            </a:r>
            <a:endParaRPr lang="en-US" sz="1000" dirty="0"/>
          </a:p>
        </p:txBody>
      </p:sp>
      <p:sp>
        <p:nvSpPr>
          <p:cNvPr id="5" name="Text 3"/>
          <p:cNvSpPr txBox="1"/>
          <p:nvPr/>
        </p:nvSpPr>
        <p:spPr>
          <a:xfrm>
            <a:off x="10728655" y="6400800"/>
            <a:ext cx="914400" cy="274320"/>
          </a:xfrm>
          <a:prstGeom prst="rect">
            <a:avLst/>
          </a:prstGeom>
          <a:noFill/>
          <a:ln/>
        </p:spPr>
        <p:txBody>
          <a:bodyPr wrap="square" lIns="0" tIns="0" rIns="0" bIns="0" rtlCol="0" anchor="ctr"/>
          <a:lstStyle/>
          <a:p>
            <a:pPr marL="0" indent="0" algn="r">
              <a:buNone/>
            </a:pPr>
            <a:r>
              <a:rPr lang="en-US" sz="1000" dirty="0">
                <a:solidFill>
                  <a:srgbClr val="6B7488"/>
                </a:solidFill>
                <a:latin typeface="Calibri" pitchFamily="34" charset="0"/>
                <a:ea typeface="Calibri" pitchFamily="34" charset="-122"/>
                <a:cs typeface="Calibri" pitchFamily="34" charset="-120"/>
              </a:rPr>
              <a:t>47</a:t>
            </a:r>
            <a:endParaRPr lang="en-US" sz="1000" dirty="0"/>
          </a:p>
        </p:txBody>
      </p:sp>
      <p:sp>
        <p:nvSpPr>
          <p:cNvPr id="6" name="Shape 4"/>
          <p:cNvSpPr/>
          <p:nvPr/>
        </p:nvSpPr>
        <p:spPr>
          <a:xfrm>
            <a:off x="548640" y="1554480"/>
            <a:ext cx="5449824" cy="2194560"/>
          </a:xfrm>
          <a:prstGeom prst="roundRect">
            <a:avLst>
              <a:gd name="adj" fmla="val 5000"/>
            </a:avLst>
          </a:prstGeom>
          <a:solidFill>
            <a:srgbClr val="FCEBE6"/>
          </a:solidFill>
          <a:ln w="12700">
            <a:solidFill>
              <a:srgbClr val="FCEBE6"/>
            </a:solidFill>
            <a:prstDash val="solid"/>
          </a:ln>
        </p:spPr>
        <p:txBody>
          <a:bodyPr/>
          <a:lstStyle/>
          <a:p>
            <a:endParaRPr lang="en-US"/>
          </a:p>
        </p:txBody>
      </p:sp>
      <p:sp>
        <p:nvSpPr>
          <p:cNvPr id="7" name="Shape 5"/>
          <p:cNvSpPr/>
          <p:nvPr/>
        </p:nvSpPr>
        <p:spPr>
          <a:xfrm>
            <a:off x="731520" y="1755648"/>
            <a:ext cx="438912" cy="438912"/>
          </a:xfrm>
          <a:prstGeom prst="ellipse">
            <a:avLst/>
          </a:prstGeom>
          <a:solidFill>
            <a:srgbClr val="D9482B"/>
          </a:solidFill>
          <a:ln w="12700">
            <a:solidFill>
              <a:srgbClr val="D9482B"/>
            </a:solidFill>
            <a:prstDash val="solid"/>
          </a:ln>
        </p:spPr>
        <p:txBody>
          <a:bodyPr/>
          <a:lstStyle/>
          <a:p>
            <a:endParaRPr lang="en-US"/>
          </a:p>
        </p:txBody>
      </p:sp>
      <p:sp>
        <p:nvSpPr>
          <p:cNvPr id="8" name="Text 6"/>
          <p:cNvSpPr txBox="1"/>
          <p:nvPr/>
        </p:nvSpPr>
        <p:spPr>
          <a:xfrm>
            <a:off x="731520" y="1755648"/>
            <a:ext cx="438912" cy="438912"/>
          </a:xfrm>
          <a:prstGeom prst="rect">
            <a:avLst/>
          </a:prstGeom>
          <a:noFill/>
          <a:ln/>
        </p:spPr>
        <p:txBody>
          <a:bodyPr wrap="square" lIns="0" tIns="0" rIns="0" bIns="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a:t>
            </a:r>
            <a:endParaRPr lang="en-US" sz="1800" dirty="0"/>
          </a:p>
        </p:txBody>
      </p:sp>
      <p:sp>
        <p:nvSpPr>
          <p:cNvPr id="9" name="Text 7"/>
          <p:cNvSpPr txBox="1"/>
          <p:nvPr/>
        </p:nvSpPr>
        <p:spPr>
          <a:xfrm>
            <a:off x="1325880" y="1737360"/>
            <a:ext cx="4480560" cy="685800"/>
          </a:xfrm>
          <a:prstGeom prst="rect">
            <a:avLst/>
          </a:prstGeom>
          <a:noFill/>
          <a:ln/>
        </p:spPr>
        <p:txBody>
          <a:bodyPr wrap="square" lIns="0" tIns="0" rIns="0" bIns="0" rtlCol="0" anchor="t"/>
          <a:lstStyle/>
          <a:p>
            <a:pPr marL="0" indent="0">
              <a:buNone/>
            </a:pPr>
            <a:r>
              <a:rPr lang="en-US" sz="1800" b="1" dirty="0">
                <a:solidFill>
                  <a:srgbClr val="14213D"/>
                </a:solidFill>
                <a:latin typeface="Cambria" pitchFamily="34" charset="0"/>
                <a:ea typeface="Cambria" pitchFamily="34" charset="-122"/>
                <a:cs typeface="Cambria" pitchFamily="34" charset="-120"/>
              </a:rPr>
              <a:t>“If the forces are balanced, is the object at rest?”</a:t>
            </a:r>
            <a:endParaRPr lang="en-US" sz="1800" dirty="0"/>
          </a:p>
        </p:txBody>
      </p:sp>
      <p:sp>
        <p:nvSpPr>
          <p:cNvPr id="10" name="Text 8"/>
          <p:cNvSpPr txBox="1"/>
          <p:nvPr/>
        </p:nvSpPr>
        <p:spPr>
          <a:xfrm>
            <a:off x="1325880" y="2468880"/>
            <a:ext cx="4480560" cy="1188720"/>
          </a:xfrm>
          <a:prstGeom prst="rect">
            <a:avLst/>
          </a:prstGeom>
          <a:noFill/>
          <a:ln/>
        </p:spPr>
        <p:txBody>
          <a:bodyPr wrap="square" lIns="0" tIns="0" rIns="0" bIns="0" rtlCol="0" anchor="t"/>
          <a:lstStyle/>
          <a:p>
            <a:pPr marL="0" indent="0">
              <a:buNone/>
            </a:pPr>
            <a:r>
              <a:rPr lang="en-US" sz="1550" dirty="0">
                <a:solidFill>
                  <a:srgbClr val="1E2A44"/>
                </a:solidFill>
                <a:latin typeface="Calibri" pitchFamily="34" charset="0"/>
                <a:ea typeface="Calibri" pitchFamily="34" charset="-122"/>
                <a:cs typeface="Calibri" pitchFamily="34" charset="-120"/>
              </a:rPr>
              <a:t>Not necessarily. Balanced forces mean no acceleration: at rest OR moving at constant velocity (Newton I).</a:t>
            </a:r>
            <a:endParaRPr lang="en-US" sz="1550" dirty="0"/>
          </a:p>
        </p:txBody>
      </p:sp>
      <p:sp>
        <p:nvSpPr>
          <p:cNvPr id="11" name="Shape 9"/>
          <p:cNvSpPr/>
          <p:nvPr/>
        </p:nvSpPr>
        <p:spPr>
          <a:xfrm>
            <a:off x="6190488" y="1554480"/>
            <a:ext cx="5449824" cy="2194560"/>
          </a:xfrm>
          <a:prstGeom prst="roundRect">
            <a:avLst>
              <a:gd name="adj" fmla="val 5000"/>
            </a:avLst>
          </a:prstGeom>
          <a:solidFill>
            <a:srgbClr val="EEF3F9"/>
          </a:solidFill>
          <a:ln w="12700">
            <a:solidFill>
              <a:srgbClr val="EEF3F9"/>
            </a:solidFill>
            <a:prstDash val="solid"/>
          </a:ln>
        </p:spPr>
        <p:txBody>
          <a:bodyPr/>
          <a:lstStyle/>
          <a:p>
            <a:endParaRPr lang="en-US"/>
          </a:p>
        </p:txBody>
      </p:sp>
      <p:sp>
        <p:nvSpPr>
          <p:cNvPr id="12" name="Shape 10"/>
          <p:cNvSpPr/>
          <p:nvPr/>
        </p:nvSpPr>
        <p:spPr>
          <a:xfrm>
            <a:off x="6373368" y="1755648"/>
            <a:ext cx="438912" cy="438912"/>
          </a:xfrm>
          <a:prstGeom prst="ellipse">
            <a:avLst/>
          </a:prstGeom>
          <a:solidFill>
            <a:srgbClr val="D9482B"/>
          </a:solidFill>
          <a:ln w="12700">
            <a:solidFill>
              <a:srgbClr val="D9482B"/>
            </a:solidFill>
            <a:prstDash val="solid"/>
          </a:ln>
        </p:spPr>
        <p:txBody>
          <a:bodyPr/>
          <a:lstStyle/>
          <a:p>
            <a:endParaRPr lang="en-US"/>
          </a:p>
        </p:txBody>
      </p:sp>
      <p:sp>
        <p:nvSpPr>
          <p:cNvPr id="13" name="Text 11"/>
          <p:cNvSpPr txBox="1"/>
          <p:nvPr/>
        </p:nvSpPr>
        <p:spPr>
          <a:xfrm>
            <a:off x="6373368" y="1755648"/>
            <a:ext cx="438912" cy="438912"/>
          </a:xfrm>
          <a:prstGeom prst="rect">
            <a:avLst/>
          </a:prstGeom>
          <a:noFill/>
          <a:ln/>
        </p:spPr>
        <p:txBody>
          <a:bodyPr wrap="square" lIns="0" tIns="0" rIns="0" bIns="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a:t>
            </a:r>
            <a:endParaRPr lang="en-US" sz="1800" dirty="0"/>
          </a:p>
        </p:txBody>
      </p:sp>
      <p:sp>
        <p:nvSpPr>
          <p:cNvPr id="14" name="Text 12"/>
          <p:cNvSpPr txBox="1"/>
          <p:nvPr/>
        </p:nvSpPr>
        <p:spPr>
          <a:xfrm>
            <a:off x="6967728" y="1737360"/>
            <a:ext cx="4480560" cy="685800"/>
          </a:xfrm>
          <a:prstGeom prst="rect">
            <a:avLst/>
          </a:prstGeom>
          <a:noFill/>
          <a:ln/>
        </p:spPr>
        <p:txBody>
          <a:bodyPr wrap="square" lIns="0" tIns="0" rIns="0" bIns="0" rtlCol="0" anchor="t"/>
          <a:lstStyle/>
          <a:p>
            <a:pPr marL="0" indent="0">
              <a:buNone/>
            </a:pPr>
            <a:r>
              <a:rPr lang="en-US" sz="1800" b="1" dirty="0">
                <a:solidFill>
                  <a:srgbClr val="14213D"/>
                </a:solidFill>
                <a:latin typeface="Cambria" pitchFamily="34" charset="0"/>
                <a:ea typeface="Cambria" pitchFamily="34" charset="-122"/>
                <a:cs typeface="Cambria" pitchFamily="34" charset="-120"/>
              </a:rPr>
              <a:t>“Weight and normal reaction are equal and opposite — a Newton III pair?”</a:t>
            </a:r>
            <a:endParaRPr lang="en-US" sz="1800" dirty="0"/>
          </a:p>
        </p:txBody>
      </p:sp>
      <p:sp>
        <p:nvSpPr>
          <p:cNvPr id="15" name="Text 13"/>
          <p:cNvSpPr txBox="1"/>
          <p:nvPr/>
        </p:nvSpPr>
        <p:spPr>
          <a:xfrm>
            <a:off x="6967728" y="2468880"/>
            <a:ext cx="4480560" cy="1188720"/>
          </a:xfrm>
          <a:prstGeom prst="rect">
            <a:avLst/>
          </a:prstGeom>
          <a:noFill/>
          <a:ln/>
        </p:spPr>
        <p:txBody>
          <a:bodyPr wrap="square" lIns="0" tIns="0" rIns="0" bIns="0" rtlCol="0" anchor="t"/>
          <a:lstStyle/>
          <a:p>
            <a:pPr marL="0" indent="0">
              <a:buNone/>
            </a:pPr>
            <a:r>
              <a:rPr lang="en-US" sz="1550" dirty="0">
                <a:solidFill>
                  <a:srgbClr val="1E2A44"/>
                </a:solidFill>
                <a:latin typeface="Calibri" pitchFamily="34" charset="0"/>
                <a:ea typeface="Calibri" pitchFamily="34" charset="-122"/>
                <a:cs typeface="Calibri" pitchFamily="34" charset="-120"/>
              </a:rPr>
              <a:t>No. Both act on the same object. A third-law pair acts on two different objects and is the same type of force.</a:t>
            </a:r>
            <a:endParaRPr lang="en-US" sz="1550" dirty="0"/>
          </a:p>
        </p:txBody>
      </p:sp>
      <p:sp>
        <p:nvSpPr>
          <p:cNvPr id="16" name="Shape 14"/>
          <p:cNvSpPr/>
          <p:nvPr/>
        </p:nvSpPr>
        <p:spPr>
          <a:xfrm>
            <a:off x="548640" y="3886200"/>
            <a:ext cx="5449824" cy="2194560"/>
          </a:xfrm>
          <a:prstGeom prst="roundRect">
            <a:avLst>
              <a:gd name="adj" fmla="val 5000"/>
            </a:avLst>
          </a:prstGeom>
          <a:solidFill>
            <a:srgbClr val="FFF4DC"/>
          </a:solidFill>
          <a:ln w="12700">
            <a:solidFill>
              <a:srgbClr val="FFF4DC"/>
            </a:solidFill>
            <a:prstDash val="solid"/>
          </a:ln>
        </p:spPr>
        <p:txBody>
          <a:bodyPr/>
          <a:lstStyle/>
          <a:p>
            <a:endParaRPr lang="en-US"/>
          </a:p>
        </p:txBody>
      </p:sp>
      <p:sp>
        <p:nvSpPr>
          <p:cNvPr id="17" name="Shape 15"/>
          <p:cNvSpPr/>
          <p:nvPr/>
        </p:nvSpPr>
        <p:spPr>
          <a:xfrm>
            <a:off x="731520" y="4087368"/>
            <a:ext cx="438912" cy="438912"/>
          </a:xfrm>
          <a:prstGeom prst="ellipse">
            <a:avLst/>
          </a:prstGeom>
          <a:solidFill>
            <a:srgbClr val="D9482B"/>
          </a:solidFill>
          <a:ln w="12700">
            <a:solidFill>
              <a:srgbClr val="D9482B"/>
            </a:solidFill>
            <a:prstDash val="solid"/>
          </a:ln>
        </p:spPr>
        <p:txBody>
          <a:bodyPr/>
          <a:lstStyle/>
          <a:p>
            <a:endParaRPr lang="en-US"/>
          </a:p>
        </p:txBody>
      </p:sp>
      <p:sp>
        <p:nvSpPr>
          <p:cNvPr id="18" name="Text 16"/>
          <p:cNvSpPr txBox="1"/>
          <p:nvPr/>
        </p:nvSpPr>
        <p:spPr>
          <a:xfrm>
            <a:off x="731520" y="4087368"/>
            <a:ext cx="438912" cy="438912"/>
          </a:xfrm>
          <a:prstGeom prst="rect">
            <a:avLst/>
          </a:prstGeom>
          <a:noFill/>
          <a:ln/>
        </p:spPr>
        <p:txBody>
          <a:bodyPr wrap="square" lIns="0" tIns="0" rIns="0" bIns="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a:t>
            </a:r>
            <a:endParaRPr lang="en-US" sz="1800" dirty="0"/>
          </a:p>
        </p:txBody>
      </p:sp>
      <p:sp>
        <p:nvSpPr>
          <p:cNvPr id="19" name="Text 17"/>
          <p:cNvSpPr txBox="1"/>
          <p:nvPr/>
        </p:nvSpPr>
        <p:spPr>
          <a:xfrm>
            <a:off x="1325880" y="4069080"/>
            <a:ext cx="4480560" cy="685800"/>
          </a:xfrm>
          <a:prstGeom prst="rect">
            <a:avLst/>
          </a:prstGeom>
          <a:noFill/>
          <a:ln/>
        </p:spPr>
        <p:txBody>
          <a:bodyPr wrap="square" lIns="0" tIns="0" rIns="0" bIns="0" rtlCol="0" anchor="t"/>
          <a:lstStyle/>
          <a:p>
            <a:pPr marL="0" indent="0">
              <a:buNone/>
            </a:pPr>
            <a:r>
              <a:rPr lang="en-US" sz="1800" b="1" dirty="0">
                <a:solidFill>
                  <a:srgbClr val="14213D"/>
                </a:solidFill>
                <a:latin typeface="Cambria" pitchFamily="34" charset="0"/>
                <a:ea typeface="Cambria" pitchFamily="34" charset="-122"/>
                <a:cs typeface="Cambria" pitchFamily="34" charset="-120"/>
              </a:rPr>
              <a:t>“A ball bounces back at the same speed. Is Δp zero?”</a:t>
            </a:r>
            <a:endParaRPr lang="en-US" sz="1800" dirty="0"/>
          </a:p>
        </p:txBody>
      </p:sp>
      <p:sp>
        <p:nvSpPr>
          <p:cNvPr id="20" name="Text 18"/>
          <p:cNvSpPr txBox="1"/>
          <p:nvPr/>
        </p:nvSpPr>
        <p:spPr>
          <a:xfrm>
            <a:off x="1325880" y="4800600"/>
            <a:ext cx="4480560" cy="1188720"/>
          </a:xfrm>
          <a:prstGeom prst="rect">
            <a:avLst/>
          </a:prstGeom>
          <a:noFill/>
          <a:ln/>
        </p:spPr>
        <p:txBody>
          <a:bodyPr wrap="square" lIns="0" tIns="0" rIns="0" bIns="0" rtlCol="0" anchor="t"/>
          <a:lstStyle/>
          <a:p>
            <a:pPr marL="0" indent="0">
              <a:buNone/>
            </a:pPr>
            <a:r>
              <a:rPr lang="en-US" sz="1550" dirty="0">
                <a:solidFill>
                  <a:srgbClr val="1E2A44"/>
                </a:solidFill>
                <a:latin typeface="Calibri" pitchFamily="34" charset="0"/>
                <a:ea typeface="Calibri" pitchFamily="34" charset="-122"/>
                <a:cs typeface="Calibri" pitchFamily="34" charset="-120"/>
              </a:rPr>
              <a:t>No. Momentum is a vector: Δp = m(−v) − m(v) = −2mv.</a:t>
            </a:r>
            <a:endParaRPr lang="en-US" sz="1550" dirty="0"/>
          </a:p>
        </p:txBody>
      </p:sp>
      <p:sp>
        <p:nvSpPr>
          <p:cNvPr id="21" name="Shape 19"/>
          <p:cNvSpPr/>
          <p:nvPr/>
        </p:nvSpPr>
        <p:spPr>
          <a:xfrm>
            <a:off x="6190488" y="3886200"/>
            <a:ext cx="5449824" cy="2194560"/>
          </a:xfrm>
          <a:prstGeom prst="roundRect">
            <a:avLst>
              <a:gd name="adj" fmla="val 5000"/>
            </a:avLst>
          </a:prstGeom>
          <a:solidFill>
            <a:srgbClr val="FCEBE6"/>
          </a:solidFill>
          <a:ln w="12700">
            <a:solidFill>
              <a:srgbClr val="FCEBE6"/>
            </a:solidFill>
            <a:prstDash val="solid"/>
          </a:ln>
        </p:spPr>
        <p:txBody>
          <a:bodyPr/>
          <a:lstStyle/>
          <a:p>
            <a:endParaRPr lang="en-US"/>
          </a:p>
        </p:txBody>
      </p:sp>
      <p:sp>
        <p:nvSpPr>
          <p:cNvPr id="22" name="Shape 20"/>
          <p:cNvSpPr/>
          <p:nvPr/>
        </p:nvSpPr>
        <p:spPr>
          <a:xfrm>
            <a:off x="6373368" y="4087368"/>
            <a:ext cx="438912" cy="438912"/>
          </a:xfrm>
          <a:prstGeom prst="ellipse">
            <a:avLst/>
          </a:prstGeom>
          <a:solidFill>
            <a:srgbClr val="D9482B"/>
          </a:solidFill>
          <a:ln w="12700">
            <a:solidFill>
              <a:srgbClr val="D9482B"/>
            </a:solidFill>
            <a:prstDash val="solid"/>
          </a:ln>
        </p:spPr>
        <p:txBody>
          <a:bodyPr/>
          <a:lstStyle/>
          <a:p>
            <a:endParaRPr lang="en-US"/>
          </a:p>
        </p:txBody>
      </p:sp>
      <p:sp>
        <p:nvSpPr>
          <p:cNvPr id="23" name="Text 21"/>
          <p:cNvSpPr txBox="1"/>
          <p:nvPr/>
        </p:nvSpPr>
        <p:spPr>
          <a:xfrm>
            <a:off x="6373368" y="4087368"/>
            <a:ext cx="438912" cy="438912"/>
          </a:xfrm>
          <a:prstGeom prst="rect">
            <a:avLst/>
          </a:prstGeom>
          <a:noFill/>
          <a:ln/>
        </p:spPr>
        <p:txBody>
          <a:bodyPr wrap="square" lIns="0" tIns="0" rIns="0" bIns="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a:t>
            </a:r>
            <a:endParaRPr lang="en-US" sz="1800" dirty="0"/>
          </a:p>
        </p:txBody>
      </p:sp>
      <p:sp>
        <p:nvSpPr>
          <p:cNvPr id="24" name="Text 22"/>
          <p:cNvSpPr txBox="1"/>
          <p:nvPr/>
        </p:nvSpPr>
        <p:spPr>
          <a:xfrm>
            <a:off x="6967728" y="4069080"/>
            <a:ext cx="4480560" cy="685800"/>
          </a:xfrm>
          <a:prstGeom prst="rect">
            <a:avLst/>
          </a:prstGeom>
          <a:noFill/>
          <a:ln/>
        </p:spPr>
        <p:txBody>
          <a:bodyPr wrap="square" lIns="0" tIns="0" rIns="0" bIns="0" rtlCol="0" anchor="t"/>
          <a:lstStyle/>
          <a:p>
            <a:pPr marL="0" indent="0">
              <a:buNone/>
            </a:pPr>
            <a:r>
              <a:rPr lang="en-US" sz="1800" b="1" dirty="0">
                <a:solidFill>
                  <a:srgbClr val="14213D"/>
                </a:solidFill>
                <a:latin typeface="Cambria" pitchFamily="34" charset="0"/>
                <a:ea typeface="Cambria" pitchFamily="34" charset="-122"/>
                <a:cs typeface="Cambria" pitchFamily="34" charset="-120"/>
              </a:rPr>
              <a:t>“At terminal velocity, has gravity stopped acting?”</a:t>
            </a:r>
            <a:endParaRPr lang="en-US" sz="1800" dirty="0"/>
          </a:p>
        </p:txBody>
      </p:sp>
      <p:sp>
        <p:nvSpPr>
          <p:cNvPr id="25" name="Text 23"/>
          <p:cNvSpPr txBox="1"/>
          <p:nvPr/>
        </p:nvSpPr>
        <p:spPr>
          <a:xfrm>
            <a:off x="6967728" y="4800600"/>
            <a:ext cx="4480560" cy="1188720"/>
          </a:xfrm>
          <a:prstGeom prst="rect">
            <a:avLst/>
          </a:prstGeom>
          <a:noFill/>
          <a:ln/>
        </p:spPr>
        <p:txBody>
          <a:bodyPr wrap="square" lIns="0" tIns="0" rIns="0" bIns="0" rtlCol="0" anchor="t"/>
          <a:lstStyle/>
          <a:p>
            <a:pPr marL="0" indent="0">
              <a:buNone/>
            </a:pPr>
            <a:r>
              <a:rPr lang="en-US" sz="1550" dirty="0">
                <a:solidFill>
                  <a:srgbClr val="1E2A44"/>
                </a:solidFill>
                <a:latin typeface="Calibri" pitchFamily="34" charset="0"/>
                <a:ea typeface="Calibri" pitchFamily="34" charset="-122"/>
                <a:cs typeface="Calibri" pitchFamily="34" charset="-120"/>
              </a:rPr>
              <a:t>No. Weight is unchanged; drag has grown to equal it, so the resultant force and acceleration are zero.</a:t>
            </a:r>
            <a:endParaRPr lang="en-US" sz="155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972800" cy="274320"/>
          </a:xfrm>
          <a:prstGeom prst="rect">
            <a:avLst/>
          </a:prstGeom>
          <a:noFill/>
          <a:ln/>
        </p:spPr>
        <p:txBody>
          <a:bodyPr wrap="square" lIns="0" tIns="0" rIns="0" bIns="0" rtlCol="0" anchor="ctr"/>
          <a:lstStyle/>
          <a:p>
            <a:pPr marL="0" indent="0">
              <a:buNone/>
            </a:pPr>
            <a:r>
              <a:rPr lang="en-US" sz="1200" b="1" kern="0" spc="300" dirty="0">
                <a:solidFill>
                  <a:srgbClr val="1591BD"/>
                </a:solidFill>
                <a:latin typeface="Calibri" pitchFamily="34" charset="0"/>
                <a:ea typeface="Calibri" pitchFamily="34" charset="-122"/>
                <a:cs typeface="Calibri" pitchFamily="34" charset="-120"/>
              </a:rPr>
              <a:t>COMMON DOUBTS &amp; MISCONCEPTIONS</a:t>
            </a:r>
            <a:endParaRPr lang="en-US" sz="1200" dirty="0"/>
          </a:p>
        </p:txBody>
      </p:sp>
      <p:sp>
        <p:nvSpPr>
          <p:cNvPr id="3" name="Text 1"/>
          <p:cNvSpPr txBox="1"/>
          <p:nvPr/>
        </p:nvSpPr>
        <p:spPr>
          <a:xfrm>
            <a:off x="548640" y="621792"/>
            <a:ext cx="11064240" cy="685800"/>
          </a:xfrm>
          <a:prstGeom prst="rect">
            <a:avLst/>
          </a:prstGeom>
          <a:noFill/>
          <a:ln/>
        </p:spPr>
        <p:txBody>
          <a:bodyPr wrap="square" lIns="0" tIns="0" rIns="0" bIns="0" rtlCol="0" anchor="ctr"/>
          <a:lstStyle/>
          <a:p>
            <a:pPr marL="0" indent="0">
              <a:buNone/>
            </a:pPr>
            <a:r>
              <a:rPr lang="en-US" sz="3200" b="1" dirty="0">
                <a:solidFill>
                  <a:srgbClr val="14213D"/>
                </a:solidFill>
                <a:latin typeface="Cambria" pitchFamily="34" charset="0"/>
                <a:ea typeface="Cambria" pitchFamily="34" charset="-122"/>
                <a:cs typeface="Cambria" pitchFamily="34" charset="-120"/>
              </a:rPr>
              <a:t>Students often ask… (2)</a:t>
            </a:r>
            <a:endParaRPr lang="en-US" sz="3200" dirty="0"/>
          </a:p>
        </p:txBody>
      </p:sp>
      <p:sp>
        <p:nvSpPr>
          <p:cNvPr id="4" name="Text 2"/>
          <p:cNvSpPr txBox="1"/>
          <p:nvPr/>
        </p:nvSpPr>
        <p:spPr>
          <a:xfrm>
            <a:off x="548640" y="6400800"/>
            <a:ext cx="7315200" cy="274320"/>
          </a:xfrm>
          <a:prstGeom prst="rect">
            <a:avLst/>
          </a:prstGeom>
          <a:noFill/>
          <a:ln/>
        </p:spPr>
        <p:txBody>
          <a:bodyPr wrap="square" lIns="0" tIns="0" rIns="0" bIns="0" rtlCol="0" anchor="ctr"/>
          <a:lstStyle/>
          <a:p>
            <a:pPr marL="0" indent="0">
              <a:buNone/>
            </a:pPr>
            <a:r>
              <a:rPr lang="en-US" sz="1000" dirty="0">
                <a:solidFill>
                  <a:srgbClr val="6B7488"/>
                </a:solidFill>
                <a:latin typeface="Calibri" pitchFamily="34" charset="0"/>
                <a:ea typeface="Calibri" pitchFamily="34" charset="-122"/>
                <a:cs typeface="Calibri" pitchFamily="34" charset="-120"/>
              </a:rPr>
              <a:t>Topic 3 · Dynamics   |   Cambridge International AS Level Physics 9702</a:t>
            </a:r>
            <a:endParaRPr lang="en-US" sz="1000" dirty="0"/>
          </a:p>
        </p:txBody>
      </p:sp>
      <p:sp>
        <p:nvSpPr>
          <p:cNvPr id="5" name="Text 3"/>
          <p:cNvSpPr txBox="1"/>
          <p:nvPr/>
        </p:nvSpPr>
        <p:spPr>
          <a:xfrm>
            <a:off x="10728655" y="6400800"/>
            <a:ext cx="914400" cy="274320"/>
          </a:xfrm>
          <a:prstGeom prst="rect">
            <a:avLst/>
          </a:prstGeom>
          <a:noFill/>
          <a:ln/>
        </p:spPr>
        <p:txBody>
          <a:bodyPr wrap="square" lIns="0" tIns="0" rIns="0" bIns="0" rtlCol="0" anchor="ctr"/>
          <a:lstStyle/>
          <a:p>
            <a:pPr marL="0" indent="0" algn="r">
              <a:buNone/>
            </a:pPr>
            <a:r>
              <a:rPr lang="en-US" sz="1000" dirty="0">
                <a:solidFill>
                  <a:srgbClr val="6B7488"/>
                </a:solidFill>
                <a:latin typeface="Calibri" pitchFamily="34" charset="0"/>
                <a:ea typeface="Calibri" pitchFamily="34" charset="-122"/>
                <a:cs typeface="Calibri" pitchFamily="34" charset="-120"/>
              </a:rPr>
              <a:t>48</a:t>
            </a:r>
            <a:endParaRPr lang="en-US" sz="1000" dirty="0"/>
          </a:p>
        </p:txBody>
      </p:sp>
      <p:sp>
        <p:nvSpPr>
          <p:cNvPr id="6" name="Shape 4"/>
          <p:cNvSpPr/>
          <p:nvPr/>
        </p:nvSpPr>
        <p:spPr>
          <a:xfrm>
            <a:off x="548640" y="1554480"/>
            <a:ext cx="5449824" cy="2194560"/>
          </a:xfrm>
          <a:prstGeom prst="roundRect">
            <a:avLst>
              <a:gd name="adj" fmla="val 5000"/>
            </a:avLst>
          </a:prstGeom>
          <a:solidFill>
            <a:srgbClr val="FCEBE6"/>
          </a:solidFill>
          <a:ln w="12700">
            <a:solidFill>
              <a:srgbClr val="FCEBE6"/>
            </a:solidFill>
            <a:prstDash val="solid"/>
          </a:ln>
        </p:spPr>
        <p:txBody>
          <a:bodyPr/>
          <a:lstStyle/>
          <a:p>
            <a:endParaRPr lang="en-US"/>
          </a:p>
        </p:txBody>
      </p:sp>
      <p:sp>
        <p:nvSpPr>
          <p:cNvPr id="7" name="Shape 5"/>
          <p:cNvSpPr/>
          <p:nvPr/>
        </p:nvSpPr>
        <p:spPr>
          <a:xfrm>
            <a:off x="731520" y="1755648"/>
            <a:ext cx="438912" cy="438912"/>
          </a:xfrm>
          <a:prstGeom prst="ellipse">
            <a:avLst/>
          </a:prstGeom>
          <a:solidFill>
            <a:srgbClr val="D9482B"/>
          </a:solidFill>
          <a:ln w="12700">
            <a:solidFill>
              <a:srgbClr val="D9482B"/>
            </a:solidFill>
            <a:prstDash val="solid"/>
          </a:ln>
        </p:spPr>
        <p:txBody>
          <a:bodyPr/>
          <a:lstStyle/>
          <a:p>
            <a:endParaRPr lang="en-US"/>
          </a:p>
        </p:txBody>
      </p:sp>
      <p:sp>
        <p:nvSpPr>
          <p:cNvPr id="8" name="Text 6"/>
          <p:cNvSpPr txBox="1"/>
          <p:nvPr/>
        </p:nvSpPr>
        <p:spPr>
          <a:xfrm>
            <a:off x="731520" y="1755648"/>
            <a:ext cx="438912" cy="438912"/>
          </a:xfrm>
          <a:prstGeom prst="rect">
            <a:avLst/>
          </a:prstGeom>
          <a:noFill/>
          <a:ln/>
        </p:spPr>
        <p:txBody>
          <a:bodyPr wrap="square" lIns="0" tIns="0" rIns="0" bIns="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a:t>
            </a:r>
            <a:endParaRPr lang="en-US" sz="1800" dirty="0"/>
          </a:p>
        </p:txBody>
      </p:sp>
      <p:sp>
        <p:nvSpPr>
          <p:cNvPr id="9" name="Text 7"/>
          <p:cNvSpPr txBox="1"/>
          <p:nvPr/>
        </p:nvSpPr>
        <p:spPr>
          <a:xfrm>
            <a:off x="1325880" y="1737360"/>
            <a:ext cx="4480560" cy="685800"/>
          </a:xfrm>
          <a:prstGeom prst="rect">
            <a:avLst/>
          </a:prstGeom>
          <a:noFill/>
          <a:ln/>
        </p:spPr>
        <p:txBody>
          <a:bodyPr wrap="square" lIns="0" tIns="0" rIns="0" bIns="0" rtlCol="0" anchor="t"/>
          <a:lstStyle/>
          <a:p>
            <a:pPr marL="0" indent="0">
              <a:buNone/>
            </a:pPr>
            <a:r>
              <a:rPr lang="en-US" sz="1800" b="1" dirty="0">
                <a:solidFill>
                  <a:srgbClr val="14213D"/>
                </a:solidFill>
                <a:latin typeface="Cambria" pitchFamily="34" charset="0"/>
                <a:ea typeface="Cambria" pitchFamily="34" charset="-122"/>
                <a:cs typeface="Cambria" pitchFamily="34" charset="-120"/>
              </a:rPr>
              <a:t>“Is kinetic energy conserved in every collision?”</a:t>
            </a:r>
            <a:endParaRPr lang="en-US" sz="1800" dirty="0"/>
          </a:p>
        </p:txBody>
      </p:sp>
      <p:sp>
        <p:nvSpPr>
          <p:cNvPr id="10" name="Text 8"/>
          <p:cNvSpPr txBox="1"/>
          <p:nvPr/>
        </p:nvSpPr>
        <p:spPr>
          <a:xfrm>
            <a:off x="1325880" y="2468880"/>
            <a:ext cx="4480560" cy="1188720"/>
          </a:xfrm>
          <a:prstGeom prst="rect">
            <a:avLst/>
          </a:prstGeom>
          <a:noFill/>
          <a:ln/>
        </p:spPr>
        <p:txBody>
          <a:bodyPr wrap="square" lIns="0" tIns="0" rIns="0" bIns="0" rtlCol="0" anchor="t"/>
          <a:lstStyle/>
          <a:p>
            <a:pPr marL="0" indent="0">
              <a:buNone/>
            </a:pPr>
            <a:r>
              <a:rPr lang="en-US" sz="1550" dirty="0">
                <a:solidFill>
                  <a:srgbClr val="1E2A44"/>
                </a:solidFill>
                <a:latin typeface="Calibri" pitchFamily="34" charset="0"/>
                <a:ea typeface="Calibri" pitchFamily="34" charset="-122"/>
                <a:cs typeface="Calibri" pitchFamily="34" charset="-120"/>
              </a:rPr>
              <a:t>No. Momentum is always conserved (no external force). KE is conserved only in elastic collisions.</a:t>
            </a:r>
            <a:endParaRPr lang="en-US" sz="1550" dirty="0"/>
          </a:p>
        </p:txBody>
      </p:sp>
      <p:sp>
        <p:nvSpPr>
          <p:cNvPr id="11" name="Shape 9"/>
          <p:cNvSpPr/>
          <p:nvPr/>
        </p:nvSpPr>
        <p:spPr>
          <a:xfrm>
            <a:off x="6190488" y="1554480"/>
            <a:ext cx="5449824" cy="2194560"/>
          </a:xfrm>
          <a:prstGeom prst="roundRect">
            <a:avLst>
              <a:gd name="adj" fmla="val 5000"/>
            </a:avLst>
          </a:prstGeom>
          <a:solidFill>
            <a:srgbClr val="EEF3F9"/>
          </a:solidFill>
          <a:ln w="12700">
            <a:solidFill>
              <a:srgbClr val="EEF3F9"/>
            </a:solidFill>
            <a:prstDash val="solid"/>
          </a:ln>
        </p:spPr>
        <p:txBody>
          <a:bodyPr/>
          <a:lstStyle/>
          <a:p>
            <a:endParaRPr lang="en-US"/>
          </a:p>
        </p:txBody>
      </p:sp>
      <p:sp>
        <p:nvSpPr>
          <p:cNvPr id="12" name="Shape 10"/>
          <p:cNvSpPr/>
          <p:nvPr/>
        </p:nvSpPr>
        <p:spPr>
          <a:xfrm>
            <a:off x="6373368" y="1755648"/>
            <a:ext cx="438912" cy="438912"/>
          </a:xfrm>
          <a:prstGeom prst="ellipse">
            <a:avLst/>
          </a:prstGeom>
          <a:solidFill>
            <a:srgbClr val="D9482B"/>
          </a:solidFill>
          <a:ln w="12700">
            <a:solidFill>
              <a:srgbClr val="D9482B"/>
            </a:solidFill>
            <a:prstDash val="solid"/>
          </a:ln>
        </p:spPr>
        <p:txBody>
          <a:bodyPr/>
          <a:lstStyle/>
          <a:p>
            <a:endParaRPr lang="en-US"/>
          </a:p>
        </p:txBody>
      </p:sp>
      <p:sp>
        <p:nvSpPr>
          <p:cNvPr id="13" name="Text 11"/>
          <p:cNvSpPr txBox="1"/>
          <p:nvPr/>
        </p:nvSpPr>
        <p:spPr>
          <a:xfrm>
            <a:off x="6373368" y="1755648"/>
            <a:ext cx="438912" cy="438912"/>
          </a:xfrm>
          <a:prstGeom prst="rect">
            <a:avLst/>
          </a:prstGeom>
          <a:noFill/>
          <a:ln/>
        </p:spPr>
        <p:txBody>
          <a:bodyPr wrap="square" lIns="0" tIns="0" rIns="0" bIns="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a:t>
            </a:r>
            <a:endParaRPr lang="en-US" sz="1800" dirty="0"/>
          </a:p>
        </p:txBody>
      </p:sp>
      <p:sp>
        <p:nvSpPr>
          <p:cNvPr id="14" name="Text 12"/>
          <p:cNvSpPr txBox="1"/>
          <p:nvPr/>
        </p:nvSpPr>
        <p:spPr>
          <a:xfrm>
            <a:off x="6967728" y="1737360"/>
            <a:ext cx="4480560" cy="685800"/>
          </a:xfrm>
          <a:prstGeom prst="rect">
            <a:avLst/>
          </a:prstGeom>
          <a:noFill/>
          <a:ln/>
        </p:spPr>
        <p:txBody>
          <a:bodyPr wrap="square" lIns="0" tIns="0" rIns="0" bIns="0" rtlCol="0" anchor="t"/>
          <a:lstStyle/>
          <a:p>
            <a:pPr marL="0" indent="0">
              <a:buNone/>
            </a:pPr>
            <a:r>
              <a:rPr lang="en-US" sz="1800" b="1" dirty="0">
                <a:solidFill>
                  <a:srgbClr val="14213D"/>
                </a:solidFill>
                <a:latin typeface="Cambria" pitchFamily="34" charset="0"/>
                <a:ea typeface="Cambria" pitchFamily="34" charset="-122"/>
                <a:cs typeface="Cambria" pitchFamily="34" charset="-120"/>
              </a:rPr>
              <a:t>“Do heavier objects fall faster?”</a:t>
            </a:r>
            <a:endParaRPr lang="en-US" sz="1800" dirty="0"/>
          </a:p>
        </p:txBody>
      </p:sp>
      <p:sp>
        <p:nvSpPr>
          <p:cNvPr id="15" name="Text 13"/>
          <p:cNvSpPr txBox="1"/>
          <p:nvPr/>
        </p:nvSpPr>
        <p:spPr>
          <a:xfrm>
            <a:off x="6967728" y="2468880"/>
            <a:ext cx="4480560" cy="1188720"/>
          </a:xfrm>
          <a:prstGeom prst="rect">
            <a:avLst/>
          </a:prstGeom>
          <a:noFill/>
          <a:ln/>
        </p:spPr>
        <p:txBody>
          <a:bodyPr wrap="square" lIns="0" tIns="0" rIns="0" bIns="0" rtlCol="0" anchor="t"/>
          <a:lstStyle/>
          <a:p>
            <a:pPr marL="0" indent="0">
              <a:buNone/>
            </a:pPr>
            <a:r>
              <a:rPr lang="en-US" sz="1550" dirty="0">
                <a:solidFill>
                  <a:srgbClr val="1E2A44"/>
                </a:solidFill>
                <a:latin typeface="Calibri" pitchFamily="34" charset="0"/>
                <a:ea typeface="Calibri" pitchFamily="34" charset="-122"/>
                <a:cs typeface="Calibri" pitchFamily="34" charset="-120"/>
              </a:rPr>
              <a:t>Without air resistance, no — all fall with acceleration g. With air resistance, a heavier object of the same shape reaches a higher terminal velocity.</a:t>
            </a:r>
            <a:endParaRPr lang="en-US" sz="1550" dirty="0"/>
          </a:p>
        </p:txBody>
      </p:sp>
      <p:sp>
        <p:nvSpPr>
          <p:cNvPr id="16" name="Shape 14"/>
          <p:cNvSpPr/>
          <p:nvPr/>
        </p:nvSpPr>
        <p:spPr>
          <a:xfrm>
            <a:off x="548640" y="3886200"/>
            <a:ext cx="5449824" cy="2194560"/>
          </a:xfrm>
          <a:prstGeom prst="roundRect">
            <a:avLst>
              <a:gd name="adj" fmla="val 5000"/>
            </a:avLst>
          </a:prstGeom>
          <a:solidFill>
            <a:srgbClr val="FFF4DC"/>
          </a:solidFill>
          <a:ln w="12700">
            <a:solidFill>
              <a:srgbClr val="FFF4DC"/>
            </a:solidFill>
            <a:prstDash val="solid"/>
          </a:ln>
        </p:spPr>
        <p:txBody>
          <a:bodyPr/>
          <a:lstStyle/>
          <a:p>
            <a:endParaRPr lang="en-US"/>
          </a:p>
        </p:txBody>
      </p:sp>
      <p:sp>
        <p:nvSpPr>
          <p:cNvPr id="17" name="Shape 15"/>
          <p:cNvSpPr/>
          <p:nvPr/>
        </p:nvSpPr>
        <p:spPr>
          <a:xfrm>
            <a:off x="731520" y="4087368"/>
            <a:ext cx="438912" cy="438912"/>
          </a:xfrm>
          <a:prstGeom prst="ellipse">
            <a:avLst/>
          </a:prstGeom>
          <a:solidFill>
            <a:srgbClr val="D9482B"/>
          </a:solidFill>
          <a:ln w="12700">
            <a:solidFill>
              <a:srgbClr val="D9482B"/>
            </a:solidFill>
            <a:prstDash val="solid"/>
          </a:ln>
        </p:spPr>
        <p:txBody>
          <a:bodyPr/>
          <a:lstStyle/>
          <a:p>
            <a:endParaRPr lang="en-US"/>
          </a:p>
        </p:txBody>
      </p:sp>
      <p:sp>
        <p:nvSpPr>
          <p:cNvPr id="18" name="Text 16"/>
          <p:cNvSpPr txBox="1"/>
          <p:nvPr/>
        </p:nvSpPr>
        <p:spPr>
          <a:xfrm>
            <a:off x="731520" y="4087368"/>
            <a:ext cx="438912" cy="438912"/>
          </a:xfrm>
          <a:prstGeom prst="rect">
            <a:avLst/>
          </a:prstGeom>
          <a:noFill/>
          <a:ln/>
        </p:spPr>
        <p:txBody>
          <a:bodyPr wrap="square" lIns="0" tIns="0" rIns="0" bIns="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a:t>
            </a:r>
            <a:endParaRPr lang="en-US" sz="1800" dirty="0"/>
          </a:p>
        </p:txBody>
      </p:sp>
      <p:sp>
        <p:nvSpPr>
          <p:cNvPr id="19" name="Text 17"/>
          <p:cNvSpPr txBox="1"/>
          <p:nvPr/>
        </p:nvSpPr>
        <p:spPr>
          <a:xfrm>
            <a:off x="1325880" y="4069080"/>
            <a:ext cx="4480560" cy="685800"/>
          </a:xfrm>
          <a:prstGeom prst="rect">
            <a:avLst/>
          </a:prstGeom>
          <a:noFill/>
          <a:ln/>
        </p:spPr>
        <p:txBody>
          <a:bodyPr wrap="square" lIns="0" tIns="0" rIns="0" bIns="0" rtlCol="0" anchor="t"/>
          <a:lstStyle/>
          <a:p>
            <a:pPr marL="0" indent="0">
              <a:buNone/>
            </a:pPr>
            <a:r>
              <a:rPr lang="en-US" sz="1800" b="1" dirty="0">
                <a:solidFill>
                  <a:srgbClr val="14213D"/>
                </a:solidFill>
                <a:latin typeface="Cambria" pitchFamily="34" charset="0"/>
                <a:ea typeface="Cambria" pitchFamily="34" charset="-122"/>
                <a:cs typeface="Cambria" pitchFamily="34" charset="-120"/>
              </a:rPr>
              <a:t>“Is F = ma the definition of force?”</a:t>
            </a:r>
            <a:endParaRPr lang="en-US" sz="1800" dirty="0"/>
          </a:p>
        </p:txBody>
      </p:sp>
      <p:sp>
        <p:nvSpPr>
          <p:cNvPr id="20" name="Text 18"/>
          <p:cNvSpPr txBox="1"/>
          <p:nvPr/>
        </p:nvSpPr>
        <p:spPr>
          <a:xfrm>
            <a:off x="1325880" y="4800600"/>
            <a:ext cx="4480560" cy="1188720"/>
          </a:xfrm>
          <a:prstGeom prst="rect">
            <a:avLst/>
          </a:prstGeom>
          <a:noFill/>
          <a:ln/>
        </p:spPr>
        <p:txBody>
          <a:bodyPr wrap="square" lIns="0" tIns="0" rIns="0" bIns="0" rtlCol="0" anchor="t"/>
          <a:lstStyle/>
          <a:p>
            <a:pPr marL="0" indent="0">
              <a:buNone/>
            </a:pPr>
            <a:r>
              <a:rPr lang="en-US" sz="1550" dirty="0">
                <a:solidFill>
                  <a:srgbClr val="1E2A44"/>
                </a:solidFill>
                <a:latin typeface="Calibri" pitchFamily="34" charset="0"/>
                <a:ea typeface="Calibri" pitchFamily="34" charset="-122"/>
                <a:cs typeface="Calibri" pitchFamily="34" charset="-120"/>
              </a:rPr>
              <a:t>Cambridge defines force as the rate of change of momentum; F = ma is the special case for constant mass.</a:t>
            </a:r>
            <a:endParaRPr lang="en-US" sz="1550" dirty="0"/>
          </a:p>
        </p:txBody>
      </p:sp>
      <p:sp>
        <p:nvSpPr>
          <p:cNvPr id="21" name="Shape 19"/>
          <p:cNvSpPr/>
          <p:nvPr/>
        </p:nvSpPr>
        <p:spPr>
          <a:xfrm>
            <a:off x="6190488" y="3886200"/>
            <a:ext cx="5449824" cy="2194560"/>
          </a:xfrm>
          <a:prstGeom prst="roundRect">
            <a:avLst>
              <a:gd name="adj" fmla="val 5000"/>
            </a:avLst>
          </a:prstGeom>
          <a:solidFill>
            <a:srgbClr val="FCEBE6"/>
          </a:solidFill>
          <a:ln w="12700">
            <a:solidFill>
              <a:srgbClr val="FCEBE6"/>
            </a:solidFill>
            <a:prstDash val="solid"/>
          </a:ln>
        </p:spPr>
        <p:txBody>
          <a:bodyPr/>
          <a:lstStyle/>
          <a:p>
            <a:endParaRPr lang="en-US"/>
          </a:p>
        </p:txBody>
      </p:sp>
      <p:sp>
        <p:nvSpPr>
          <p:cNvPr id="22" name="Shape 20"/>
          <p:cNvSpPr/>
          <p:nvPr/>
        </p:nvSpPr>
        <p:spPr>
          <a:xfrm>
            <a:off x="6373368" y="4087368"/>
            <a:ext cx="438912" cy="438912"/>
          </a:xfrm>
          <a:prstGeom prst="ellipse">
            <a:avLst/>
          </a:prstGeom>
          <a:solidFill>
            <a:srgbClr val="D9482B"/>
          </a:solidFill>
          <a:ln w="12700">
            <a:solidFill>
              <a:srgbClr val="D9482B"/>
            </a:solidFill>
            <a:prstDash val="solid"/>
          </a:ln>
        </p:spPr>
        <p:txBody>
          <a:bodyPr/>
          <a:lstStyle/>
          <a:p>
            <a:endParaRPr lang="en-US"/>
          </a:p>
        </p:txBody>
      </p:sp>
      <p:sp>
        <p:nvSpPr>
          <p:cNvPr id="23" name="Text 21"/>
          <p:cNvSpPr txBox="1"/>
          <p:nvPr/>
        </p:nvSpPr>
        <p:spPr>
          <a:xfrm>
            <a:off x="6373368" y="4087368"/>
            <a:ext cx="438912" cy="438912"/>
          </a:xfrm>
          <a:prstGeom prst="rect">
            <a:avLst/>
          </a:prstGeom>
          <a:noFill/>
          <a:ln/>
        </p:spPr>
        <p:txBody>
          <a:bodyPr wrap="square" lIns="0" tIns="0" rIns="0" bIns="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a:t>
            </a:r>
            <a:endParaRPr lang="en-US" sz="1800" dirty="0"/>
          </a:p>
        </p:txBody>
      </p:sp>
      <p:sp>
        <p:nvSpPr>
          <p:cNvPr id="24" name="Text 22"/>
          <p:cNvSpPr txBox="1"/>
          <p:nvPr/>
        </p:nvSpPr>
        <p:spPr>
          <a:xfrm>
            <a:off x="6967728" y="4069080"/>
            <a:ext cx="4480560" cy="685800"/>
          </a:xfrm>
          <a:prstGeom prst="rect">
            <a:avLst/>
          </a:prstGeom>
          <a:noFill/>
          <a:ln/>
        </p:spPr>
        <p:txBody>
          <a:bodyPr wrap="square" lIns="0" tIns="0" rIns="0" bIns="0" rtlCol="0" anchor="t"/>
          <a:lstStyle/>
          <a:p>
            <a:pPr marL="0" indent="0">
              <a:buNone/>
            </a:pPr>
            <a:r>
              <a:rPr lang="en-US" sz="1800" b="1" dirty="0">
                <a:solidFill>
                  <a:srgbClr val="14213D"/>
                </a:solidFill>
                <a:latin typeface="Cambria" pitchFamily="34" charset="0"/>
                <a:ea typeface="Cambria" pitchFamily="34" charset="-122"/>
                <a:cs typeface="Cambria" pitchFamily="34" charset="-120"/>
              </a:rPr>
              <a:t>“Does the bigger truck exert the bigger force on the small car in a crash?”</a:t>
            </a:r>
            <a:endParaRPr lang="en-US" sz="1800" dirty="0"/>
          </a:p>
        </p:txBody>
      </p:sp>
      <p:sp>
        <p:nvSpPr>
          <p:cNvPr id="25" name="Text 23"/>
          <p:cNvSpPr txBox="1"/>
          <p:nvPr/>
        </p:nvSpPr>
        <p:spPr>
          <a:xfrm>
            <a:off x="6967728" y="4800600"/>
            <a:ext cx="4480560" cy="1188720"/>
          </a:xfrm>
          <a:prstGeom prst="rect">
            <a:avLst/>
          </a:prstGeom>
          <a:noFill/>
          <a:ln/>
        </p:spPr>
        <p:txBody>
          <a:bodyPr wrap="square" lIns="0" tIns="0" rIns="0" bIns="0" rtlCol="0" anchor="t"/>
          <a:lstStyle/>
          <a:p>
            <a:pPr marL="0" indent="0">
              <a:buNone/>
            </a:pPr>
            <a:r>
              <a:rPr lang="en-US" sz="1550" dirty="0">
                <a:solidFill>
                  <a:srgbClr val="1E2A44"/>
                </a:solidFill>
                <a:latin typeface="Calibri" pitchFamily="34" charset="0"/>
                <a:ea typeface="Calibri" pitchFamily="34" charset="-122"/>
                <a:cs typeface="Calibri" pitchFamily="34" charset="-120"/>
              </a:rPr>
              <a:t>No. The forces are equal and opposite (N III). The car has the larger acceleration because its mass is smaller.</a:t>
            </a:r>
            <a:endParaRPr lang="en-US" sz="155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972800" cy="274320"/>
          </a:xfrm>
          <a:prstGeom prst="rect">
            <a:avLst/>
          </a:prstGeom>
          <a:noFill/>
          <a:ln/>
        </p:spPr>
        <p:txBody>
          <a:bodyPr wrap="square" lIns="0" tIns="0" rIns="0" bIns="0" rtlCol="0" anchor="ctr"/>
          <a:lstStyle/>
          <a:p>
            <a:pPr marL="0" indent="0">
              <a:buNone/>
            </a:pPr>
            <a:r>
              <a:rPr lang="en-US" sz="1200" b="1" kern="0" spc="300" dirty="0">
                <a:solidFill>
                  <a:srgbClr val="1591BD"/>
                </a:solidFill>
                <a:latin typeface="Calibri" pitchFamily="34" charset="0"/>
                <a:ea typeface="Calibri" pitchFamily="34" charset="-122"/>
                <a:cs typeface="Calibri" pitchFamily="34" charset="-120"/>
              </a:rPr>
              <a:t>COMMAND WORDS AND MARK-SCHEME HABITS</a:t>
            </a:r>
            <a:endParaRPr lang="en-US" sz="1200" dirty="0"/>
          </a:p>
        </p:txBody>
      </p:sp>
      <p:sp>
        <p:nvSpPr>
          <p:cNvPr id="3" name="Text 1"/>
          <p:cNvSpPr txBox="1"/>
          <p:nvPr/>
        </p:nvSpPr>
        <p:spPr>
          <a:xfrm>
            <a:off x="548640" y="621792"/>
            <a:ext cx="11064240" cy="685800"/>
          </a:xfrm>
          <a:prstGeom prst="rect">
            <a:avLst/>
          </a:prstGeom>
          <a:noFill/>
          <a:ln/>
        </p:spPr>
        <p:txBody>
          <a:bodyPr wrap="square" lIns="0" tIns="0" rIns="0" bIns="0" rtlCol="0" anchor="ctr"/>
          <a:lstStyle/>
          <a:p>
            <a:pPr marL="0" indent="0">
              <a:buNone/>
            </a:pPr>
            <a:r>
              <a:rPr lang="en-US" sz="3200" b="1" dirty="0">
                <a:solidFill>
                  <a:srgbClr val="14213D"/>
                </a:solidFill>
                <a:latin typeface="Cambria" pitchFamily="34" charset="0"/>
                <a:ea typeface="Cambria" pitchFamily="34" charset="-122"/>
                <a:cs typeface="Cambria" pitchFamily="34" charset="-120"/>
              </a:rPr>
              <a:t>Exam technique for dynamics</a:t>
            </a:r>
            <a:endParaRPr lang="en-US" sz="3200" dirty="0"/>
          </a:p>
        </p:txBody>
      </p:sp>
      <p:sp>
        <p:nvSpPr>
          <p:cNvPr id="4" name="Text 2"/>
          <p:cNvSpPr txBox="1"/>
          <p:nvPr/>
        </p:nvSpPr>
        <p:spPr>
          <a:xfrm>
            <a:off x="548640" y="6400800"/>
            <a:ext cx="7315200" cy="274320"/>
          </a:xfrm>
          <a:prstGeom prst="rect">
            <a:avLst/>
          </a:prstGeom>
          <a:noFill/>
          <a:ln/>
        </p:spPr>
        <p:txBody>
          <a:bodyPr wrap="square" lIns="0" tIns="0" rIns="0" bIns="0" rtlCol="0" anchor="ctr"/>
          <a:lstStyle/>
          <a:p>
            <a:pPr marL="0" indent="0">
              <a:buNone/>
            </a:pPr>
            <a:r>
              <a:rPr lang="en-US" sz="1000" dirty="0">
                <a:solidFill>
                  <a:srgbClr val="6B7488"/>
                </a:solidFill>
                <a:latin typeface="Calibri" pitchFamily="34" charset="0"/>
                <a:ea typeface="Calibri" pitchFamily="34" charset="-122"/>
                <a:cs typeface="Calibri" pitchFamily="34" charset="-120"/>
              </a:rPr>
              <a:t>Topic 3 · Dynamics   |   Cambridge International AS Level Physics 9702</a:t>
            </a:r>
            <a:endParaRPr lang="en-US" sz="1000" dirty="0"/>
          </a:p>
        </p:txBody>
      </p:sp>
      <p:sp>
        <p:nvSpPr>
          <p:cNvPr id="5" name="Text 3"/>
          <p:cNvSpPr txBox="1"/>
          <p:nvPr/>
        </p:nvSpPr>
        <p:spPr>
          <a:xfrm>
            <a:off x="10728655" y="6400800"/>
            <a:ext cx="914400" cy="274320"/>
          </a:xfrm>
          <a:prstGeom prst="rect">
            <a:avLst/>
          </a:prstGeom>
          <a:noFill/>
          <a:ln/>
        </p:spPr>
        <p:txBody>
          <a:bodyPr wrap="square" lIns="0" tIns="0" rIns="0" bIns="0" rtlCol="0" anchor="ctr"/>
          <a:lstStyle/>
          <a:p>
            <a:pPr marL="0" indent="0" algn="r">
              <a:buNone/>
            </a:pPr>
            <a:r>
              <a:rPr lang="en-US" sz="1000" dirty="0">
                <a:solidFill>
                  <a:srgbClr val="6B7488"/>
                </a:solidFill>
                <a:latin typeface="Calibri" pitchFamily="34" charset="0"/>
                <a:ea typeface="Calibri" pitchFamily="34" charset="-122"/>
                <a:cs typeface="Calibri" pitchFamily="34" charset="-120"/>
              </a:rPr>
              <a:t>49</a:t>
            </a:r>
            <a:endParaRPr lang="en-US" sz="1000" dirty="0"/>
          </a:p>
        </p:txBody>
      </p:sp>
      <p:sp>
        <p:nvSpPr>
          <p:cNvPr id="6" name="Shape 4"/>
          <p:cNvSpPr/>
          <p:nvPr/>
        </p:nvSpPr>
        <p:spPr>
          <a:xfrm>
            <a:off x="548640" y="1554480"/>
            <a:ext cx="5449824" cy="1389888"/>
          </a:xfrm>
          <a:prstGeom prst="roundRect">
            <a:avLst>
              <a:gd name="adj" fmla="val 7895"/>
            </a:avLst>
          </a:prstGeom>
          <a:solidFill>
            <a:srgbClr val="EEF3F9"/>
          </a:solidFill>
          <a:ln w="12700">
            <a:solidFill>
              <a:srgbClr val="EEF3F9"/>
            </a:solidFill>
            <a:prstDash val="solid"/>
          </a:ln>
        </p:spPr>
        <p:txBody>
          <a:bodyPr/>
          <a:lstStyle/>
          <a:p>
            <a:endParaRPr lang="en-US"/>
          </a:p>
        </p:txBody>
      </p:sp>
      <p:sp>
        <p:nvSpPr>
          <p:cNvPr id="7" name="Text 5"/>
          <p:cNvSpPr txBox="1"/>
          <p:nvPr/>
        </p:nvSpPr>
        <p:spPr>
          <a:xfrm>
            <a:off x="822960" y="1682496"/>
            <a:ext cx="4937760" cy="365760"/>
          </a:xfrm>
          <a:prstGeom prst="rect">
            <a:avLst/>
          </a:prstGeom>
          <a:noFill/>
          <a:ln/>
        </p:spPr>
        <p:txBody>
          <a:bodyPr wrap="square" lIns="0" tIns="0" rIns="0" bIns="0" rtlCol="0" anchor="ctr"/>
          <a:lstStyle/>
          <a:p>
            <a:pPr marL="0" indent="0">
              <a:buNone/>
            </a:pPr>
            <a:r>
              <a:rPr lang="en-US" sz="1800" b="1" dirty="0">
                <a:solidFill>
                  <a:srgbClr val="1591BD"/>
                </a:solidFill>
                <a:latin typeface="Cambria" pitchFamily="34" charset="0"/>
                <a:ea typeface="Cambria" pitchFamily="34" charset="-122"/>
                <a:cs typeface="Cambria" pitchFamily="34" charset="-120"/>
              </a:rPr>
              <a:t>State a law</a:t>
            </a:r>
            <a:endParaRPr lang="en-US" sz="1800" dirty="0"/>
          </a:p>
        </p:txBody>
      </p:sp>
      <p:sp>
        <p:nvSpPr>
          <p:cNvPr id="8" name="Text 6"/>
          <p:cNvSpPr txBox="1"/>
          <p:nvPr/>
        </p:nvSpPr>
        <p:spPr>
          <a:xfrm>
            <a:off x="822960" y="2066544"/>
            <a:ext cx="4937760" cy="822960"/>
          </a:xfrm>
          <a:prstGeom prst="rect">
            <a:avLst/>
          </a:prstGeom>
          <a:noFill/>
          <a:ln/>
        </p:spPr>
        <p:txBody>
          <a:bodyPr wrap="square" lIns="0" tIns="0" rIns="0" bIns="0" rtlCol="0" anchor="t"/>
          <a:lstStyle/>
          <a:p>
            <a:pPr marL="0" indent="0">
              <a:buNone/>
            </a:pPr>
            <a:r>
              <a:rPr lang="en-US" sz="1550" dirty="0">
                <a:solidFill>
                  <a:srgbClr val="1E2A44"/>
                </a:solidFill>
                <a:latin typeface="Calibri" pitchFamily="34" charset="0"/>
                <a:ea typeface="Calibri" pitchFamily="34" charset="-122"/>
                <a:cs typeface="Calibri" pitchFamily="34" charset="-120"/>
              </a:rPr>
              <a:t>use the exact wording: ‘resultant force’, ‘rate of change of momentum’, ‘no resultant external force’</a:t>
            </a:r>
            <a:endParaRPr lang="en-US" sz="1550" dirty="0"/>
          </a:p>
        </p:txBody>
      </p:sp>
      <p:sp>
        <p:nvSpPr>
          <p:cNvPr id="9" name="Shape 7"/>
          <p:cNvSpPr/>
          <p:nvPr/>
        </p:nvSpPr>
        <p:spPr>
          <a:xfrm>
            <a:off x="6190488" y="1554480"/>
            <a:ext cx="5449824" cy="1389888"/>
          </a:xfrm>
          <a:prstGeom prst="roundRect">
            <a:avLst>
              <a:gd name="adj" fmla="val 7895"/>
            </a:avLst>
          </a:prstGeom>
          <a:solidFill>
            <a:srgbClr val="FFF4DC"/>
          </a:solidFill>
          <a:ln w="12700">
            <a:solidFill>
              <a:srgbClr val="FFF4DC"/>
            </a:solidFill>
            <a:prstDash val="solid"/>
          </a:ln>
        </p:spPr>
        <p:txBody>
          <a:bodyPr/>
          <a:lstStyle/>
          <a:p>
            <a:endParaRPr lang="en-US"/>
          </a:p>
        </p:txBody>
      </p:sp>
      <p:sp>
        <p:nvSpPr>
          <p:cNvPr id="10" name="Text 8"/>
          <p:cNvSpPr txBox="1"/>
          <p:nvPr/>
        </p:nvSpPr>
        <p:spPr>
          <a:xfrm>
            <a:off x="6464808" y="1682496"/>
            <a:ext cx="4937760" cy="365760"/>
          </a:xfrm>
          <a:prstGeom prst="rect">
            <a:avLst/>
          </a:prstGeom>
          <a:noFill/>
          <a:ln/>
        </p:spPr>
        <p:txBody>
          <a:bodyPr wrap="square" lIns="0" tIns="0" rIns="0" bIns="0" rtlCol="0" anchor="ctr"/>
          <a:lstStyle/>
          <a:p>
            <a:pPr marL="0" indent="0">
              <a:buNone/>
            </a:pPr>
            <a:r>
              <a:rPr lang="en-US" sz="1800" b="1" dirty="0">
                <a:solidFill>
                  <a:srgbClr val="D98200"/>
                </a:solidFill>
                <a:latin typeface="Cambria" pitchFamily="34" charset="0"/>
                <a:ea typeface="Cambria" pitchFamily="34" charset="-122"/>
                <a:cs typeface="Cambria" pitchFamily="34" charset="-120"/>
              </a:rPr>
              <a:t>Signs</a:t>
            </a:r>
            <a:endParaRPr lang="en-US" sz="1800" dirty="0"/>
          </a:p>
        </p:txBody>
      </p:sp>
      <p:sp>
        <p:nvSpPr>
          <p:cNvPr id="11" name="Text 9"/>
          <p:cNvSpPr txBox="1"/>
          <p:nvPr/>
        </p:nvSpPr>
        <p:spPr>
          <a:xfrm>
            <a:off x="6464808" y="2066544"/>
            <a:ext cx="4937760" cy="822960"/>
          </a:xfrm>
          <a:prstGeom prst="rect">
            <a:avLst/>
          </a:prstGeom>
          <a:noFill/>
          <a:ln/>
        </p:spPr>
        <p:txBody>
          <a:bodyPr wrap="square" lIns="0" tIns="0" rIns="0" bIns="0" rtlCol="0" anchor="t"/>
          <a:lstStyle/>
          <a:p>
            <a:pPr marL="0" indent="0">
              <a:buNone/>
            </a:pPr>
            <a:r>
              <a:rPr lang="en-US" sz="1550" dirty="0">
                <a:solidFill>
                  <a:srgbClr val="1E2A44"/>
                </a:solidFill>
                <a:latin typeface="Calibri" pitchFamily="34" charset="0"/>
                <a:ea typeface="Calibri" pitchFamily="34" charset="-122"/>
                <a:cs typeface="Calibri" pitchFamily="34" charset="-120"/>
              </a:rPr>
              <a:t>choose a positive direction first; rebounding velocities are negative</a:t>
            </a:r>
            <a:endParaRPr lang="en-US" sz="1550" dirty="0"/>
          </a:p>
        </p:txBody>
      </p:sp>
      <p:sp>
        <p:nvSpPr>
          <p:cNvPr id="12" name="Shape 10"/>
          <p:cNvSpPr/>
          <p:nvPr/>
        </p:nvSpPr>
        <p:spPr>
          <a:xfrm>
            <a:off x="548640" y="3090672"/>
            <a:ext cx="5449824" cy="1389888"/>
          </a:xfrm>
          <a:prstGeom prst="roundRect">
            <a:avLst>
              <a:gd name="adj" fmla="val 7895"/>
            </a:avLst>
          </a:prstGeom>
          <a:solidFill>
            <a:srgbClr val="EEF3F9"/>
          </a:solidFill>
          <a:ln w="12700">
            <a:solidFill>
              <a:srgbClr val="EEF3F9"/>
            </a:solidFill>
            <a:prstDash val="solid"/>
          </a:ln>
        </p:spPr>
        <p:txBody>
          <a:bodyPr/>
          <a:lstStyle/>
          <a:p>
            <a:endParaRPr lang="en-US"/>
          </a:p>
        </p:txBody>
      </p:sp>
      <p:sp>
        <p:nvSpPr>
          <p:cNvPr id="13" name="Text 11"/>
          <p:cNvSpPr txBox="1"/>
          <p:nvPr/>
        </p:nvSpPr>
        <p:spPr>
          <a:xfrm>
            <a:off x="822960" y="3218688"/>
            <a:ext cx="4937760" cy="365760"/>
          </a:xfrm>
          <a:prstGeom prst="rect">
            <a:avLst/>
          </a:prstGeom>
          <a:noFill/>
          <a:ln/>
        </p:spPr>
        <p:txBody>
          <a:bodyPr wrap="square" lIns="0" tIns="0" rIns="0" bIns="0" rtlCol="0" anchor="ctr"/>
          <a:lstStyle/>
          <a:p>
            <a:pPr marL="0" indent="0">
              <a:buNone/>
            </a:pPr>
            <a:r>
              <a:rPr lang="en-US" sz="1800" b="1" dirty="0">
                <a:solidFill>
                  <a:srgbClr val="1591BD"/>
                </a:solidFill>
                <a:latin typeface="Cambria" pitchFamily="34" charset="0"/>
                <a:ea typeface="Cambria" pitchFamily="34" charset="-122"/>
                <a:cs typeface="Cambria" pitchFamily="34" charset="-120"/>
              </a:rPr>
              <a:t>Newton III pairs</a:t>
            </a:r>
            <a:endParaRPr lang="en-US" sz="1800" dirty="0"/>
          </a:p>
        </p:txBody>
      </p:sp>
      <p:sp>
        <p:nvSpPr>
          <p:cNvPr id="14" name="Text 12"/>
          <p:cNvSpPr txBox="1"/>
          <p:nvPr/>
        </p:nvSpPr>
        <p:spPr>
          <a:xfrm>
            <a:off x="822960" y="3602736"/>
            <a:ext cx="4937760" cy="822960"/>
          </a:xfrm>
          <a:prstGeom prst="rect">
            <a:avLst/>
          </a:prstGeom>
          <a:noFill/>
          <a:ln/>
        </p:spPr>
        <p:txBody>
          <a:bodyPr wrap="square" lIns="0" tIns="0" rIns="0" bIns="0" rtlCol="0" anchor="t"/>
          <a:lstStyle/>
          <a:p>
            <a:pPr marL="0" indent="0">
              <a:buNone/>
            </a:pPr>
            <a:r>
              <a:rPr lang="en-US" sz="1550" dirty="0">
                <a:solidFill>
                  <a:srgbClr val="1E2A44"/>
                </a:solidFill>
                <a:latin typeface="Calibri" pitchFamily="34" charset="0"/>
                <a:ea typeface="Calibri" pitchFamily="34" charset="-122"/>
                <a:cs typeface="Calibri" pitchFamily="34" charset="-120"/>
              </a:rPr>
              <a:t>name both objects: ‘force of A on B’ and ‘force of B on A’</a:t>
            </a:r>
            <a:endParaRPr lang="en-US" sz="1550" dirty="0"/>
          </a:p>
        </p:txBody>
      </p:sp>
      <p:sp>
        <p:nvSpPr>
          <p:cNvPr id="15" name="Shape 13"/>
          <p:cNvSpPr/>
          <p:nvPr/>
        </p:nvSpPr>
        <p:spPr>
          <a:xfrm>
            <a:off x="6190488" y="3090672"/>
            <a:ext cx="5449824" cy="1389888"/>
          </a:xfrm>
          <a:prstGeom prst="roundRect">
            <a:avLst>
              <a:gd name="adj" fmla="val 7895"/>
            </a:avLst>
          </a:prstGeom>
          <a:solidFill>
            <a:srgbClr val="FFF4DC"/>
          </a:solidFill>
          <a:ln w="12700">
            <a:solidFill>
              <a:srgbClr val="FFF4DC"/>
            </a:solidFill>
            <a:prstDash val="solid"/>
          </a:ln>
        </p:spPr>
        <p:txBody>
          <a:bodyPr/>
          <a:lstStyle/>
          <a:p>
            <a:endParaRPr lang="en-US"/>
          </a:p>
        </p:txBody>
      </p:sp>
      <p:sp>
        <p:nvSpPr>
          <p:cNvPr id="16" name="Text 14"/>
          <p:cNvSpPr txBox="1"/>
          <p:nvPr/>
        </p:nvSpPr>
        <p:spPr>
          <a:xfrm>
            <a:off x="6464808" y="3218688"/>
            <a:ext cx="4937760" cy="365760"/>
          </a:xfrm>
          <a:prstGeom prst="rect">
            <a:avLst/>
          </a:prstGeom>
          <a:noFill/>
          <a:ln/>
        </p:spPr>
        <p:txBody>
          <a:bodyPr wrap="square" lIns="0" tIns="0" rIns="0" bIns="0" rtlCol="0" anchor="ctr"/>
          <a:lstStyle/>
          <a:p>
            <a:pPr marL="0" indent="0">
              <a:buNone/>
            </a:pPr>
            <a:r>
              <a:rPr lang="en-US" sz="1800" b="1" dirty="0">
                <a:solidFill>
                  <a:srgbClr val="D98200"/>
                </a:solidFill>
                <a:latin typeface="Cambria" pitchFamily="34" charset="0"/>
                <a:ea typeface="Cambria" pitchFamily="34" charset="-122"/>
                <a:cs typeface="Cambria" pitchFamily="34" charset="-120"/>
              </a:rPr>
              <a:t>Elastic or not?</a:t>
            </a:r>
            <a:endParaRPr lang="en-US" sz="1800" dirty="0"/>
          </a:p>
        </p:txBody>
      </p:sp>
      <p:sp>
        <p:nvSpPr>
          <p:cNvPr id="17" name="Text 15"/>
          <p:cNvSpPr txBox="1"/>
          <p:nvPr/>
        </p:nvSpPr>
        <p:spPr>
          <a:xfrm>
            <a:off x="6464808" y="3602736"/>
            <a:ext cx="4937760" cy="822960"/>
          </a:xfrm>
          <a:prstGeom prst="rect">
            <a:avLst/>
          </a:prstGeom>
          <a:noFill/>
          <a:ln/>
        </p:spPr>
        <p:txBody>
          <a:bodyPr wrap="square" lIns="0" tIns="0" rIns="0" bIns="0" rtlCol="0" anchor="t"/>
          <a:lstStyle/>
          <a:p>
            <a:pPr marL="0" indent="0">
              <a:buNone/>
            </a:pPr>
            <a:r>
              <a:rPr lang="en-US" sz="1550" dirty="0">
                <a:solidFill>
                  <a:srgbClr val="1E2A44"/>
                </a:solidFill>
                <a:latin typeface="Calibri" pitchFamily="34" charset="0"/>
                <a:ea typeface="Calibri" pitchFamily="34" charset="-122"/>
                <a:cs typeface="Calibri" pitchFamily="34" charset="-120"/>
              </a:rPr>
              <a:t>calculate total KE before and after, or compare relative speeds of approach and separation</a:t>
            </a:r>
            <a:endParaRPr lang="en-US" sz="1550" dirty="0"/>
          </a:p>
        </p:txBody>
      </p:sp>
      <p:sp>
        <p:nvSpPr>
          <p:cNvPr id="18" name="Shape 16"/>
          <p:cNvSpPr/>
          <p:nvPr/>
        </p:nvSpPr>
        <p:spPr>
          <a:xfrm>
            <a:off x="548640" y="4626864"/>
            <a:ext cx="5449824" cy="1389888"/>
          </a:xfrm>
          <a:prstGeom prst="roundRect">
            <a:avLst>
              <a:gd name="adj" fmla="val 7895"/>
            </a:avLst>
          </a:prstGeom>
          <a:solidFill>
            <a:srgbClr val="EEF3F9"/>
          </a:solidFill>
          <a:ln w="12700">
            <a:solidFill>
              <a:srgbClr val="EEF3F9"/>
            </a:solidFill>
            <a:prstDash val="solid"/>
          </a:ln>
        </p:spPr>
        <p:txBody>
          <a:bodyPr/>
          <a:lstStyle/>
          <a:p>
            <a:endParaRPr lang="en-US"/>
          </a:p>
        </p:txBody>
      </p:sp>
      <p:sp>
        <p:nvSpPr>
          <p:cNvPr id="19" name="Text 17"/>
          <p:cNvSpPr txBox="1"/>
          <p:nvPr/>
        </p:nvSpPr>
        <p:spPr>
          <a:xfrm>
            <a:off x="822960" y="4754880"/>
            <a:ext cx="4937760" cy="365760"/>
          </a:xfrm>
          <a:prstGeom prst="rect">
            <a:avLst/>
          </a:prstGeom>
          <a:noFill/>
          <a:ln/>
        </p:spPr>
        <p:txBody>
          <a:bodyPr wrap="square" lIns="0" tIns="0" rIns="0" bIns="0" rtlCol="0" anchor="ctr"/>
          <a:lstStyle/>
          <a:p>
            <a:pPr marL="0" indent="0">
              <a:buNone/>
            </a:pPr>
            <a:r>
              <a:rPr lang="en-US" sz="1800" b="1" dirty="0">
                <a:solidFill>
                  <a:srgbClr val="1591BD"/>
                </a:solidFill>
                <a:latin typeface="Cambria" pitchFamily="34" charset="0"/>
                <a:ea typeface="Cambria" pitchFamily="34" charset="-122"/>
                <a:cs typeface="Cambria" pitchFamily="34" charset="-120"/>
              </a:rPr>
              <a:t>2D momentum</a:t>
            </a:r>
            <a:endParaRPr lang="en-US" sz="1800" dirty="0"/>
          </a:p>
        </p:txBody>
      </p:sp>
      <p:sp>
        <p:nvSpPr>
          <p:cNvPr id="20" name="Text 18"/>
          <p:cNvSpPr txBox="1"/>
          <p:nvPr/>
        </p:nvSpPr>
        <p:spPr>
          <a:xfrm>
            <a:off x="822960" y="5138928"/>
            <a:ext cx="4937760" cy="822960"/>
          </a:xfrm>
          <a:prstGeom prst="rect">
            <a:avLst/>
          </a:prstGeom>
          <a:noFill/>
          <a:ln/>
        </p:spPr>
        <p:txBody>
          <a:bodyPr wrap="square" lIns="0" tIns="0" rIns="0" bIns="0" rtlCol="0" anchor="t"/>
          <a:lstStyle/>
          <a:p>
            <a:pPr marL="0" indent="0">
              <a:buNone/>
            </a:pPr>
            <a:r>
              <a:rPr lang="en-US" sz="1550" dirty="0">
                <a:solidFill>
                  <a:srgbClr val="1E2A44"/>
                </a:solidFill>
                <a:latin typeface="Calibri" pitchFamily="34" charset="0"/>
                <a:ea typeface="Calibri" pitchFamily="34" charset="-122"/>
                <a:cs typeface="Calibri" pitchFamily="34" charset="-120"/>
              </a:rPr>
              <a:t>resolve along two perpendicular directions and conserve each separately</a:t>
            </a:r>
            <a:endParaRPr lang="en-US" sz="1550" dirty="0"/>
          </a:p>
        </p:txBody>
      </p:sp>
      <p:sp>
        <p:nvSpPr>
          <p:cNvPr id="21" name="Shape 19"/>
          <p:cNvSpPr/>
          <p:nvPr/>
        </p:nvSpPr>
        <p:spPr>
          <a:xfrm>
            <a:off x="6190488" y="4626864"/>
            <a:ext cx="5449824" cy="1389888"/>
          </a:xfrm>
          <a:prstGeom prst="roundRect">
            <a:avLst>
              <a:gd name="adj" fmla="val 7895"/>
            </a:avLst>
          </a:prstGeom>
          <a:solidFill>
            <a:srgbClr val="FFF4DC"/>
          </a:solidFill>
          <a:ln w="12700">
            <a:solidFill>
              <a:srgbClr val="FFF4DC"/>
            </a:solidFill>
            <a:prstDash val="solid"/>
          </a:ln>
        </p:spPr>
        <p:txBody>
          <a:bodyPr/>
          <a:lstStyle/>
          <a:p>
            <a:endParaRPr lang="en-US"/>
          </a:p>
        </p:txBody>
      </p:sp>
      <p:sp>
        <p:nvSpPr>
          <p:cNvPr id="22" name="Text 20"/>
          <p:cNvSpPr txBox="1"/>
          <p:nvPr/>
        </p:nvSpPr>
        <p:spPr>
          <a:xfrm>
            <a:off x="6464808" y="4754880"/>
            <a:ext cx="4937760" cy="365760"/>
          </a:xfrm>
          <a:prstGeom prst="rect">
            <a:avLst/>
          </a:prstGeom>
          <a:noFill/>
          <a:ln/>
        </p:spPr>
        <p:txBody>
          <a:bodyPr wrap="square" lIns="0" tIns="0" rIns="0" bIns="0" rtlCol="0" anchor="ctr"/>
          <a:lstStyle/>
          <a:p>
            <a:pPr marL="0" indent="0">
              <a:buNone/>
            </a:pPr>
            <a:r>
              <a:rPr lang="en-US" sz="1800" b="1" dirty="0">
                <a:solidFill>
                  <a:srgbClr val="D98200"/>
                </a:solidFill>
                <a:latin typeface="Cambria" pitchFamily="34" charset="0"/>
                <a:ea typeface="Cambria" pitchFamily="34" charset="-122"/>
                <a:cs typeface="Cambria" pitchFamily="34" charset="-120"/>
              </a:rPr>
              <a:t>Terminal velocity</a:t>
            </a:r>
            <a:endParaRPr lang="en-US" sz="1800" dirty="0"/>
          </a:p>
        </p:txBody>
      </p:sp>
      <p:sp>
        <p:nvSpPr>
          <p:cNvPr id="23" name="Text 21"/>
          <p:cNvSpPr txBox="1"/>
          <p:nvPr/>
        </p:nvSpPr>
        <p:spPr>
          <a:xfrm>
            <a:off x="6464808" y="5138928"/>
            <a:ext cx="4937760" cy="822960"/>
          </a:xfrm>
          <a:prstGeom prst="rect">
            <a:avLst/>
          </a:prstGeom>
          <a:noFill/>
          <a:ln/>
        </p:spPr>
        <p:txBody>
          <a:bodyPr wrap="square" lIns="0" tIns="0" rIns="0" bIns="0" rtlCol="0" anchor="t"/>
          <a:lstStyle/>
          <a:p>
            <a:pPr marL="0" indent="0">
              <a:buNone/>
            </a:pPr>
            <a:r>
              <a:rPr lang="en-US" sz="1550" dirty="0">
                <a:solidFill>
                  <a:srgbClr val="1E2A44"/>
                </a:solidFill>
                <a:latin typeface="Calibri" pitchFamily="34" charset="0"/>
                <a:ea typeface="Calibri" pitchFamily="34" charset="-122"/>
                <a:cs typeface="Calibri" pitchFamily="34" charset="-120"/>
              </a:rPr>
              <a:t>explain with forces: drag increases with speed until drag = weight, so a = 0</a:t>
            </a:r>
            <a:endParaRPr lang="en-US" sz="155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111831"/>
        </a:solidFill>
        <a:effectLst/>
      </p:bgPr>
    </p:bg>
    <p:spTree>
      <p:nvGrpSpPr>
        <p:cNvPr id="1" name=""/>
        <p:cNvGrpSpPr/>
        <p:nvPr/>
      </p:nvGrpSpPr>
      <p:grpSpPr>
        <a:xfrm>
          <a:off x="0" y="0"/>
          <a:ext cx="0" cy="0"/>
          <a:chOff x="0" y="0"/>
          <a:chExt cx="0" cy="0"/>
        </a:xfrm>
      </p:grpSpPr>
      <p:sp>
        <p:nvSpPr>
          <p:cNvPr id="2" name="Text 0"/>
          <p:cNvSpPr txBox="1"/>
          <p:nvPr/>
        </p:nvSpPr>
        <p:spPr>
          <a:xfrm>
            <a:off x="548640" y="457200"/>
            <a:ext cx="9144000" cy="320040"/>
          </a:xfrm>
          <a:prstGeom prst="rect">
            <a:avLst/>
          </a:prstGeom>
          <a:noFill/>
          <a:ln/>
        </p:spPr>
        <p:txBody>
          <a:bodyPr wrap="square" lIns="0" tIns="0" rIns="0" bIns="0" rtlCol="0" anchor="ctr"/>
          <a:lstStyle/>
          <a:p>
            <a:pPr marL="0" indent="0">
              <a:buNone/>
            </a:pPr>
            <a:r>
              <a:rPr lang="en-US" sz="1450" b="1" kern="0" spc="300" dirty="0">
                <a:solidFill>
                  <a:srgbClr val="37C9EF"/>
                </a:solidFill>
                <a:latin typeface="Calibri" pitchFamily="34" charset="0"/>
                <a:ea typeface="Calibri" pitchFamily="34" charset="-122"/>
                <a:cs typeface="Calibri" pitchFamily="34" charset="-120"/>
              </a:rPr>
              <a:t>KEY IDEAS TO TAKE AWAY</a:t>
            </a:r>
            <a:endParaRPr lang="en-US" sz="1450" dirty="0"/>
          </a:p>
        </p:txBody>
      </p:sp>
      <p:sp>
        <p:nvSpPr>
          <p:cNvPr id="3" name="Text 1"/>
          <p:cNvSpPr txBox="1"/>
          <p:nvPr/>
        </p:nvSpPr>
        <p:spPr>
          <a:xfrm>
            <a:off x="548640" y="777240"/>
            <a:ext cx="10972800" cy="731520"/>
          </a:xfrm>
          <a:prstGeom prst="rect">
            <a:avLst/>
          </a:prstGeom>
          <a:noFill/>
          <a:ln/>
        </p:spPr>
        <p:txBody>
          <a:bodyPr wrap="square" lIns="0" tIns="0" rIns="0" bIns="0" rtlCol="0" anchor="ctr"/>
          <a:lstStyle/>
          <a:p>
            <a:pPr marL="0" indent="0">
              <a:buNone/>
            </a:pPr>
            <a:r>
              <a:rPr lang="en-US" sz="3600" b="1" dirty="0">
                <a:solidFill>
                  <a:srgbClr val="FFFFFF"/>
                </a:solidFill>
                <a:latin typeface="Cambria" pitchFamily="34" charset="0"/>
                <a:ea typeface="Cambria" pitchFamily="34" charset="-122"/>
                <a:cs typeface="Cambria" pitchFamily="34" charset="-120"/>
              </a:rPr>
              <a:t>Dynamics in one slide</a:t>
            </a:r>
            <a:endParaRPr lang="en-US" sz="3600" dirty="0"/>
          </a:p>
        </p:txBody>
      </p:sp>
      <p:sp>
        <p:nvSpPr>
          <p:cNvPr id="4" name="Shape 2"/>
          <p:cNvSpPr/>
          <p:nvPr/>
        </p:nvSpPr>
        <p:spPr>
          <a:xfrm>
            <a:off x="548640" y="1783080"/>
            <a:ext cx="2624328" cy="1188720"/>
          </a:xfrm>
          <a:prstGeom prst="roundRect">
            <a:avLst>
              <a:gd name="adj" fmla="val 9231"/>
            </a:avLst>
          </a:prstGeom>
          <a:solidFill>
            <a:srgbClr val="1E2856"/>
          </a:solidFill>
          <a:ln w="12700">
            <a:solidFill>
              <a:srgbClr val="2E3A74"/>
            </a:solidFill>
            <a:prstDash val="solid"/>
          </a:ln>
        </p:spPr>
        <p:txBody>
          <a:bodyPr/>
          <a:lstStyle/>
          <a:p>
            <a:endParaRPr lang="en-US"/>
          </a:p>
        </p:txBody>
      </p:sp>
      <p:sp>
        <p:nvSpPr>
          <p:cNvPr id="5" name="Text 3"/>
          <p:cNvSpPr txBox="1"/>
          <p:nvPr/>
        </p:nvSpPr>
        <p:spPr>
          <a:xfrm>
            <a:off x="548640" y="1783080"/>
            <a:ext cx="2624328" cy="1188720"/>
          </a:xfrm>
          <a:prstGeom prst="rect">
            <a:avLst/>
          </a:prstGeom>
          <a:noFill/>
          <a:ln/>
        </p:spPr>
        <p:txBody>
          <a:bodyPr wrap="square" lIns="0" tIns="0" rIns="0" bIns="0" rtlCol="0" anchor="ctr"/>
          <a:lstStyle/>
          <a:p>
            <a:pPr marL="0" indent="0" algn="ctr">
              <a:buNone/>
            </a:pPr>
            <a:r>
              <a:rPr lang="en-US" sz="2600" b="1" i="1" dirty="0">
                <a:solidFill>
                  <a:srgbClr val="37C9EF"/>
                </a:solidFill>
                <a:latin typeface="Cambria" pitchFamily="34" charset="0"/>
                <a:ea typeface="Cambria" pitchFamily="34" charset="-122"/>
                <a:cs typeface="Cambria" pitchFamily="34" charset="-120"/>
              </a:rPr>
              <a:t>W = mg</a:t>
            </a:r>
            <a:endParaRPr lang="en-US" sz="2600" dirty="0"/>
          </a:p>
        </p:txBody>
      </p:sp>
      <p:sp>
        <p:nvSpPr>
          <p:cNvPr id="6" name="Shape 4"/>
          <p:cNvSpPr/>
          <p:nvPr/>
        </p:nvSpPr>
        <p:spPr>
          <a:xfrm>
            <a:off x="3355848" y="1783080"/>
            <a:ext cx="2624328" cy="1188720"/>
          </a:xfrm>
          <a:prstGeom prst="roundRect">
            <a:avLst>
              <a:gd name="adj" fmla="val 9231"/>
            </a:avLst>
          </a:prstGeom>
          <a:solidFill>
            <a:srgbClr val="1E2856"/>
          </a:solidFill>
          <a:ln w="12700">
            <a:solidFill>
              <a:srgbClr val="2E3A74"/>
            </a:solidFill>
            <a:prstDash val="solid"/>
          </a:ln>
        </p:spPr>
        <p:txBody>
          <a:bodyPr/>
          <a:lstStyle/>
          <a:p>
            <a:endParaRPr lang="en-US"/>
          </a:p>
        </p:txBody>
      </p:sp>
      <p:sp>
        <p:nvSpPr>
          <p:cNvPr id="7" name="Text 5"/>
          <p:cNvSpPr txBox="1"/>
          <p:nvPr/>
        </p:nvSpPr>
        <p:spPr>
          <a:xfrm>
            <a:off x="3355848" y="1783080"/>
            <a:ext cx="2624328" cy="1188720"/>
          </a:xfrm>
          <a:prstGeom prst="rect">
            <a:avLst/>
          </a:prstGeom>
          <a:noFill/>
          <a:ln/>
        </p:spPr>
        <p:txBody>
          <a:bodyPr wrap="square" lIns="0" tIns="0" rIns="0" bIns="0" rtlCol="0" anchor="ctr"/>
          <a:lstStyle/>
          <a:p>
            <a:pPr marL="0" indent="0" algn="ctr">
              <a:buNone/>
            </a:pPr>
            <a:r>
              <a:rPr lang="en-US" sz="2600" b="1" i="1" dirty="0">
                <a:solidFill>
                  <a:srgbClr val="F5B12B"/>
                </a:solidFill>
                <a:latin typeface="Cambria" pitchFamily="34" charset="0"/>
                <a:ea typeface="Cambria" pitchFamily="34" charset="-122"/>
                <a:cs typeface="Cambria" pitchFamily="34" charset="-120"/>
              </a:rPr>
              <a:t>F = ma</a:t>
            </a:r>
            <a:endParaRPr lang="en-US" sz="2600" dirty="0"/>
          </a:p>
        </p:txBody>
      </p:sp>
      <p:sp>
        <p:nvSpPr>
          <p:cNvPr id="8" name="Shape 6"/>
          <p:cNvSpPr/>
          <p:nvPr/>
        </p:nvSpPr>
        <p:spPr>
          <a:xfrm>
            <a:off x="6163056" y="1783080"/>
            <a:ext cx="2624328" cy="1188720"/>
          </a:xfrm>
          <a:prstGeom prst="roundRect">
            <a:avLst>
              <a:gd name="adj" fmla="val 9231"/>
            </a:avLst>
          </a:prstGeom>
          <a:solidFill>
            <a:srgbClr val="1E2856"/>
          </a:solidFill>
          <a:ln w="12700">
            <a:solidFill>
              <a:srgbClr val="2E3A74"/>
            </a:solidFill>
            <a:prstDash val="solid"/>
          </a:ln>
        </p:spPr>
        <p:txBody>
          <a:bodyPr/>
          <a:lstStyle/>
          <a:p>
            <a:endParaRPr lang="en-US"/>
          </a:p>
        </p:txBody>
      </p:sp>
      <p:sp>
        <p:nvSpPr>
          <p:cNvPr id="9" name="Text 7"/>
          <p:cNvSpPr txBox="1"/>
          <p:nvPr/>
        </p:nvSpPr>
        <p:spPr>
          <a:xfrm>
            <a:off x="6163056" y="1783080"/>
            <a:ext cx="2624328" cy="1188720"/>
          </a:xfrm>
          <a:prstGeom prst="rect">
            <a:avLst/>
          </a:prstGeom>
          <a:noFill/>
          <a:ln/>
        </p:spPr>
        <p:txBody>
          <a:bodyPr wrap="square" lIns="0" tIns="0" rIns="0" bIns="0" rtlCol="0" anchor="ctr"/>
          <a:lstStyle/>
          <a:p>
            <a:pPr marL="0" indent="0" algn="ctr">
              <a:buNone/>
            </a:pPr>
            <a:r>
              <a:rPr lang="en-US" sz="2600" b="1" i="1" dirty="0">
                <a:solidFill>
                  <a:srgbClr val="37C9EF"/>
                </a:solidFill>
                <a:latin typeface="Cambria" pitchFamily="34" charset="0"/>
                <a:ea typeface="Cambria" pitchFamily="34" charset="-122"/>
                <a:cs typeface="Cambria" pitchFamily="34" charset="-120"/>
              </a:rPr>
              <a:t>p = mv</a:t>
            </a:r>
            <a:endParaRPr lang="en-US" sz="2600" dirty="0"/>
          </a:p>
        </p:txBody>
      </p:sp>
      <p:sp>
        <p:nvSpPr>
          <p:cNvPr id="10" name="Shape 8"/>
          <p:cNvSpPr/>
          <p:nvPr/>
        </p:nvSpPr>
        <p:spPr>
          <a:xfrm>
            <a:off x="8970264" y="1783080"/>
            <a:ext cx="2624328" cy="1188720"/>
          </a:xfrm>
          <a:prstGeom prst="roundRect">
            <a:avLst>
              <a:gd name="adj" fmla="val 9231"/>
            </a:avLst>
          </a:prstGeom>
          <a:solidFill>
            <a:srgbClr val="1E2856"/>
          </a:solidFill>
          <a:ln w="12700">
            <a:solidFill>
              <a:srgbClr val="2E3A74"/>
            </a:solidFill>
            <a:prstDash val="solid"/>
          </a:ln>
        </p:spPr>
        <p:txBody>
          <a:bodyPr/>
          <a:lstStyle/>
          <a:p>
            <a:endParaRPr lang="en-US"/>
          </a:p>
        </p:txBody>
      </p:sp>
      <p:sp>
        <p:nvSpPr>
          <p:cNvPr id="11" name="Text 9"/>
          <p:cNvSpPr txBox="1"/>
          <p:nvPr/>
        </p:nvSpPr>
        <p:spPr>
          <a:xfrm>
            <a:off x="8970264" y="1783080"/>
            <a:ext cx="2624328" cy="1188720"/>
          </a:xfrm>
          <a:prstGeom prst="rect">
            <a:avLst/>
          </a:prstGeom>
          <a:noFill/>
          <a:ln/>
        </p:spPr>
        <p:txBody>
          <a:bodyPr wrap="square" lIns="0" tIns="0" rIns="0" bIns="0" rtlCol="0" anchor="ctr"/>
          <a:lstStyle/>
          <a:p>
            <a:pPr marL="0" indent="0" algn="ctr">
              <a:buNone/>
            </a:pPr>
            <a:r>
              <a:rPr lang="en-US" sz="2600" b="1" i="1" dirty="0">
                <a:solidFill>
                  <a:srgbClr val="F5B12B"/>
                </a:solidFill>
                <a:latin typeface="Cambria" pitchFamily="34" charset="0"/>
                <a:ea typeface="Cambria" pitchFamily="34" charset="-122"/>
                <a:cs typeface="Cambria" pitchFamily="34" charset="-120"/>
              </a:rPr>
              <a:t>F = Δp / Δt</a:t>
            </a:r>
            <a:endParaRPr lang="en-US" sz="2600" dirty="0"/>
          </a:p>
        </p:txBody>
      </p:sp>
      <p:sp>
        <p:nvSpPr>
          <p:cNvPr id="12" name="Text 10"/>
          <p:cNvSpPr txBox="1"/>
          <p:nvPr/>
        </p:nvSpPr>
        <p:spPr>
          <a:xfrm>
            <a:off x="548640" y="3291840"/>
            <a:ext cx="2011680" cy="731520"/>
          </a:xfrm>
          <a:prstGeom prst="rect">
            <a:avLst/>
          </a:prstGeom>
          <a:noFill/>
          <a:ln/>
        </p:spPr>
        <p:txBody>
          <a:bodyPr wrap="square" lIns="0" tIns="0" rIns="0" bIns="0" rtlCol="0" anchor="ctr"/>
          <a:lstStyle/>
          <a:p>
            <a:pPr marL="0" indent="0">
              <a:buNone/>
            </a:pPr>
            <a:r>
              <a:rPr lang="en-US" sz="2000" b="1" dirty="0">
                <a:solidFill>
                  <a:srgbClr val="F5B12B"/>
                </a:solidFill>
                <a:latin typeface="Cambria" pitchFamily="34" charset="0"/>
                <a:ea typeface="Cambria" pitchFamily="34" charset="-122"/>
                <a:cs typeface="Cambria" pitchFamily="34" charset="-120"/>
              </a:rPr>
              <a:t>Newton</a:t>
            </a:r>
            <a:endParaRPr lang="en-US" sz="2000" dirty="0"/>
          </a:p>
        </p:txBody>
      </p:sp>
      <p:sp>
        <p:nvSpPr>
          <p:cNvPr id="13" name="Text 11"/>
          <p:cNvSpPr txBox="1"/>
          <p:nvPr/>
        </p:nvSpPr>
        <p:spPr>
          <a:xfrm>
            <a:off x="2651760" y="3291840"/>
            <a:ext cx="8961120" cy="731520"/>
          </a:xfrm>
          <a:prstGeom prst="rect">
            <a:avLst/>
          </a:prstGeom>
          <a:noFill/>
          <a:ln/>
        </p:spPr>
        <p:txBody>
          <a:bodyPr wrap="square" lIns="0" tIns="0" rIns="0" bIns="0" rtlCol="0" anchor="ctr"/>
          <a:lstStyle/>
          <a:p>
            <a:pPr marL="0" indent="0">
              <a:buNone/>
            </a:pPr>
            <a:r>
              <a:rPr lang="en-US" sz="1800" dirty="0">
                <a:solidFill>
                  <a:srgbClr val="DDE3F3"/>
                </a:solidFill>
                <a:latin typeface="Calibri" pitchFamily="34" charset="0"/>
                <a:ea typeface="Calibri" pitchFamily="34" charset="-122"/>
                <a:cs typeface="Calibri" pitchFamily="34" charset="-120"/>
              </a:rPr>
              <a:t>I: no resultant force → constant velocity · II: F = Δp/Δt · III: equal, opposite, same type, different bodies</a:t>
            </a:r>
            <a:endParaRPr lang="en-US" sz="1800" dirty="0"/>
          </a:p>
        </p:txBody>
      </p:sp>
      <p:sp>
        <p:nvSpPr>
          <p:cNvPr id="14" name="Text 12"/>
          <p:cNvSpPr txBox="1"/>
          <p:nvPr/>
        </p:nvSpPr>
        <p:spPr>
          <a:xfrm>
            <a:off x="548640" y="4251960"/>
            <a:ext cx="2011680" cy="731520"/>
          </a:xfrm>
          <a:prstGeom prst="rect">
            <a:avLst/>
          </a:prstGeom>
          <a:noFill/>
          <a:ln/>
        </p:spPr>
        <p:txBody>
          <a:bodyPr wrap="square" lIns="0" tIns="0" rIns="0" bIns="0" rtlCol="0" anchor="ctr"/>
          <a:lstStyle/>
          <a:p>
            <a:pPr marL="0" indent="0">
              <a:buNone/>
            </a:pPr>
            <a:r>
              <a:rPr lang="en-US" sz="2000" b="1" dirty="0">
                <a:solidFill>
                  <a:srgbClr val="F5B12B"/>
                </a:solidFill>
                <a:latin typeface="Cambria" pitchFamily="34" charset="0"/>
                <a:ea typeface="Cambria" pitchFamily="34" charset="-122"/>
                <a:cs typeface="Cambria" pitchFamily="34" charset="-120"/>
              </a:rPr>
              <a:t>Drag</a:t>
            </a:r>
            <a:endParaRPr lang="en-US" sz="2000" dirty="0"/>
          </a:p>
        </p:txBody>
      </p:sp>
      <p:sp>
        <p:nvSpPr>
          <p:cNvPr id="15" name="Text 13"/>
          <p:cNvSpPr txBox="1"/>
          <p:nvPr/>
        </p:nvSpPr>
        <p:spPr>
          <a:xfrm>
            <a:off x="2651760" y="4251960"/>
            <a:ext cx="8961120" cy="731520"/>
          </a:xfrm>
          <a:prstGeom prst="rect">
            <a:avLst/>
          </a:prstGeom>
          <a:noFill/>
          <a:ln/>
        </p:spPr>
        <p:txBody>
          <a:bodyPr wrap="square" lIns="0" tIns="0" rIns="0" bIns="0" rtlCol="0" anchor="ctr"/>
          <a:lstStyle/>
          <a:p>
            <a:pPr marL="0" indent="0">
              <a:buNone/>
            </a:pPr>
            <a:r>
              <a:rPr lang="en-US" sz="1800" dirty="0">
                <a:solidFill>
                  <a:srgbClr val="DDE3F3"/>
                </a:solidFill>
                <a:latin typeface="Calibri" pitchFamily="34" charset="0"/>
                <a:ea typeface="Calibri" pitchFamily="34" charset="-122"/>
                <a:cs typeface="Calibri" pitchFamily="34" charset="-120"/>
              </a:rPr>
              <a:t>increases with speed · terminal velocity when drag = weight, a = 0</a:t>
            </a:r>
            <a:endParaRPr lang="en-US" sz="1800" dirty="0"/>
          </a:p>
        </p:txBody>
      </p:sp>
      <p:sp>
        <p:nvSpPr>
          <p:cNvPr id="16" name="Text 14"/>
          <p:cNvSpPr txBox="1"/>
          <p:nvPr/>
        </p:nvSpPr>
        <p:spPr>
          <a:xfrm>
            <a:off x="548640" y="5212080"/>
            <a:ext cx="2011680" cy="731520"/>
          </a:xfrm>
          <a:prstGeom prst="rect">
            <a:avLst/>
          </a:prstGeom>
          <a:noFill/>
          <a:ln/>
        </p:spPr>
        <p:txBody>
          <a:bodyPr wrap="square" lIns="0" tIns="0" rIns="0" bIns="0" rtlCol="0" anchor="ctr"/>
          <a:lstStyle/>
          <a:p>
            <a:pPr marL="0" indent="0">
              <a:buNone/>
            </a:pPr>
            <a:r>
              <a:rPr lang="en-US" sz="2000" b="1" dirty="0">
                <a:solidFill>
                  <a:srgbClr val="F5B12B"/>
                </a:solidFill>
                <a:latin typeface="Cambria" pitchFamily="34" charset="0"/>
                <a:ea typeface="Cambria" pitchFamily="34" charset="-122"/>
                <a:cs typeface="Cambria" pitchFamily="34" charset="-120"/>
              </a:rPr>
              <a:t>Momentum</a:t>
            </a:r>
            <a:endParaRPr lang="en-US" sz="2000" dirty="0"/>
          </a:p>
        </p:txBody>
      </p:sp>
      <p:sp>
        <p:nvSpPr>
          <p:cNvPr id="17" name="Text 15"/>
          <p:cNvSpPr txBox="1"/>
          <p:nvPr/>
        </p:nvSpPr>
        <p:spPr>
          <a:xfrm>
            <a:off x="2651760" y="5212080"/>
            <a:ext cx="8961120" cy="731520"/>
          </a:xfrm>
          <a:prstGeom prst="rect">
            <a:avLst/>
          </a:prstGeom>
          <a:noFill/>
          <a:ln/>
        </p:spPr>
        <p:txBody>
          <a:bodyPr wrap="square" lIns="0" tIns="0" rIns="0" bIns="0" rtlCol="0" anchor="ctr"/>
          <a:lstStyle/>
          <a:p>
            <a:pPr marL="0" indent="0">
              <a:buNone/>
            </a:pPr>
            <a:r>
              <a:rPr lang="en-US" sz="1800" dirty="0">
                <a:solidFill>
                  <a:srgbClr val="DDE3F3"/>
                </a:solidFill>
                <a:latin typeface="Calibri" pitchFamily="34" charset="0"/>
                <a:ea typeface="Calibri" pitchFamily="34" charset="-122"/>
                <a:cs typeface="Calibri" pitchFamily="34" charset="-120"/>
              </a:rPr>
              <a:t>always conserved with no external force · KE conserved only in elastic collisions · resolve in 2D</a:t>
            </a:r>
            <a:endParaRPr lang="en-US" sz="1800" dirty="0"/>
          </a:p>
        </p:txBody>
      </p:sp>
      <p:sp>
        <p:nvSpPr>
          <p:cNvPr id="18" name="Text 16"/>
          <p:cNvSpPr txBox="1"/>
          <p:nvPr/>
        </p:nvSpPr>
        <p:spPr>
          <a:xfrm>
            <a:off x="548640" y="6400800"/>
            <a:ext cx="7315200" cy="274320"/>
          </a:xfrm>
          <a:prstGeom prst="rect">
            <a:avLst/>
          </a:prstGeom>
          <a:noFill/>
          <a:ln/>
        </p:spPr>
        <p:txBody>
          <a:bodyPr wrap="square" lIns="0" tIns="0" rIns="0" bIns="0" rtlCol="0" anchor="ctr"/>
          <a:lstStyle/>
          <a:p>
            <a:pPr marL="0" indent="0">
              <a:buNone/>
            </a:pPr>
            <a:r>
              <a:rPr lang="en-US" sz="1000" dirty="0">
                <a:solidFill>
                  <a:srgbClr val="8C96B8"/>
                </a:solidFill>
                <a:latin typeface="Calibri" pitchFamily="34" charset="0"/>
                <a:ea typeface="Calibri" pitchFamily="34" charset="-122"/>
                <a:cs typeface="Calibri" pitchFamily="34" charset="-120"/>
              </a:rPr>
              <a:t>Topic 3 · Dynamics   |   Cambridge International AS Level Physics 9702</a:t>
            </a:r>
            <a:endParaRPr lang="en-US" sz="1000" dirty="0"/>
          </a:p>
        </p:txBody>
      </p:sp>
      <p:sp>
        <p:nvSpPr>
          <p:cNvPr id="19" name="Text 17"/>
          <p:cNvSpPr txBox="1"/>
          <p:nvPr/>
        </p:nvSpPr>
        <p:spPr>
          <a:xfrm>
            <a:off x="10728655" y="6400800"/>
            <a:ext cx="914400" cy="274320"/>
          </a:xfrm>
          <a:prstGeom prst="rect">
            <a:avLst/>
          </a:prstGeom>
          <a:noFill/>
          <a:ln/>
        </p:spPr>
        <p:txBody>
          <a:bodyPr wrap="square" lIns="0" tIns="0" rIns="0" bIns="0" rtlCol="0" anchor="ctr"/>
          <a:lstStyle/>
          <a:p>
            <a:pPr marL="0" indent="0" algn="r">
              <a:buNone/>
            </a:pPr>
            <a:r>
              <a:rPr lang="en-US" sz="1000" dirty="0">
                <a:solidFill>
                  <a:srgbClr val="8C96B8"/>
                </a:solidFill>
                <a:latin typeface="Calibri" pitchFamily="34" charset="0"/>
                <a:ea typeface="Calibri" pitchFamily="34" charset="-122"/>
                <a:cs typeface="Calibri" pitchFamily="34" charset="-120"/>
              </a:rPr>
              <a:t>50</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251</TotalTime>
  <Words>5782</Words>
  <Application>Microsoft Office PowerPoint</Application>
  <PresentationFormat>Widescreen</PresentationFormat>
  <Paragraphs>668</Paragraphs>
  <Slides>50</Slides>
  <Notes>50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50</vt:i4>
      </vt:variant>
    </vt:vector>
  </HeadingPairs>
  <TitlesOfParts>
    <vt:vector size="54" baseType="lpstr">
      <vt:lpstr>Arial</vt:lpstr>
      <vt:lpstr>Calibri</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Topic 3 Dynamics – Cambridge AS Physics 9702</dc:title>
  <dc:subject>PptxGenJS Presentation</dc:subject>
  <dc:creator>PptxGenJS</dc:creator>
  <cp:lastModifiedBy>WASEEM AHMAD</cp:lastModifiedBy>
  <cp:revision>2</cp:revision>
  <dcterms:created xsi:type="dcterms:W3CDTF">2026-09-25T12:10:07Z</dcterms:created>
  <dcterms:modified xsi:type="dcterms:W3CDTF">2026-09-25T19:27:37Z</dcterms:modified>
</cp:coreProperties>
</file>