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401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Q6: check the resultant force first, then take moments about one force to test torque.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amspath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AS &amp; A LEVEL · PHYSICS 9702 · TOPIC 4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675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Turning Effects</a:t>
            </a:r>
            <a:endParaRPr lang="en-US" sz="5200" dirty="0"/>
          </a:p>
          <a:p>
            <a:pPr marL="0" indent="0">
              <a:buNone/>
            </a:pPr>
            <a:r>
              <a:rPr lang="en-US" sz="52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Equilibrium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88620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 of gravity · moments · couples &amp; torque · vector triangles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891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4.1 – 4.2  |  Exams 2025 – 2027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4892040"/>
            <a:ext cx="6583680" cy="1463040"/>
          </a:xfrm>
          <a:prstGeom prst="roundRect">
            <a:avLst>
              <a:gd name="adj" fmla="val 7500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77240" y="5138928"/>
            <a:ext cx="960120" cy="960120"/>
          </a:xfrm>
          <a:prstGeom prst="ellipse">
            <a:avLst/>
          </a:prstGeom>
          <a:solidFill>
            <a:srgbClr val="F5B12B"/>
          </a:solidFill>
          <a:ln w="12700">
            <a:solidFill>
              <a:srgbClr val="F5B1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5138928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118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5001768"/>
            <a:ext cx="51206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Waseem Ahmad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Science &amp; IB Physics Lead Teacher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Presidential School, Jizzakh  ·  Cambridge Examiner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Author, Orange Publication  ·  </a:t>
            </a:r>
            <a:r>
              <a:rPr lang="en-US" sz="1450" b="1" u="sng" dirty="0">
                <a:solidFill>
                  <a:srgbClr val="F5B1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www.examspath.com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360920" y="1097280"/>
            <a:ext cx="4297680" cy="46634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figs4/seesa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1007" y="1280160"/>
            <a:ext cx="3457505" cy="2011680"/>
          </a:xfrm>
          <a:prstGeom prst="rect">
            <a:avLst/>
          </a:prstGeom>
        </p:spPr>
      </p:pic>
      <p:pic>
        <p:nvPicPr>
          <p:cNvPr id="12" name="Image 1" descr="figs4/couple_de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80" y="3723564"/>
            <a:ext cx="4023360" cy="16054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4.1 – 4.2 · TURNING EFFECTS AND EQUILIBRIUM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syllabus asks you to do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8308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8745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4.1.1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228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may be taken as acting at a single point: the centre of gravity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3355848" y="160020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538728" y="178308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538728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133088" y="18745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4.1.2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3538728" y="2423160"/>
            <a:ext cx="228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and apply the moment of a force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163056" y="160020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345936" y="178308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345936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6940296" y="18745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4.1.3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6345936" y="2423160"/>
            <a:ext cx="228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couple is a pair of forces that produces rotation only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970264" y="160020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9153144" y="178308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9153144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9747504" y="18745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4.1.4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9153144" y="2423160"/>
            <a:ext cx="228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and apply the torque of a couple</a:t>
            </a:r>
            <a:endParaRPr lang="en-US" sz="1700" dirty="0"/>
          </a:p>
        </p:txBody>
      </p:sp>
      <p:sp>
        <p:nvSpPr>
          <p:cNvPr id="26" name="Shape 24"/>
          <p:cNvSpPr/>
          <p:nvPr/>
        </p:nvSpPr>
        <p:spPr>
          <a:xfrm>
            <a:off x="548640" y="388620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731520" y="4069080"/>
            <a:ext cx="457200" cy="4572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73152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29" name="Text 27"/>
          <p:cNvSpPr txBox="1"/>
          <p:nvPr/>
        </p:nvSpPr>
        <p:spPr>
          <a:xfrm>
            <a:off x="1325880" y="41605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4.2.1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731520" y="4709160"/>
            <a:ext cx="228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and apply the principle of moments</a:t>
            </a:r>
            <a:endParaRPr lang="en-US" sz="1700" dirty="0"/>
          </a:p>
        </p:txBody>
      </p:sp>
      <p:sp>
        <p:nvSpPr>
          <p:cNvPr id="31" name="Shape 29"/>
          <p:cNvSpPr/>
          <p:nvPr/>
        </p:nvSpPr>
        <p:spPr>
          <a:xfrm>
            <a:off x="3355848" y="388620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3538728" y="4069080"/>
            <a:ext cx="457200" cy="4572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3538728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34" name="Text 32"/>
          <p:cNvSpPr txBox="1"/>
          <p:nvPr/>
        </p:nvSpPr>
        <p:spPr>
          <a:xfrm>
            <a:off x="4133088" y="41605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4.2.2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3538728" y="4709160"/>
            <a:ext cx="228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resultant force and no resultant torque → equilibrium</a:t>
            </a:r>
            <a:endParaRPr lang="en-US" sz="1700" dirty="0"/>
          </a:p>
        </p:txBody>
      </p:sp>
      <p:sp>
        <p:nvSpPr>
          <p:cNvPr id="36" name="Shape 34"/>
          <p:cNvSpPr/>
          <p:nvPr/>
        </p:nvSpPr>
        <p:spPr>
          <a:xfrm>
            <a:off x="6163056" y="388620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345936" y="4069080"/>
            <a:ext cx="457200" cy="4572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6345936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39" name="Text 37"/>
          <p:cNvSpPr txBox="1"/>
          <p:nvPr/>
        </p:nvSpPr>
        <p:spPr>
          <a:xfrm>
            <a:off x="6940296" y="41605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4.2.3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6345936" y="4709160"/>
            <a:ext cx="228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vector triangle for coplanar forces in equilibrium</a:t>
            </a:r>
            <a:endParaRPr lang="en-US" sz="1700" dirty="0"/>
          </a:p>
        </p:txBody>
      </p:sp>
      <p:sp>
        <p:nvSpPr>
          <p:cNvPr id="41" name="Shape 39"/>
          <p:cNvSpPr/>
          <p:nvPr/>
        </p:nvSpPr>
        <p:spPr>
          <a:xfrm>
            <a:off x="8970264" y="388620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 txBox="1"/>
          <p:nvPr/>
        </p:nvSpPr>
        <p:spPr>
          <a:xfrm>
            <a:off x="9153144" y="3886200"/>
            <a:ext cx="22860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4.3 (density and pressure) is not part of this deck.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Lesson roadmap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560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Centre of gravity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971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weight acts; stability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55848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584448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3584448" y="2560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Moments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3584448" y="2971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× perpendicular distance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163056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391656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6391656" y="2560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Principle of moments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6391656" y="2971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Clockwise = anticlockwise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970264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9198864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600" dirty="0"/>
          </a:p>
        </p:txBody>
      </p:sp>
      <p:sp>
        <p:nvSpPr>
          <p:cNvPr id="20" name="Text 18"/>
          <p:cNvSpPr txBox="1"/>
          <p:nvPr/>
        </p:nvSpPr>
        <p:spPr>
          <a:xfrm>
            <a:off x="9198864" y="2560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Couples &amp; torque</a:t>
            </a:r>
            <a:endParaRPr lang="en-US" sz="1900" dirty="0"/>
          </a:p>
        </p:txBody>
      </p:sp>
      <p:sp>
        <p:nvSpPr>
          <p:cNvPr id="21" name="Text 19"/>
          <p:cNvSpPr txBox="1"/>
          <p:nvPr/>
        </p:nvSpPr>
        <p:spPr>
          <a:xfrm>
            <a:off x="9198864" y="2971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Rotation without translation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77240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6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846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Equilibrium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5257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resultant force, no resultant torque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3355848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3584448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600" dirty="0"/>
          </a:p>
        </p:txBody>
      </p:sp>
      <p:sp>
        <p:nvSpPr>
          <p:cNvPr id="28" name="Text 26"/>
          <p:cNvSpPr txBox="1"/>
          <p:nvPr/>
        </p:nvSpPr>
        <p:spPr>
          <a:xfrm>
            <a:off x="3584448" y="4846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Vector triangles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3584448" y="5257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Coplanar forces in equilibrium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6163056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6391656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3600" dirty="0"/>
          </a:p>
        </p:txBody>
      </p:sp>
      <p:sp>
        <p:nvSpPr>
          <p:cNvPr id="32" name="Text 30"/>
          <p:cNvSpPr txBox="1"/>
          <p:nvPr/>
        </p:nvSpPr>
        <p:spPr>
          <a:xfrm>
            <a:off x="6391656" y="4846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practice</a:t>
            </a:r>
            <a:endParaRPr lang="en-US" sz="1900" dirty="0"/>
          </a:p>
        </p:txBody>
      </p:sp>
      <p:sp>
        <p:nvSpPr>
          <p:cNvPr id="33" name="Text 31"/>
          <p:cNvSpPr txBox="1"/>
          <p:nvPr/>
        </p:nvSpPr>
        <p:spPr>
          <a:xfrm>
            <a:off x="6391656" y="5257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MCQs and structured questions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8970264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9198864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3600" dirty="0"/>
          </a:p>
        </p:txBody>
      </p:sp>
      <p:sp>
        <p:nvSpPr>
          <p:cNvPr id="36" name="Text 34"/>
          <p:cNvSpPr txBox="1"/>
          <p:nvPr/>
        </p:nvSpPr>
        <p:spPr>
          <a:xfrm>
            <a:off x="9198864" y="4846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Doubts &amp; exam tips</a:t>
            </a:r>
            <a:endParaRPr lang="en-US" sz="1900" dirty="0"/>
          </a:p>
        </p:txBody>
      </p:sp>
      <p:sp>
        <p:nvSpPr>
          <p:cNvPr id="37" name="Text 35"/>
          <p:cNvSpPr txBox="1"/>
          <p:nvPr/>
        </p:nvSpPr>
        <p:spPr>
          <a:xfrm>
            <a:off x="9198864" y="5257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Misconceptions and technique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Centre of gravity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point where the weight may be taken to act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4.1.1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· WHERE THE WEIGHT ACTS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Centre of gravity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097280"/>
          </a:xfrm>
          <a:prstGeom prst="roundRect">
            <a:avLst>
              <a:gd name="adj" fmla="val 10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55448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centre of gravity of an object is the point at which the weight of the object may be considered to act.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48640" y="5166360"/>
            <a:ext cx="5449824" cy="914400"/>
          </a:xfrm>
          <a:prstGeom prst="roundRect">
            <a:avLst>
              <a:gd name="adj" fmla="val 12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77240" y="5239512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Symmetrical, uniform objects: the centre of gravity is at the point of symmetry (lines of symmetry cross).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190488" y="5166360"/>
            <a:ext cx="5449824" cy="914400"/>
          </a:xfrm>
          <a:prstGeom prst="roundRect">
            <a:avLst>
              <a:gd name="adj" fmla="val 12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6419088" y="5239512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 lie outside the object (L-shape, ring, boomerang). A person's CoG moves when they lean forward.</a:t>
            </a:r>
            <a:endParaRPr lang="en-US" sz="15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CDAD05-E34D-8E0D-A75C-AE32D88E5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841" y="2755104"/>
            <a:ext cx="6705198" cy="22350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· CENTRE OF GRAVITY AND TOPPLING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Stability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pic>
        <p:nvPicPr>
          <p:cNvPr id="6" name="Image 0" descr="figs4/stabil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43504"/>
            <a:ext cx="6766560" cy="2730911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498080" y="1554480"/>
            <a:ext cx="4142232" cy="4526280"/>
          </a:xfrm>
          <a:prstGeom prst="roundRect">
            <a:avLst>
              <a:gd name="adj" fmla="val 264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26680" y="1783080"/>
            <a:ext cx="37490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object is stable while the vertical line through its centre of gravity falls inside its base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Tilted past this point, the weight produces a moment that topples it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 base and low centre of gravity → more stable (racing cars, buses with heavy floors)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Narrow base and high centre of gravity → topples easily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548640" y="4892040"/>
            <a:ext cx="6766560" cy="1188720"/>
          </a:xfrm>
          <a:prstGeom prst="roundRect">
            <a:avLst>
              <a:gd name="adj" fmla="val 923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77240" y="4983480"/>
            <a:ext cx="6400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 of gravity vs centre of mass: 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identical in a uniform gravitational field. In a non-uniform field (e.g. a large object near Earth) the CoG shifts slightly towards the stronger field.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Moments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turning effect of a force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4.1.2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4.1.2 · DEFINE AND APPLY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moment of a force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097280"/>
          </a:xfrm>
          <a:prstGeom prst="roundRect">
            <a:avLst>
              <a:gd name="adj" fmla="val 10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55448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Moment of a force = force × perpendicular distance from the pivot to the line of action of the force.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48640" y="5212080"/>
            <a:ext cx="3566160" cy="868680"/>
          </a:xfrm>
          <a:prstGeom prst="roundRect">
            <a:avLst>
              <a:gd name="adj" fmla="val 1263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77240" y="528523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Unit: N m (not joules — moment is not energy)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315968" y="5212080"/>
            <a:ext cx="3566160" cy="868680"/>
          </a:xfrm>
          <a:prstGeom prst="roundRect">
            <a:avLst>
              <a:gd name="adj" fmla="val 12632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4544568" y="528523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 force or bigger ⊥ distance → bigger turning effect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8074152" y="5212080"/>
            <a:ext cx="3566160" cy="868680"/>
          </a:xfrm>
          <a:prstGeom prst="roundRect">
            <a:avLst>
              <a:gd name="adj" fmla="val 12632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8302752" y="528523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force through the pivot has zero moment</a:t>
            </a:r>
            <a:endParaRPr lang="en-US" sz="15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C4AD274-3E4E-04DA-2EE7-1C0B551B7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453" y="2724912"/>
            <a:ext cx="6837584" cy="23810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4.1.2 · CALCULATING A MOMENT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Metre rule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pic>
        <p:nvPicPr>
          <p:cNvPr id="6" name="Image 0" descr="figs4/rule_w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73117"/>
            <a:ext cx="6766560" cy="223160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498080" y="1554480"/>
            <a:ext cx="4142232" cy="13716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26680" y="1673352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uniform metre rule is pivoted at 50 cm. A 0.5 kg mass hangs at 80 cm. Ignore the rule's weight. Find the turning moment.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498080" y="31546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498080" y="3154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8046720" y="3136392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mg = 0.5 × 9.81 = 4.9 N (acts downwards)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498080" y="40233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498080" y="4023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8046720" y="4005072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⊥ distance = 80 cm − 50 cm = 30 cm = 0.30 m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7498080" y="48920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7498080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8046720" y="4873752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 = 4.9 × 0.30 = 1.5 N m (clockwise)</a:t>
            </a:r>
            <a:endParaRPr lang="en-US" sz="1600" dirty="0"/>
          </a:p>
        </p:txBody>
      </p:sp>
      <p:pic>
        <p:nvPicPr>
          <p:cNvPr id="18" name="Image 1" descr="figs4/cw_ac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297680"/>
            <a:ext cx="40776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principle of moments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Clockwise moments = anticlockwise moments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4.2.1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· STATE AND APPLY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principle of moments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188720"/>
          </a:xfrm>
          <a:prstGeom prst="roundRect">
            <a:avLst>
              <a:gd name="adj" fmla="val 923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55448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i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a body in equilibrium, the sum of the clockwise moments about any point equals the sum of the anticlockwise moments about the same point.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680960" y="2926080"/>
            <a:ext cx="3959352" cy="3154680"/>
          </a:xfrm>
          <a:prstGeom prst="roundRect">
            <a:avLst>
              <a:gd name="adj" fmla="val 347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909560" y="304495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method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7909560" y="3474720"/>
            <a:ext cx="36118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pivot at an unknown force — its moment is then zero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Uniform beam: weight acts at the midpoint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same units for every distance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clockwise = Σ anticlockwise; then use Σ up = Σ down</a:t>
            </a:r>
            <a:endParaRPr lang="en-US" sz="15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D651AD-CCF5-8900-CB21-2BCAB81AF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79" y="2926080"/>
            <a:ext cx="5340785" cy="31089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· ARE THE MOMENTS BALANCED?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Four forces on a beam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160520"/>
            <a:ext cx="2624328" cy="1143000"/>
          </a:xfrm>
          <a:prstGeom prst="roundRect">
            <a:avLst>
              <a:gd name="adj" fmla="val 96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31520" y="422452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F₁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645152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through P → moment = 0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3355848" y="4160520"/>
            <a:ext cx="2624328" cy="1143000"/>
          </a:xfrm>
          <a:prstGeom prst="roundRect">
            <a:avLst>
              <a:gd name="adj" fmla="val 96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538728" y="422452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F₂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3538728" y="4645152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× 0.25 = 2.5 N m clockwise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163056" y="4160520"/>
            <a:ext cx="2624328" cy="1143000"/>
          </a:xfrm>
          <a:prstGeom prst="roundRect">
            <a:avLst>
              <a:gd name="adj" fmla="val 96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345936" y="422452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F₃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6345936" y="4645152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sin 30° × 0.50 = 2.5 N m clockwise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8970264" y="4160520"/>
            <a:ext cx="2624328" cy="1143000"/>
          </a:xfrm>
          <a:prstGeom prst="roundRect">
            <a:avLst>
              <a:gd name="adj" fmla="val 96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9153144" y="422452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F₄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9153144" y="4645152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× 1.00 = 5.0 N m anticlockwise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548640" y="5440680"/>
            <a:ext cx="11091672" cy="640080"/>
          </a:xfrm>
          <a:prstGeom prst="roundRect">
            <a:avLst>
              <a:gd name="adj" fmla="val 1714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822960" y="551383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clockwise = 2.5 + 2.5 = 5.0 N m = total anticlockwise → the moments are balanced. 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only the perpendicular component of F₃ turns the beam.</a:t>
            </a:r>
            <a:endParaRPr lang="en-US" sz="155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B31932F-9D43-AD02-17E1-C9852C041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411" y="1356270"/>
            <a:ext cx="7007596" cy="254821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· MOMENTS WITH AN ANGLED FORCE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Flagpole held by a cable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035040" y="1554480"/>
            <a:ext cx="5605272" cy="1188720"/>
          </a:xfrm>
          <a:prstGeom prst="roundRect">
            <a:avLst>
              <a:gd name="adj" fmla="val 923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263640" y="1664208"/>
            <a:ext cx="5212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25 kg flagpole is held horizontal by a cable at 30° to the pole, fixed to its free end 2.5 m from the wall. Its CoG is 1.5 m from the wall. Find T and the vertical force from the wall.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035040" y="29260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035040" y="2926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583680" y="2907792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Moments about the wall end (the wall force has no moment there)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6035040" y="37033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035040" y="3703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583680" y="3685032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⊥ distance of T from the wall end = 2.5 sin 30° = 1.25 m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6035040" y="44805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035040" y="4480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6583680" y="4462272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× 9.81 × 1.5 = T × 1.25  →  T = 294 N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6035040" y="52578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6035040" y="5257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6583680" y="5239512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Vertical: wall force = 245 − 294 sin 30° = 98 N upwards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548640" y="4846320"/>
            <a:ext cx="5303520" cy="1234440"/>
          </a:xfrm>
          <a:prstGeom prst="roundRect">
            <a:avLst>
              <a:gd name="adj" fmla="val 888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77240" y="4956048"/>
            <a:ext cx="4937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take moments about the point where the unknown force you don't need acts.</a:t>
            </a:r>
            <a:endParaRPr lang="en-US" sz="155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AE5CA04-657E-4A59-06AB-9B3266391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26464"/>
            <a:ext cx="3054096" cy="305409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Couples and torque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pair of forces that produces rotation only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4.1.3 – 4.1.4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4.1.3 · ROTATION WITHOUT TRANSLATION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Couples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800600"/>
            <a:ext cx="3566160" cy="1280160"/>
          </a:xfrm>
          <a:prstGeom prst="roundRect">
            <a:avLst>
              <a:gd name="adj" fmla="val 857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4892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Equal in magnitude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5321808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forces are the same size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297680" y="4800600"/>
            <a:ext cx="3566160" cy="1280160"/>
          </a:xfrm>
          <a:prstGeom prst="roundRect">
            <a:avLst>
              <a:gd name="adj" fmla="val 857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526280" y="4892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Opposite in direction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4526280" y="5321808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resultant force is zero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046720" y="4800600"/>
            <a:ext cx="3566160" cy="1280160"/>
          </a:xfrm>
          <a:prstGeom prst="roundRect">
            <a:avLst>
              <a:gd name="adj" fmla="val 8571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8275320" y="48920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along the same line</a:t>
            </a:r>
            <a:endParaRPr lang="en-US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5321808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separated by a perpendicular distance</a:t>
            </a:r>
            <a:endParaRPr lang="en-US" sz="1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5111D12-AB8F-56D4-C9CE-D105694C1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076" y="1453140"/>
            <a:ext cx="7906974" cy="316199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4.1.4 · DEFINE AND APPLY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Torque of a couple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49824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5084064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torque = F × d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5084064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 forces × perpendicular distance between the forces (N m)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190488" y="1600200"/>
            <a:ext cx="5449824" cy="1920240"/>
          </a:xfrm>
          <a:prstGeom prst="roundRect">
            <a:avLst>
              <a:gd name="adj" fmla="val 5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19088" y="1783080"/>
            <a:ext cx="5029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of the pivot.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moments about any point gives the same total F × d — a couple always turns, never translates.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703320"/>
            <a:ext cx="5449824" cy="2377440"/>
          </a:xfrm>
          <a:prstGeom prst="roundRect">
            <a:avLst>
              <a:gd name="adj" fmla="val 4615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0" descr="figs4/ste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794760"/>
            <a:ext cx="2074512" cy="219456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3246120" y="3931920"/>
            <a:ext cx="2651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Steering wheel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diameter 40 cm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couple of 10 N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 = 10 × 0.40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4.0 N m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6190488" y="3703320"/>
            <a:ext cx="5449824" cy="2377440"/>
          </a:xfrm>
          <a:prstGeom prst="roundRect">
            <a:avLst>
              <a:gd name="adj" fmla="val 4615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 txBox="1"/>
          <p:nvPr/>
        </p:nvSpPr>
        <p:spPr>
          <a:xfrm>
            <a:off x="9418320" y="3931920"/>
            <a:ext cx="2148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Ruler at 30°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0.30 m long, 4.0 N forces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 = 4.0 × 0.15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0.60 N m</a:t>
            </a:r>
            <a:endParaRPr lang="en-US" sz="16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3EDFE34-07BB-506E-7BDF-E0EBF1812C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186"/>
          <a:stretch>
            <a:fillRect/>
          </a:stretch>
        </p:blipFill>
        <p:spPr>
          <a:xfrm>
            <a:off x="6383688" y="3881628"/>
            <a:ext cx="2815656" cy="157276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Equilibrium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resultant force and no resultant torque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4.2.2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4.2.2 · BOTH MUST HOLD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Conditions for equilibrium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1737360"/>
            <a:ext cx="548640" cy="54864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7830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resultant force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2377440"/>
            <a:ext cx="4206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any direction: Σ up = Σ down and Σ left = Σ right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464808" y="1737360"/>
            <a:ext cx="548640" cy="54864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64808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7196328" y="17830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resultant torque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7196328" y="2377440"/>
            <a:ext cx="4206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any point: Σ clockwise = Σ anticlockwise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548640" y="3977640"/>
            <a:ext cx="11091672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22960" y="4114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equilibrium means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" y="4572000"/>
            <a:ext cx="10607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body stays at rest or moves at constant velocity — and does not start to rotate (or rotates at constant rate)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couple alone: zero resultant force but non-zero torque → NOT in equilibrium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off-centre force: non-zero force and torque → NOT in equilibrium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4.2.2 · BALANCING A COUPLE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4C0F34F-EAE3-14EF-3E4A-26272CD33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81" y="707421"/>
            <a:ext cx="11341452" cy="546046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Coplanar forces and vector triangles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forces in equilibrium form a closed triangle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4.2.3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4.2.3 · A VEHICLE AT REST ON A SLOPE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free-body diagram to vector triangle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846320"/>
            <a:ext cx="3566160" cy="1234440"/>
          </a:xfrm>
          <a:prstGeom prst="roundRect">
            <a:avLst>
              <a:gd name="adj" fmla="val 888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31520" y="4956048"/>
            <a:ext cx="411480" cy="41148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731520" y="4956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4937760"/>
            <a:ext cx="2697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all the forces on a free-body diagram: weight W, normal reaction R, friction F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297680" y="4846320"/>
            <a:ext cx="3566160" cy="1234440"/>
          </a:xfrm>
          <a:prstGeom prst="roundRect">
            <a:avLst>
              <a:gd name="adj" fmla="val 888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480560" y="4956048"/>
            <a:ext cx="411480" cy="41148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4480560" y="4956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5029200" y="4937760"/>
            <a:ext cx="2697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Redraw the forces starting from one point, keeping length and direction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046720" y="4846320"/>
            <a:ext cx="3566160" cy="1234440"/>
          </a:xfrm>
          <a:prstGeom prst="roundRect">
            <a:avLst>
              <a:gd name="adj" fmla="val 888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8229600" y="4956048"/>
            <a:ext cx="411480" cy="411480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8229600" y="4956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8" name="Text 15"/>
          <p:cNvSpPr txBox="1"/>
          <p:nvPr/>
        </p:nvSpPr>
        <p:spPr>
          <a:xfrm>
            <a:off x="8778240" y="4937760"/>
            <a:ext cx="2697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them head-to-tail. In equilibrium the triangle is closed — no resultant</a:t>
            </a:r>
            <a:endParaRPr lang="en-US" sz="15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761EB66-8A1E-CFC9-2C5C-C7C943BBC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663" y="1465227"/>
            <a:ext cx="9564102" cy="322345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4.2.3 · SOLVING WITH A VECTOR TRIANGLE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Hanging mass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132320" y="1554480"/>
            <a:ext cx="4507992" cy="1280160"/>
          </a:xfrm>
          <a:prstGeom prst="roundRect">
            <a:avLst>
              <a:gd name="adj" fmla="val 857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360920" y="1664208"/>
            <a:ext cx="4114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15 kg mass (weight ≈ 150 N) hangs from a string at 30° to the vertical, pulled sideways by a horizontal string. Find T₁ and T₂.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7132320" y="30632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132320" y="3063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7680960" y="3044952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the closed triangle: 150 N down, T₂ across, T₁ back to the start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7132320" y="37947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132320" y="3794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7680960" y="3776472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 30° = 150 / T₁ → T₁ = 173 N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7132320" y="45262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7132320" y="4526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7680960" y="4507992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 30° = T₂ / 150 → T₂ = 87 N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7132320" y="52578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132320" y="5257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7680960" y="5239512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by resolving: T₁ cos 30° = 150 ✓, T₁ sin 30° = T₂ ✓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548640" y="5349240"/>
            <a:ext cx="6400800" cy="731520"/>
          </a:xfrm>
          <a:prstGeom prst="roundRect">
            <a:avLst>
              <a:gd name="adj" fmla="val 1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77240" y="5422392"/>
            <a:ext cx="6035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 practical: three newton meters pulling a knot on paper — the forces close a triangle.</a:t>
            </a:r>
            <a:endParaRPr lang="en-US" sz="15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EA61723-6116-3C92-5EC2-A18E6045CC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55"/>
          <a:stretch>
            <a:fillRect/>
          </a:stretch>
        </p:blipFill>
        <p:spPr>
          <a:xfrm>
            <a:off x="548639" y="1588016"/>
            <a:ext cx="6147799" cy="267308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practice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multiple choice · Paper 2 structured questions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PAST PAPER QUESTIONS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A · Moments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Uniform 40 N beam, 5 m long, pivot 2 m from one end, load W at that end. The beam is in equilibrium. What is W?</a:t>
            </a:r>
            <a:endParaRPr lang="en-US" sz="1400" dirty="0"/>
          </a:p>
        </p:txBody>
      </p:sp>
      <p:pic>
        <p:nvPicPr>
          <p:cNvPr id="10" name="Image 0" descr="figs4/q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944" y="1879124"/>
            <a:ext cx="1737360" cy="813752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10 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50 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25 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30 N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6967728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15 g bird sits 0.36 m from P on a uniform 0.50 m, 0.5 kg rod. Total clockwise moment about P?</a:t>
            </a:r>
            <a:endParaRPr lang="en-US" sz="1400" dirty="0"/>
          </a:p>
        </p:txBody>
      </p:sp>
      <p:pic>
        <p:nvPicPr>
          <p:cNvPr id="16" name="Image 1" descr="figs4/q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792" y="1896077"/>
            <a:ext cx="1737360" cy="77984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967728" y="253746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0.053 N m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1.0 N m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1.2 N m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1.3 N m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1325880" y="406908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g mass at one end of a 1.50 m rod pivoted 25 cm from the other end. Moment of the mass about the pivot?</a:t>
            </a:r>
            <a:endParaRPr lang="en-US" sz="1400" dirty="0"/>
          </a:p>
        </p:txBody>
      </p:sp>
      <p:pic>
        <p:nvPicPr>
          <p:cNvPr id="22" name="Image 2" descr="figs4/q2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3944" y="4277301"/>
            <a:ext cx="1737360" cy="680839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0.63 N m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1.2 N m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6.1 N m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7.4 N m</a:t>
            </a:r>
            <a:endParaRPr lang="en-US" sz="1400" dirty="0"/>
          </a:p>
        </p:txBody>
      </p:sp>
      <p:sp>
        <p:nvSpPr>
          <p:cNvPr id="24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7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centre of gravity of an object?</a:t>
            </a:r>
            <a:endParaRPr lang="en-US" sz="1400" dirty="0"/>
          </a:p>
        </p:txBody>
      </p:sp>
      <p:sp>
        <p:nvSpPr>
          <p:cNvPr id="28" name="Text 23"/>
          <p:cNvSpPr txBox="1"/>
          <p:nvPr/>
        </p:nvSpPr>
        <p:spPr>
          <a:xfrm>
            <a:off x="6812280" y="4820958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the geometrical centre of the object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the point about which the total torque is zero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the point at which the weight may be considered to act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the point through which gravity acts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A · Answers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Beam weight acts at 2.5 m, i.e. 0.5 m from the pivot. W × 2 = 40 × 0.5 → W = 10 N.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Bird: 0.015 × 9.81 × 0.36 = 0.053 N m; rod: 0.5 × 9.81 × 0.25 = 1.23 N m. Total = 1.3 N m. A forgets the rod.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= 1.50 − 0.25 = 1.25 m; moment = 0.50 × 9.81 × 1.25 = 6.1 N m.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definition. A is true only for uniform symmetrical objects.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· Which is a couple?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8308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6916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pair of forces acts as a couple on the circular object?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571500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A, B, C or D</a:t>
            </a:r>
            <a:endParaRPr lang="en-US" sz="17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77C733F-1B7E-917D-D09E-29E78F76F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191" y="2560320"/>
            <a:ext cx="8827698" cy="294392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· Zero force and zero torque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8308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6916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beams of the same length each have three forces acting on them. Which beam has both zero resultant force and zero resultant torque?</a:t>
            </a:r>
            <a:endParaRPr lang="en-US" sz="1700" dirty="0"/>
          </a:p>
        </p:txBody>
      </p:sp>
      <p:pic>
        <p:nvPicPr>
          <p:cNvPr id="10" name="Image 0" descr="figs4/q4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977" y="2651760"/>
            <a:ext cx="6165567" cy="292608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571500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A, B, C or D</a:t>
            </a:r>
            <a:endParaRPr lang="en-US" sz="1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B · Couples, torque, stability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forces act on the circular object shown. Which describes the resultant force and torque?</a:t>
            </a:r>
            <a:endParaRPr lang="en-US" sz="1400" dirty="0"/>
          </a:p>
        </p:txBody>
      </p:sp>
      <p:pic>
        <p:nvPicPr>
          <p:cNvPr id="10" name="Image 0" descr="figs4/q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687" y="1737360"/>
            <a:ext cx="1229874" cy="109728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force non-zero, torque non-zero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force non-zero, torque zero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force zero, torque non-zero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force zero, torque zero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couple consists of two forces of 6.0 N whose lines of action are 0.20 m apart. What is the torque of the couple?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0.60 N m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1.2 N m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2.4 N m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30 N m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are racing cars built with a wide wheelbase and a low body?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low CoG and wide base increase stability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to reduce their weight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to increase the engine torque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to reduce friction with the road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is the correct unit for the moment of a force?</a:t>
            </a:r>
            <a:endParaRPr lang="en-US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6967728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N m⁻¹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N m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kg m s⁻²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5 – 8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 size, opposite direction, parallel and separated. B: same direction; C: different sizes; D: not parallel.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15 + 25 = 40 N = down 40 N. About the 40 N force: 15 × 0.50 = 7.5 N m = 25 × 0.30 = 7.5 N m. A, B and D fail the force check.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45 N forces form a couple (torque ≠ 0); the two 30 N forces add to 60 N to the right (force ≠ 0) and their moments cancel.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Torque = one force × perpendicular separation = 6.0 × 0.20 = 1.2 N m.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9 – 10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low centre of gravity and a wide base keep the vertical line through the CoG inside the base when tilted.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 = force × distance → N m. Write N m, not J, for moments and torques.</a:t>
            </a:r>
            <a:endParaRPr lang="en-US" sz="15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1 · A traditional pair of scales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traditional pair of scales uses sliding masses of 10 g and 100 g to achieve a balance. The bar is supported with its centre of gravity at the pivot. Mass M hangs 20 cm from the pivot; the 100 g mass is 30 cm and the 10 g mass is 45 cm from the pivot on the other side.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Calculate the value of the mass M attached at X.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State one advantage of this method of measuring mass.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Determine the upwards force of the pivot on the bar.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4/scal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3166445"/>
            <a:ext cx="4416552" cy="13023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1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cancels: M × 20 = 100 × 30 + 10 × 45 = 3450  →  M = 172.5 g ≈ 173 g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Weighing can be carried out with a limited selection of relatively small masses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Upward force = total weight hung = (0.1725 + 0.110) × 9.81 = 2.77 N (plus the bar's own weight)</a:t>
            </a:r>
            <a:endParaRPr lang="en-US" sz="1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2 · Four forces on a beam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figure shows a beam with four forces acting on it: F₁ = 10 N at P, F₂ = 10 N at 25 cm, F₃ = 10 N at 50 cm acting at 30° to the beam, and F₄ = 5 N at 100 cm.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For each force, calculate the moment about P.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State whether each moment is clockwise or anticlockwise.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State whether or not the moments are balanced.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4/q9be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3014091"/>
            <a:ext cx="4416552" cy="160705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2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(a)(b)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F₁: 0 (acts through P);  F₂: 10 × 0.25 = 2.5 N m clockwise;  F₃: 10 sin 30° × 0.50 = 2.5 N m clockwise;  F₄: 5 × 1.0 = 5 N m anticlockwise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81762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81762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0906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 of clockwise = 2.5 + 2.5 = 5 N m = sum of anticlockwise → yes, the moments are balanced</a:t>
            </a:r>
            <a:endParaRPr lang="en-US" sz="1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3 · Flagpole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Explain what is meant by the centre of gravity of an object.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A flagpole of mass 25 kg is held horizontal by a cable at 30° to the pole, fixed to the end 2.5 m from the wall. The centre of gravity is 1.5 m from the fixed end.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Explain what is meant by centre of gravity.  [1]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(b)(i)  Take moments about the fixed end to find the tension T.  [3]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(b)(ii)  Determine the vertical component of the force at the fixed end.  [2]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4/flagpo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2310" y="1645920"/>
            <a:ext cx="4136571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3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point where all the weight of the object may be considered to act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(b)(i)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(25 × 9.81) × 1.5 = T × x, where x = 2.5 sin 30° = 1.25 m  →  T = 294 N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(b)(ii)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Vertical: force at fixed end + T sin 30° = weight  →  245 − 147 = 98 N</a:t>
            </a:r>
            <a:endParaRPr lang="en-US" sz="1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4 · Disc and rope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90 cm rod has a disc of radius 24 cm fixed at its centre and is pivoted there. Two 30 N forces act normal to the rod at each end. A rope on the edge of the disc prevents rotation.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State the two conditions for equilibrium.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(b)(i)  Calculate the torque of the couple produced by the 30 N forces.  [1]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(b)(ii)  Calculate the tension T in the rope.  [2]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4/dis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511552"/>
            <a:ext cx="4416552" cy="261213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4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resultant force (in any direction) and no resultant moment (torque) about any point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(b)(i)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Torque = 30 × 90 = 2700 N cm (= 27 N m)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(b)(ii)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 of T about the centre = T × 24;  24T = 2700  →  T = 113 ≈ 110 N</a:t>
            </a:r>
            <a:endParaRPr lang="en-US" sz="1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5 · Mass on two strings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15 kg mass (weight 150 N) hangs in equilibrium from a string at 30° to the vertical (tension T₁) and a horizontal string (tension T₂).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Draw a vector triangle to represent the three forces.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T₁.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Calculate T₂.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(d)  Explain why T₁ is always greater than the weight here.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4/hang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672832"/>
            <a:ext cx="4416552" cy="228957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5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triangle: 150 N vertically down, T₂ horizontal, T₁ back to the start at 30° to the vertical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268605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268605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277749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T₁ cos 30° = 150  →  T₁ = 173 N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381762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381762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90906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T₂ = 150 tan 30° = 87 N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548640" y="494919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494919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(d)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504063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vertical component of T₁ supports the weight, so T₁ must be larger than 150 N</a:t>
            </a:r>
            <a:endParaRPr lang="en-US" sz="1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(1)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moment just force × distance?”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× PERPENDICULAR distance from the pivot to the line of action. For an angled force use the ⊥ component or ⊥ distance.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the centre of gravity always inside the object?”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For a ring, an L-shape or a boomerang it lies outside the material.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“Where does the weight of a uniform beam act?”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its midpoint. Include it as a force at the centre of the beam in every moments equation.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“Can I take moments about any point?”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for a body in equilibrium. Choose the point where an unknown force acts to remove it from the equation.</a:t>
            </a:r>
            <a:endParaRPr lang="en-US" sz="15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(2)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a couple in equilibrium?”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The resultant force is zero but the resultant torque is not — the body rotates.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torque the same as a moment?”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Torque is the turning effect of a couple; a moment is the turning effect of one force. Both are in N m.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the unit N m the same as the joule?”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Dimensionally yes, but always write N m for moments and torque. The joule is used for energy.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 the forces in a vector triangle have to be drawn in order?”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them head-to-tail in any order; for equilibrium the last arrow must end where the first began.</a:t>
            </a:r>
            <a:endParaRPr lang="en-US" sz="15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WORDS AND MARK-SCHEME HABITS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technique for moments and equilibrium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Define moment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‘force × perpendicular distance from the pivot to the line of action of the force’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190488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64808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Principle of moments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‘for a body in equilibrium’ and ‘about the same point’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548640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Torque of a couple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‘one of the forces × perpendicular distance between the lines of action’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190488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64808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Equilibrium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64808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BOTH conditions: no resultant force and no resultant torque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548640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Beams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the weight at the centre of a uniform beam; convert cm to m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64808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Vector triangles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464808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to scale, label forces with arrows, and show the triangle is closed</a:t>
            </a:r>
            <a:endParaRPr lang="en-US" sz="15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IDEAS TO TAKE AWAY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Turning effects in one slide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moment = F × d⊥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355848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3355848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 cw = Σ acw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163056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163056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torque = F × d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8970264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970264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ΣF = 0, Στ = 0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29184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Gravity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2651760" y="329184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acts at the centre of gravity · stable while the CoG is above the base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2519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Couples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2651760" y="425196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equal, opposite, parallel forces · rotation only · torque independent of pivot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2120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Triangles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2651760" y="521208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coplanar forces in equilibrium form a closed vector triangle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· Turning effects and equilibrium   |   Cambridge International AS Level Physics 9702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4315</Words>
  <Application>Microsoft Office PowerPoint</Application>
  <PresentationFormat>Widescreen</PresentationFormat>
  <Paragraphs>559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4 Turning Effects and Equilibrium – Cambridge AS Physics 9702</dc:title>
  <dc:subject>PptxGenJS Presentation</dc:subject>
  <dc:creator>PptxGenJS</dc:creator>
  <cp:lastModifiedBy>WASEEM AHMAD</cp:lastModifiedBy>
  <cp:revision>2</cp:revision>
  <dcterms:created xsi:type="dcterms:W3CDTF">2026-09-25T12:18:51Z</dcterms:created>
  <dcterms:modified xsi:type="dcterms:W3CDTF">2026-09-25T19:45:55Z</dcterms:modified>
</cp:coreProperties>
</file>