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4" d="100"/>
          <a:sy n="74" d="100"/>
        </p:scale>
        <p:origin x="35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3098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xamspath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914400"/>
            <a:ext cx="6583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CAMBRIDGE AS &amp; A LEVEL · PHYSICS 9702 · TOPIC 5</a:t>
            </a:r>
            <a:endParaRPr lang="en-US" sz="14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71600"/>
            <a:ext cx="667512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400" b="1" dirty="0">
                <a:solidFill>
                  <a:srgbClr val="37C9E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Work, Energy</a:t>
            </a:r>
            <a:endParaRPr lang="en-US" sz="5400" dirty="0"/>
          </a:p>
          <a:p>
            <a:pPr marL="0" indent="0">
              <a:buNone/>
            </a:pPr>
            <a:r>
              <a:rPr lang="en-US" sz="54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&amp; Power</a:t>
            </a:r>
            <a:endParaRPr lang="en-US" sz="5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886200"/>
            <a:ext cx="6675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done · conservation of energy · GPE &amp; KE · efficiency · P = Fv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438912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Syllabus 5.1 – 5.2  |  Exams 2025 – 2027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548640" y="4892040"/>
            <a:ext cx="6583680" cy="1463040"/>
          </a:xfrm>
          <a:prstGeom prst="roundRect">
            <a:avLst>
              <a:gd name="adj" fmla="val 7500"/>
            </a:avLst>
          </a:prstGeom>
          <a:solidFill>
            <a:srgbClr val="1E2856"/>
          </a:solidFill>
          <a:ln w="12700">
            <a:solidFill>
              <a:srgbClr val="2E3A7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77240" y="5138928"/>
            <a:ext cx="960120" cy="960120"/>
          </a:xfrm>
          <a:prstGeom prst="ellipse">
            <a:avLst/>
          </a:prstGeom>
          <a:solidFill>
            <a:srgbClr val="F5B12B"/>
          </a:solidFill>
          <a:ln w="12700">
            <a:solidFill>
              <a:srgbClr val="F5B1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77240" y="5138928"/>
            <a:ext cx="9601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1183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</a:t>
            </a:r>
            <a:endParaRPr lang="en-US" sz="2600" dirty="0"/>
          </a:p>
        </p:txBody>
      </p:sp>
      <p:sp>
        <p:nvSpPr>
          <p:cNvPr id="9" name="Text 7"/>
          <p:cNvSpPr txBox="1"/>
          <p:nvPr/>
        </p:nvSpPr>
        <p:spPr>
          <a:xfrm>
            <a:off x="1920240" y="5001768"/>
            <a:ext cx="51206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Waseem Ahmad</a:t>
            </a:r>
            <a:endParaRPr lang="en-US" sz="22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50" b="1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 of Science &amp; IB Physics Lead Teacher</a:t>
            </a:r>
            <a:endParaRPr lang="en-US" sz="22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50" dirty="0">
                <a:solidFill>
                  <a:srgbClr val="DDE3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Presidential School, Jizzakh  ·  Cambridge Examiner</a:t>
            </a:r>
            <a:endParaRPr lang="en-US" sz="22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50" dirty="0">
                <a:solidFill>
                  <a:srgbClr val="DDE3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Author, Orange Publication  ·  </a:t>
            </a:r>
            <a:r>
              <a:rPr lang="en-US" sz="1450" b="1" u="sng" dirty="0">
                <a:solidFill>
                  <a:srgbClr val="F5B12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www.examspath.com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7360920" y="1097280"/>
            <a:ext cx="4297680" cy="4663440"/>
          </a:xfrm>
          <a:prstGeom prst="roundRect">
            <a:avLst>
              <a:gd name="adj" fmla="val 255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1" name="Image 0" descr="figs5/rollercoast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8080" y="1323941"/>
            <a:ext cx="4023360" cy="1924118"/>
          </a:xfrm>
          <a:prstGeom prst="rect">
            <a:avLst/>
          </a:prstGeom>
        </p:spPr>
      </p:pic>
      <p:pic>
        <p:nvPicPr>
          <p:cNvPr id="12" name="Image 1" descr="figs5/car_fv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8080" y="3653306"/>
            <a:ext cx="4023360" cy="165450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SYLLABUS 5.1 – 5.2 · WORK, ENERGY AND POWER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the syllabus asks you to do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5 · Work, energy and power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08760"/>
            <a:ext cx="2624328" cy="1371600"/>
          </a:xfrm>
          <a:prstGeom prst="roundRect">
            <a:avLst>
              <a:gd name="adj" fmla="val 8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685800" y="164592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685800" y="16459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50" dirty="0"/>
          </a:p>
        </p:txBody>
      </p:sp>
      <p:sp>
        <p:nvSpPr>
          <p:cNvPr id="9" name="Text 7"/>
          <p:cNvSpPr txBox="1"/>
          <p:nvPr/>
        </p:nvSpPr>
        <p:spPr>
          <a:xfrm>
            <a:off x="1170432" y="1700784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5.1.1</a:t>
            </a:r>
            <a:endParaRPr lang="en-US" sz="1150" dirty="0"/>
          </a:p>
        </p:txBody>
      </p:sp>
      <p:sp>
        <p:nvSpPr>
          <p:cNvPr id="10" name="Text 8"/>
          <p:cNvSpPr txBox="1"/>
          <p:nvPr/>
        </p:nvSpPr>
        <p:spPr>
          <a:xfrm>
            <a:off x="685800" y="2112264"/>
            <a:ext cx="23500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done = force × displacement in the direction of the force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3355848" y="1508760"/>
            <a:ext cx="2624328" cy="1371600"/>
          </a:xfrm>
          <a:prstGeom prst="roundRect">
            <a:avLst>
              <a:gd name="adj" fmla="val 8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3493008" y="164592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3493008" y="16459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50" dirty="0"/>
          </a:p>
        </p:txBody>
      </p:sp>
      <p:sp>
        <p:nvSpPr>
          <p:cNvPr id="14" name="Text 12"/>
          <p:cNvSpPr txBox="1"/>
          <p:nvPr/>
        </p:nvSpPr>
        <p:spPr>
          <a:xfrm>
            <a:off x="3977640" y="1700784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5.1.2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3493008" y="2112264"/>
            <a:ext cx="23500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Recall and apply the principle of conservation of energy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6163056" y="1508760"/>
            <a:ext cx="2624328" cy="1371600"/>
          </a:xfrm>
          <a:prstGeom prst="roundRect">
            <a:avLst>
              <a:gd name="adj" fmla="val 8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6300216" y="164592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6300216" y="16459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784848" y="1700784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5.1.3</a:t>
            </a:r>
            <a:endParaRPr lang="en-US" sz="1150" dirty="0"/>
          </a:p>
        </p:txBody>
      </p:sp>
      <p:sp>
        <p:nvSpPr>
          <p:cNvPr id="20" name="Text 18"/>
          <p:cNvSpPr txBox="1"/>
          <p:nvPr/>
        </p:nvSpPr>
        <p:spPr>
          <a:xfrm>
            <a:off x="6300216" y="2112264"/>
            <a:ext cx="23500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Efficiency = useful energy output / total energy input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8970264" y="1508760"/>
            <a:ext cx="2624328" cy="1371600"/>
          </a:xfrm>
          <a:prstGeom prst="roundRect">
            <a:avLst>
              <a:gd name="adj" fmla="val 8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9107424" y="164592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9107424" y="16459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50" dirty="0"/>
          </a:p>
        </p:txBody>
      </p:sp>
      <p:sp>
        <p:nvSpPr>
          <p:cNvPr id="24" name="Text 22"/>
          <p:cNvSpPr txBox="1"/>
          <p:nvPr/>
        </p:nvSpPr>
        <p:spPr>
          <a:xfrm>
            <a:off x="9592056" y="1700784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5.1.4</a:t>
            </a:r>
            <a:endParaRPr lang="en-US" sz="1150" dirty="0"/>
          </a:p>
        </p:txBody>
      </p:sp>
      <p:sp>
        <p:nvSpPr>
          <p:cNvPr id="25" name="Text 23"/>
          <p:cNvSpPr txBox="1"/>
          <p:nvPr/>
        </p:nvSpPr>
        <p:spPr>
          <a:xfrm>
            <a:off x="9107424" y="2112264"/>
            <a:ext cx="23500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efficiency to solve problems</a:t>
            </a:r>
            <a:endParaRPr lang="en-US" sz="1500" dirty="0"/>
          </a:p>
        </p:txBody>
      </p:sp>
      <p:sp>
        <p:nvSpPr>
          <p:cNvPr id="26" name="Shape 24"/>
          <p:cNvSpPr/>
          <p:nvPr/>
        </p:nvSpPr>
        <p:spPr>
          <a:xfrm>
            <a:off x="548640" y="3044952"/>
            <a:ext cx="2624328" cy="1371600"/>
          </a:xfrm>
          <a:prstGeom prst="roundRect">
            <a:avLst>
              <a:gd name="adj" fmla="val 8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685800" y="3182112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 txBox="1"/>
          <p:nvPr/>
        </p:nvSpPr>
        <p:spPr>
          <a:xfrm>
            <a:off x="685800" y="318211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50" dirty="0"/>
          </a:p>
        </p:txBody>
      </p:sp>
      <p:sp>
        <p:nvSpPr>
          <p:cNvPr id="29" name="Text 27"/>
          <p:cNvSpPr txBox="1"/>
          <p:nvPr/>
        </p:nvSpPr>
        <p:spPr>
          <a:xfrm>
            <a:off x="1170432" y="3236976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5.1.5</a:t>
            </a:r>
            <a:endParaRPr lang="en-US" sz="1150" dirty="0"/>
          </a:p>
        </p:txBody>
      </p:sp>
      <p:sp>
        <p:nvSpPr>
          <p:cNvPr id="30" name="Text 28"/>
          <p:cNvSpPr txBox="1"/>
          <p:nvPr/>
        </p:nvSpPr>
        <p:spPr>
          <a:xfrm>
            <a:off x="685800" y="3648456"/>
            <a:ext cx="23500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power as work done per unit time</a:t>
            </a:r>
            <a:endParaRPr lang="en-US" sz="1500" dirty="0"/>
          </a:p>
        </p:txBody>
      </p:sp>
      <p:sp>
        <p:nvSpPr>
          <p:cNvPr id="31" name="Shape 29"/>
          <p:cNvSpPr/>
          <p:nvPr/>
        </p:nvSpPr>
        <p:spPr>
          <a:xfrm>
            <a:off x="3355848" y="3044952"/>
            <a:ext cx="2624328" cy="1371600"/>
          </a:xfrm>
          <a:prstGeom prst="roundRect">
            <a:avLst>
              <a:gd name="adj" fmla="val 8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Shape 30"/>
          <p:cNvSpPr/>
          <p:nvPr/>
        </p:nvSpPr>
        <p:spPr>
          <a:xfrm>
            <a:off x="3493008" y="3182112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 txBox="1"/>
          <p:nvPr/>
        </p:nvSpPr>
        <p:spPr>
          <a:xfrm>
            <a:off x="3493008" y="318211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50" dirty="0"/>
          </a:p>
        </p:txBody>
      </p:sp>
      <p:sp>
        <p:nvSpPr>
          <p:cNvPr id="34" name="Text 32"/>
          <p:cNvSpPr txBox="1"/>
          <p:nvPr/>
        </p:nvSpPr>
        <p:spPr>
          <a:xfrm>
            <a:off x="3977640" y="3236976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5.1.6</a:t>
            </a:r>
            <a:endParaRPr lang="en-US" sz="1150" dirty="0"/>
          </a:p>
        </p:txBody>
      </p:sp>
      <p:sp>
        <p:nvSpPr>
          <p:cNvPr id="35" name="Text 33"/>
          <p:cNvSpPr txBox="1"/>
          <p:nvPr/>
        </p:nvSpPr>
        <p:spPr>
          <a:xfrm>
            <a:off x="3493008" y="3648456"/>
            <a:ext cx="23500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Solve problems using P = W / t</a:t>
            </a:r>
            <a:endParaRPr lang="en-US" sz="1500" dirty="0"/>
          </a:p>
        </p:txBody>
      </p:sp>
      <p:sp>
        <p:nvSpPr>
          <p:cNvPr id="36" name="Shape 34"/>
          <p:cNvSpPr/>
          <p:nvPr/>
        </p:nvSpPr>
        <p:spPr>
          <a:xfrm>
            <a:off x="6163056" y="3044952"/>
            <a:ext cx="2624328" cy="1371600"/>
          </a:xfrm>
          <a:prstGeom prst="roundRect">
            <a:avLst>
              <a:gd name="adj" fmla="val 8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6300216" y="3182112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 txBox="1"/>
          <p:nvPr/>
        </p:nvSpPr>
        <p:spPr>
          <a:xfrm>
            <a:off x="6300216" y="318211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450" dirty="0"/>
          </a:p>
        </p:txBody>
      </p:sp>
      <p:sp>
        <p:nvSpPr>
          <p:cNvPr id="39" name="Text 37"/>
          <p:cNvSpPr txBox="1"/>
          <p:nvPr/>
        </p:nvSpPr>
        <p:spPr>
          <a:xfrm>
            <a:off x="6784848" y="3236976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5.1.7</a:t>
            </a:r>
            <a:endParaRPr lang="en-US" sz="1150" dirty="0"/>
          </a:p>
        </p:txBody>
      </p:sp>
      <p:sp>
        <p:nvSpPr>
          <p:cNvPr id="40" name="Text 38"/>
          <p:cNvSpPr txBox="1"/>
          <p:nvPr/>
        </p:nvSpPr>
        <p:spPr>
          <a:xfrm>
            <a:off x="6300216" y="3648456"/>
            <a:ext cx="23500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Derive P = Fv and use it</a:t>
            </a:r>
            <a:endParaRPr lang="en-US" sz="1500" dirty="0"/>
          </a:p>
        </p:txBody>
      </p:sp>
      <p:sp>
        <p:nvSpPr>
          <p:cNvPr id="41" name="Shape 39"/>
          <p:cNvSpPr/>
          <p:nvPr/>
        </p:nvSpPr>
        <p:spPr>
          <a:xfrm>
            <a:off x="8970264" y="3044952"/>
            <a:ext cx="2624328" cy="1371600"/>
          </a:xfrm>
          <a:prstGeom prst="roundRect">
            <a:avLst>
              <a:gd name="adj" fmla="val 8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Shape 40"/>
          <p:cNvSpPr/>
          <p:nvPr/>
        </p:nvSpPr>
        <p:spPr>
          <a:xfrm>
            <a:off x="9107424" y="3182112"/>
            <a:ext cx="384048" cy="384048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Text 41"/>
          <p:cNvSpPr txBox="1"/>
          <p:nvPr/>
        </p:nvSpPr>
        <p:spPr>
          <a:xfrm>
            <a:off x="9107424" y="318211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450" dirty="0"/>
          </a:p>
        </p:txBody>
      </p:sp>
      <p:sp>
        <p:nvSpPr>
          <p:cNvPr id="44" name="Text 42"/>
          <p:cNvSpPr txBox="1"/>
          <p:nvPr/>
        </p:nvSpPr>
        <p:spPr>
          <a:xfrm>
            <a:off x="9592056" y="3236976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5.2.1</a:t>
            </a:r>
            <a:endParaRPr lang="en-US" sz="1150" dirty="0"/>
          </a:p>
        </p:txBody>
      </p:sp>
      <p:sp>
        <p:nvSpPr>
          <p:cNvPr id="45" name="Text 43"/>
          <p:cNvSpPr txBox="1"/>
          <p:nvPr/>
        </p:nvSpPr>
        <p:spPr>
          <a:xfrm>
            <a:off x="9107424" y="3648456"/>
            <a:ext cx="23500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Derive ΔEp = mgΔh from W = Fs</a:t>
            </a:r>
            <a:endParaRPr lang="en-US" sz="1500" dirty="0"/>
          </a:p>
        </p:txBody>
      </p:sp>
      <p:sp>
        <p:nvSpPr>
          <p:cNvPr id="46" name="Shape 44"/>
          <p:cNvSpPr/>
          <p:nvPr/>
        </p:nvSpPr>
        <p:spPr>
          <a:xfrm>
            <a:off x="548640" y="4581144"/>
            <a:ext cx="2624328" cy="1371600"/>
          </a:xfrm>
          <a:prstGeom prst="roundRect">
            <a:avLst>
              <a:gd name="adj" fmla="val 8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Shape 45"/>
          <p:cNvSpPr/>
          <p:nvPr/>
        </p:nvSpPr>
        <p:spPr>
          <a:xfrm>
            <a:off x="685800" y="4718304"/>
            <a:ext cx="384048" cy="384048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46"/>
          <p:cNvSpPr txBox="1"/>
          <p:nvPr/>
        </p:nvSpPr>
        <p:spPr>
          <a:xfrm>
            <a:off x="685800" y="471830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450" dirty="0"/>
          </a:p>
        </p:txBody>
      </p:sp>
      <p:sp>
        <p:nvSpPr>
          <p:cNvPr id="49" name="Text 47"/>
          <p:cNvSpPr txBox="1"/>
          <p:nvPr/>
        </p:nvSpPr>
        <p:spPr>
          <a:xfrm>
            <a:off x="1170432" y="4773168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5.2.2</a:t>
            </a:r>
            <a:endParaRPr lang="en-US" sz="1150" dirty="0"/>
          </a:p>
        </p:txBody>
      </p:sp>
      <p:sp>
        <p:nvSpPr>
          <p:cNvPr id="50" name="Text 48"/>
          <p:cNvSpPr txBox="1"/>
          <p:nvPr/>
        </p:nvSpPr>
        <p:spPr>
          <a:xfrm>
            <a:off x="685800" y="5184648"/>
            <a:ext cx="23500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Recall and use ΔEp = mgΔh</a:t>
            </a:r>
            <a:endParaRPr lang="en-US" sz="1500" dirty="0"/>
          </a:p>
        </p:txBody>
      </p:sp>
      <p:sp>
        <p:nvSpPr>
          <p:cNvPr id="51" name="Shape 49"/>
          <p:cNvSpPr/>
          <p:nvPr/>
        </p:nvSpPr>
        <p:spPr>
          <a:xfrm>
            <a:off x="3355848" y="4581144"/>
            <a:ext cx="2624328" cy="1371600"/>
          </a:xfrm>
          <a:prstGeom prst="roundRect">
            <a:avLst>
              <a:gd name="adj" fmla="val 8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2" name="Shape 50"/>
          <p:cNvSpPr/>
          <p:nvPr/>
        </p:nvSpPr>
        <p:spPr>
          <a:xfrm>
            <a:off x="3493008" y="4718304"/>
            <a:ext cx="384048" cy="384048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3" name="Text 51"/>
          <p:cNvSpPr txBox="1"/>
          <p:nvPr/>
        </p:nvSpPr>
        <p:spPr>
          <a:xfrm>
            <a:off x="3493008" y="471830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450" dirty="0"/>
          </a:p>
        </p:txBody>
      </p:sp>
      <p:sp>
        <p:nvSpPr>
          <p:cNvPr id="54" name="Text 52"/>
          <p:cNvSpPr txBox="1"/>
          <p:nvPr/>
        </p:nvSpPr>
        <p:spPr>
          <a:xfrm>
            <a:off x="3977640" y="4773168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5.2.3</a:t>
            </a:r>
            <a:endParaRPr lang="en-US" sz="1150" dirty="0"/>
          </a:p>
        </p:txBody>
      </p:sp>
      <p:sp>
        <p:nvSpPr>
          <p:cNvPr id="55" name="Text 53"/>
          <p:cNvSpPr txBox="1"/>
          <p:nvPr/>
        </p:nvSpPr>
        <p:spPr>
          <a:xfrm>
            <a:off x="3493008" y="5184648"/>
            <a:ext cx="23500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Derive Ek = ½mv² using the equations of motion</a:t>
            </a:r>
            <a:endParaRPr lang="en-US" sz="1500" dirty="0"/>
          </a:p>
        </p:txBody>
      </p:sp>
      <p:sp>
        <p:nvSpPr>
          <p:cNvPr id="56" name="Shape 54"/>
          <p:cNvSpPr/>
          <p:nvPr/>
        </p:nvSpPr>
        <p:spPr>
          <a:xfrm>
            <a:off x="6163056" y="4581144"/>
            <a:ext cx="2624328" cy="1371600"/>
          </a:xfrm>
          <a:prstGeom prst="roundRect">
            <a:avLst>
              <a:gd name="adj" fmla="val 8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7" name="Shape 55"/>
          <p:cNvSpPr/>
          <p:nvPr/>
        </p:nvSpPr>
        <p:spPr>
          <a:xfrm>
            <a:off x="6300216" y="4718304"/>
            <a:ext cx="384048" cy="384048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8" name="Text 56"/>
          <p:cNvSpPr txBox="1"/>
          <p:nvPr/>
        </p:nvSpPr>
        <p:spPr>
          <a:xfrm>
            <a:off x="6300216" y="471830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450" dirty="0"/>
          </a:p>
        </p:txBody>
      </p:sp>
      <p:sp>
        <p:nvSpPr>
          <p:cNvPr id="59" name="Text 57"/>
          <p:cNvSpPr txBox="1"/>
          <p:nvPr/>
        </p:nvSpPr>
        <p:spPr>
          <a:xfrm>
            <a:off x="6784848" y="4773168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5.2.4</a:t>
            </a:r>
            <a:endParaRPr lang="en-US" sz="1150" dirty="0"/>
          </a:p>
        </p:txBody>
      </p:sp>
      <p:sp>
        <p:nvSpPr>
          <p:cNvPr id="60" name="Text 58"/>
          <p:cNvSpPr txBox="1"/>
          <p:nvPr/>
        </p:nvSpPr>
        <p:spPr>
          <a:xfrm>
            <a:off x="6300216" y="5184648"/>
            <a:ext cx="23500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Recall and use Ek = ½mv²</a:t>
            </a:r>
            <a:endParaRPr lang="en-US" sz="1500" dirty="0"/>
          </a:p>
        </p:txBody>
      </p:sp>
      <p:sp>
        <p:nvSpPr>
          <p:cNvPr id="61" name="Shape 59"/>
          <p:cNvSpPr/>
          <p:nvPr/>
        </p:nvSpPr>
        <p:spPr>
          <a:xfrm>
            <a:off x="8970264" y="4581144"/>
            <a:ext cx="2624328" cy="1371600"/>
          </a:xfrm>
          <a:prstGeom prst="roundRect">
            <a:avLst>
              <a:gd name="adj" fmla="val 8000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2" name="Text 60"/>
          <p:cNvSpPr txBox="1"/>
          <p:nvPr/>
        </p:nvSpPr>
        <p:spPr>
          <a:xfrm>
            <a:off x="9153144" y="4581144"/>
            <a:ext cx="225856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i="1" dirty="0">
                <a:solidFill>
                  <a:srgbClr val="D948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Forms of energy from IGCSE / O Level are assumed.</a:t>
            </a:r>
            <a:endParaRPr lang="en-US" sz="15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5 · WORK, ENERGY AND POWER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Lesson roadmap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5 · Work, energy and power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4592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82880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36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56032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 done</a:t>
            </a:r>
            <a:endParaRPr lang="en-US" sz="190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30632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 = Fs cos θ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3355848" y="164592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3584448" y="182880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3600" dirty="0"/>
          </a:p>
        </p:txBody>
      </p:sp>
      <p:sp>
        <p:nvSpPr>
          <p:cNvPr id="12" name="Text 10"/>
          <p:cNvSpPr txBox="1"/>
          <p:nvPr/>
        </p:nvSpPr>
        <p:spPr>
          <a:xfrm>
            <a:off x="3584448" y="256032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Conservation of energy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3584448" y="30632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Stores and transfers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6163056" y="164592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6391656" y="182880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3600" dirty="0"/>
          </a:p>
        </p:txBody>
      </p:sp>
      <p:sp>
        <p:nvSpPr>
          <p:cNvPr id="16" name="Text 14"/>
          <p:cNvSpPr txBox="1"/>
          <p:nvPr/>
        </p:nvSpPr>
        <p:spPr>
          <a:xfrm>
            <a:off x="6391656" y="256032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Gravitational PE</a:t>
            </a:r>
            <a:endParaRPr lang="en-US" sz="1900" dirty="0"/>
          </a:p>
        </p:txBody>
      </p:sp>
      <p:sp>
        <p:nvSpPr>
          <p:cNvPr id="17" name="Text 15"/>
          <p:cNvSpPr txBox="1"/>
          <p:nvPr/>
        </p:nvSpPr>
        <p:spPr>
          <a:xfrm>
            <a:off x="6391656" y="30632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ΔEp = mgΔh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8970264" y="164592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9198864" y="182880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3600" dirty="0"/>
          </a:p>
        </p:txBody>
      </p:sp>
      <p:sp>
        <p:nvSpPr>
          <p:cNvPr id="20" name="Text 18"/>
          <p:cNvSpPr txBox="1"/>
          <p:nvPr/>
        </p:nvSpPr>
        <p:spPr>
          <a:xfrm>
            <a:off x="9198864" y="256032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Kinetic energy</a:t>
            </a:r>
            <a:endParaRPr lang="en-US" sz="1900" dirty="0"/>
          </a:p>
        </p:txBody>
      </p:sp>
      <p:sp>
        <p:nvSpPr>
          <p:cNvPr id="21" name="Text 19"/>
          <p:cNvSpPr txBox="1"/>
          <p:nvPr/>
        </p:nvSpPr>
        <p:spPr>
          <a:xfrm>
            <a:off x="9198864" y="30632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Ek = ½mv²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548640" y="393192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777240" y="411480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3600" dirty="0"/>
          </a:p>
        </p:txBody>
      </p:sp>
      <p:sp>
        <p:nvSpPr>
          <p:cNvPr id="24" name="Text 22"/>
          <p:cNvSpPr txBox="1"/>
          <p:nvPr/>
        </p:nvSpPr>
        <p:spPr>
          <a:xfrm>
            <a:off x="777240" y="484632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Efficiency</a:t>
            </a:r>
            <a:endParaRPr lang="en-US" sz="190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53492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Useful ÷ total</a:t>
            </a:r>
            <a:endParaRPr lang="en-US" sz="1500" dirty="0"/>
          </a:p>
        </p:txBody>
      </p:sp>
      <p:sp>
        <p:nvSpPr>
          <p:cNvPr id="26" name="Shape 24"/>
          <p:cNvSpPr/>
          <p:nvPr/>
        </p:nvSpPr>
        <p:spPr>
          <a:xfrm>
            <a:off x="3355848" y="393192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 txBox="1"/>
          <p:nvPr/>
        </p:nvSpPr>
        <p:spPr>
          <a:xfrm>
            <a:off x="3584448" y="411480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06</a:t>
            </a:r>
            <a:endParaRPr lang="en-US" sz="3600" dirty="0"/>
          </a:p>
        </p:txBody>
      </p:sp>
      <p:sp>
        <p:nvSpPr>
          <p:cNvPr id="28" name="Text 26"/>
          <p:cNvSpPr txBox="1"/>
          <p:nvPr/>
        </p:nvSpPr>
        <p:spPr>
          <a:xfrm>
            <a:off x="3584448" y="484632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Power</a:t>
            </a:r>
            <a:endParaRPr lang="en-US" sz="1900" dirty="0"/>
          </a:p>
        </p:txBody>
      </p:sp>
      <p:sp>
        <p:nvSpPr>
          <p:cNvPr id="29" name="Text 27"/>
          <p:cNvSpPr txBox="1"/>
          <p:nvPr/>
        </p:nvSpPr>
        <p:spPr>
          <a:xfrm>
            <a:off x="3584448" y="53492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= W / t</a:t>
            </a:r>
            <a:endParaRPr lang="en-US" sz="1500" dirty="0"/>
          </a:p>
        </p:txBody>
      </p:sp>
      <p:sp>
        <p:nvSpPr>
          <p:cNvPr id="30" name="Shape 28"/>
          <p:cNvSpPr/>
          <p:nvPr/>
        </p:nvSpPr>
        <p:spPr>
          <a:xfrm>
            <a:off x="6163056" y="393192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 txBox="1"/>
          <p:nvPr/>
        </p:nvSpPr>
        <p:spPr>
          <a:xfrm>
            <a:off x="6391656" y="411480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07</a:t>
            </a:r>
            <a:endParaRPr lang="en-US" sz="3600" dirty="0"/>
          </a:p>
        </p:txBody>
      </p:sp>
      <p:sp>
        <p:nvSpPr>
          <p:cNvPr id="32" name="Text 30"/>
          <p:cNvSpPr txBox="1"/>
          <p:nvPr/>
        </p:nvSpPr>
        <p:spPr>
          <a:xfrm>
            <a:off x="6391656" y="484632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Fv</a:t>
            </a:r>
            <a:endParaRPr lang="en-US" sz="1900" dirty="0"/>
          </a:p>
        </p:txBody>
      </p:sp>
      <p:sp>
        <p:nvSpPr>
          <p:cNvPr id="33" name="Text 31"/>
          <p:cNvSpPr txBox="1"/>
          <p:nvPr/>
        </p:nvSpPr>
        <p:spPr>
          <a:xfrm>
            <a:off x="6391656" y="53492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Constant velocity</a:t>
            </a:r>
            <a:endParaRPr lang="en-US" sz="1500" dirty="0"/>
          </a:p>
        </p:txBody>
      </p:sp>
      <p:sp>
        <p:nvSpPr>
          <p:cNvPr id="34" name="Shape 32"/>
          <p:cNvSpPr/>
          <p:nvPr/>
        </p:nvSpPr>
        <p:spPr>
          <a:xfrm>
            <a:off x="8970264" y="393192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 txBox="1"/>
          <p:nvPr/>
        </p:nvSpPr>
        <p:spPr>
          <a:xfrm>
            <a:off x="9198864" y="411480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08</a:t>
            </a:r>
            <a:endParaRPr lang="en-US" sz="3600" dirty="0"/>
          </a:p>
        </p:txBody>
      </p:sp>
      <p:sp>
        <p:nvSpPr>
          <p:cNvPr id="36" name="Text 34"/>
          <p:cNvSpPr txBox="1"/>
          <p:nvPr/>
        </p:nvSpPr>
        <p:spPr>
          <a:xfrm>
            <a:off x="9198864" y="484632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Practice &amp; doubts</a:t>
            </a:r>
            <a:endParaRPr lang="en-US" sz="1900" dirty="0"/>
          </a:p>
        </p:txBody>
      </p:sp>
      <p:sp>
        <p:nvSpPr>
          <p:cNvPr id="37" name="Text 35"/>
          <p:cNvSpPr txBox="1"/>
          <p:nvPr/>
        </p:nvSpPr>
        <p:spPr>
          <a:xfrm>
            <a:off x="9198864" y="53492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papers, misconceptions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 done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Force × displacement in the direction of the force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OUTCOME 5.1.1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5 · Work, energy and power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5.1.1 · W = FS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 done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5 · Work, energy and power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3840480" cy="1920240"/>
          </a:xfrm>
          <a:prstGeom prst="roundRect">
            <a:avLst>
              <a:gd name="adj" fmla="val 571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31520" y="1737360"/>
            <a:ext cx="3474720" cy="10561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i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 = F s</a:t>
            </a:r>
            <a:endParaRPr lang="en-US" sz="26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2790749"/>
            <a:ext cx="3474720" cy="6336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(J) = force (N) × displacement in the direction of the force (m)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4663440" y="1600200"/>
            <a:ext cx="6976872" cy="1920240"/>
          </a:xfrm>
          <a:prstGeom prst="roundRect">
            <a:avLst>
              <a:gd name="adj" fmla="val 571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4892040" y="1737360"/>
            <a:ext cx="658368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is done when a force moves its point of application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done = energy transferred; 1 J = 1 N m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Force along the motion → object gains energy; opposite → loses energy</a:t>
            </a:r>
            <a:endParaRPr lang="en-US" sz="1700" dirty="0"/>
          </a:p>
        </p:txBody>
      </p:sp>
      <p:sp>
        <p:nvSpPr>
          <p:cNvPr id="12" name="Shape 9"/>
          <p:cNvSpPr/>
          <p:nvPr/>
        </p:nvSpPr>
        <p:spPr>
          <a:xfrm>
            <a:off x="7680960" y="3749040"/>
            <a:ext cx="3959352" cy="2331720"/>
          </a:xfrm>
          <a:prstGeom prst="roundRect">
            <a:avLst>
              <a:gd name="adj" fmla="val 4706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 txBox="1"/>
          <p:nvPr/>
        </p:nvSpPr>
        <p:spPr>
          <a:xfrm>
            <a:off x="7909560" y="3858768"/>
            <a:ext cx="356616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D98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Force at an angle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the component along the displacement does work: W = F s cos θ.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rope pulls a box 5.0 m with 200 N at 30°: W = 200 cos 30° × 5.0 = 870 J</a:t>
            </a:r>
            <a:endParaRPr lang="en-US" sz="15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9AB7916-DBDB-A205-4D16-5CF2F297F0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3712291"/>
            <a:ext cx="6885951" cy="229531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5.1.1 · CHOOSE THE FORCE PARALLEL TO THE MOTION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 · Barrel up a slope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5 · Work, energy and power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5852160" y="1554480"/>
            <a:ext cx="5788152" cy="1280160"/>
          </a:xfrm>
          <a:prstGeom prst="roundRect">
            <a:avLst>
              <a:gd name="adj" fmla="val 8571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6080760" y="1664208"/>
            <a:ext cx="5394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barrel of weight 2.5 × 10³ N is pushed at constant speed 8.0 m up a frictionless slope at 40° to the horizontal, by a force parallel to the slope. What is the work done?</a:t>
            </a:r>
            <a:endParaRPr lang="en-US" sz="1550" dirty="0"/>
          </a:p>
        </p:txBody>
      </p:sp>
      <p:sp>
        <p:nvSpPr>
          <p:cNvPr id="9" name="Shape 6"/>
          <p:cNvSpPr/>
          <p:nvPr/>
        </p:nvSpPr>
        <p:spPr>
          <a:xfrm>
            <a:off x="5852160" y="306324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5852160" y="30632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50" dirty="0"/>
          </a:p>
        </p:txBody>
      </p:sp>
      <p:sp>
        <p:nvSpPr>
          <p:cNvPr id="11" name="Text 8"/>
          <p:cNvSpPr txBox="1"/>
          <p:nvPr/>
        </p:nvSpPr>
        <p:spPr>
          <a:xfrm>
            <a:off x="6400800" y="3044952"/>
            <a:ext cx="521208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Constant speed → F balances the weight component down the slope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5852160" y="3813048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 txBox="1"/>
          <p:nvPr/>
        </p:nvSpPr>
        <p:spPr>
          <a:xfrm>
            <a:off x="5852160" y="381304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50" dirty="0"/>
          </a:p>
        </p:txBody>
      </p:sp>
      <p:sp>
        <p:nvSpPr>
          <p:cNvPr id="14" name="Text 11"/>
          <p:cNvSpPr txBox="1"/>
          <p:nvPr/>
        </p:nvSpPr>
        <p:spPr>
          <a:xfrm>
            <a:off x="6400800" y="3794760"/>
            <a:ext cx="521208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 = 2.5 × 10³ × sin 40° = 1.6 × 10³ N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5852160" y="4562856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 txBox="1"/>
          <p:nvPr/>
        </p:nvSpPr>
        <p:spPr>
          <a:xfrm>
            <a:off x="5852160" y="456285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50" dirty="0"/>
          </a:p>
        </p:txBody>
      </p:sp>
      <p:sp>
        <p:nvSpPr>
          <p:cNvPr id="17" name="Text 14"/>
          <p:cNvSpPr txBox="1"/>
          <p:nvPr/>
        </p:nvSpPr>
        <p:spPr>
          <a:xfrm>
            <a:off x="6400800" y="4544568"/>
            <a:ext cx="521208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 = F s = 1.6 × 10³ × 8.0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5852160" y="5312664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 txBox="1"/>
          <p:nvPr/>
        </p:nvSpPr>
        <p:spPr>
          <a:xfrm>
            <a:off x="5852160" y="531266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50" dirty="0"/>
          </a:p>
        </p:txBody>
      </p:sp>
      <p:sp>
        <p:nvSpPr>
          <p:cNvPr id="20" name="Text 17"/>
          <p:cNvSpPr txBox="1"/>
          <p:nvPr/>
        </p:nvSpPr>
        <p:spPr>
          <a:xfrm>
            <a:off x="6400800" y="5294376"/>
            <a:ext cx="521208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 = 1.3 × 10⁴ J  (= mgΔh with Δh = 8.0 sin 40°)</a:t>
            </a:r>
            <a:endParaRPr lang="en-US" sz="1600" dirty="0"/>
          </a:p>
        </p:txBody>
      </p:sp>
      <p:sp>
        <p:nvSpPr>
          <p:cNvPr id="21" name="Shape 18"/>
          <p:cNvSpPr/>
          <p:nvPr/>
        </p:nvSpPr>
        <p:spPr>
          <a:xfrm>
            <a:off x="548640" y="5074920"/>
            <a:ext cx="5120640" cy="1005840"/>
          </a:xfrm>
          <a:prstGeom prst="roundRect">
            <a:avLst>
              <a:gd name="adj" fmla="val 10909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 txBox="1"/>
          <p:nvPr/>
        </p:nvSpPr>
        <p:spPr>
          <a:xfrm>
            <a:off x="777240" y="5148072"/>
            <a:ext cx="4663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 tip: the force doing the work must be parallel to the displacement — the weight itself is not.</a:t>
            </a:r>
            <a:endParaRPr lang="en-US" sz="1500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600C1599-4476-D6E3-B7DE-E15DDC2189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" y="1530671"/>
            <a:ext cx="4981755" cy="332117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Conservation of energy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 cannot be created or destroyed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OUTCOME 5.1.2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5 · Work, energy and power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5.1.2 · RECALL AND APPLY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principle of conservation of energy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5 · Work, energy and power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1097280"/>
          </a:xfrm>
          <a:prstGeom prst="roundRect">
            <a:avLst>
              <a:gd name="adj" fmla="val 10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55448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i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Energy cannot be created or destroyed; it can only be transferred from one form to another. The total energy of an isolated system is constant.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548640" y="2834640"/>
            <a:ext cx="2624328" cy="1737360"/>
          </a:xfrm>
          <a:prstGeom prst="roundRect">
            <a:avLst>
              <a:gd name="adj" fmla="val 6316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731520" y="292608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5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Falling object (vacuum)</a:t>
            </a:r>
            <a:endParaRPr lang="en-US" sz="1750" dirty="0"/>
          </a:p>
        </p:txBody>
      </p:sp>
      <p:sp>
        <p:nvSpPr>
          <p:cNvPr id="10" name="Text 8"/>
          <p:cNvSpPr txBox="1"/>
          <p:nvPr/>
        </p:nvSpPr>
        <p:spPr>
          <a:xfrm>
            <a:off x="731520" y="3611880"/>
            <a:ext cx="2286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gravitational PE → kinetic energy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3355848" y="2834640"/>
            <a:ext cx="2624328" cy="1737360"/>
          </a:xfrm>
          <a:prstGeom prst="roundRect">
            <a:avLst>
              <a:gd name="adj" fmla="val 6316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3538728" y="292608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5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Battery and lamp</a:t>
            </a:r>
            <a:endParaRPr lang="en-US" sz="1750" dirty="0"/>
          </a:p>
        </p:txBody>
      </p:sp>
      <p:sp>
        <p:nvSpPr>
          <p:cNvPr id="13" name="Text 11"/>
          <p:cNvSpPr txBox="1"/>
          <p:nvPr/>
        </p:nvSpPr>
        <p:spPr>
          <a:xfrm>
            <a:off x="3538728" y="3611880"/>
            <a:ext cx="2286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chemical → electrical → light (+ thermal)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6163056" y="2834640"/>
            <a:ext cx="2624328" cy="1737360"/>
          </a:xfrm>
          <a:prstGeom prst="roundRect">
            <a:avLst>
              <a:gd name="adj" fmla="val 6316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6345936" y="292608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5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Mass on a spring</a:t>
            </a:r>
            <a:endParaRPr lang="en-US" sz="1750" dirty="0"/>
          </a:p>
        </p:txBody>
      </p:sp>
      <p:sp>
        <p:nvSpPr>
          <p:cNvPr id="16" name="Text 14"/>
          <p:cNvSpPr txBox="1"/>
          <p:nvPr/>
        </p:nvSpPr>
        <p:spPr>
          <a:xfrm>
            <a:off x="6345936" y="3611880"/>
            <a:ext cx="2286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elastic PE ↔ kinetic energy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8970264" y="2834640"/>
            <a:ext cx="2624328" cy="1737360"/>
          </a:xfrm>
          <a:prstGeom prst="roundRect">
            <a:avLst>
              <a:gd name="adj" fmla="val 6316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9153144" y="292608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5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Car braking</a:t>
            </a:r>
            <a:endParaRPr lang="en-US" sz="1750" dirty="0"/>
          </a:p>
        </p:txBody>
      </p:sp>
      <p:sp>
        <p:nvSpPr>
          <p:cNvPr id="19" name="Text 17"/>
          <p:cNvSpPr txBox="1"/>
          <p:nvPr/>
        </p:nvSpPr>
        <p:spPr>
          <a:xfrm>
            <a:off x="9153144" y="3611880"/>
            <a:ext cx="2286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kinetic → thermal (brakes) + sound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548640" y="4754880"/>
            <a:ext cx="11091672" cy="1325880"/>
          </a:xfrm>
          <a:prstGeom prst="roundRect">
            <a:avLst>
              <a:gd name="adj" fmla="val 8276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 txBox="1"/>
          <p:nvPr/>
        </p:nvSpPr>
        <p:spPr>
          <a:xfrm>
            <a:off x="822960" y="4846320"/>
            <a:ext cx="10607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D98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 dissipation: 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 that is not transferred to a useful store spreads into the surroundings, usually as thermal energy, sound or light. It is still conserved, but no longer useful.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5.1.2 · GPE ↔ KE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Energy transfers on a roller-coaster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5 · Work, energy and power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7498080" y="1554480"/>
            <a:ext cx="4142232" cy="1024128"/>
          </a:xfrm>
          <a:prstGeom prst="roundRect">
            <a:avLst>
              <a:gd name="adj" fmla="val 10714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7635240" y="1828800"/>
            <a:ext cx="457200" cy="457200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 txBox="1"/>
          <p:nvPr/>
        </p:nvSpPr>
        <p:spPr>
          <a:xfrm>
            <a:off x="763524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550" dirty="0"/>
          </a:p>
        </p:txBody>
      </p:sp>
      <p:sp>
        <p:nvSpPr>
          <p:cNvPr id="10" name="Text 7"/>
          <p:cNvSpPr txBox="1"/>
          <p:nvPr/>
        </p:nvSpPr>
        <p:spPr>
          <a:xfrm>
            <a:off x="8183880" y="1645920"/>
            <a:ext cx="3383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raised high: maximum GPE; GPE → KE as it descends</a:t>
            </a:r>
            <a:endParaRPr lang="en-US" sz="1450" dirty="0"/>
          </a:p>
        </p:txBody>
      </p:sp>
      <p:sp>
        <p:nvSpPr>
          <p:cNvPr id="11" name="Shape 8"/>
          <p:cNvSpPr/>
          <p:nvPr/>
        </p:nvSpPr>
        <p:spPr>
          <a:xfrm>
            <a:off x="7498080" y="2697480"/>
            <a:ext cx="4142232" cy="1024128"/>
          </a:xfrm>
          <a:prstGeom prst="roundRect">
            <a:avLst>
              <a:gd name="adj" fmla="val 1071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7635240" y="2971800"/>
            <a:ext cx="457200" cy="457200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 txBox="1"/>
          <p:nvPr/>
        </p:nvSpPr>
        <p:spPr>
          <a:xfrm>
            <a:off x="7635240" y="2971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550" dirty="0"/>
          </a:p>
        </p:txBody>
      </p:sp>
      <p:sp>
        <p:nvSpPr>
          <p:cNvPr id="14" name="Text 11"/>
          <p:cNvSpPr txBox="1"/>
          <p:nvPr/>
        </p:nvSpPr>
        <p:spPr>
          <a:xfrm>
            <a:off x="8183880" y="2788920"/>
            <a:ext cx="3383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 point: KE is greatest; KE → GPE as it climbs the loop</a:t>
            </a:r>
            <a:endParaRPr lang="en-US" sz="1450" dirty="0"/>
          </a:p>
        </p:txBody>
      </p:sp>
      <p:sp>
        <p:nvSpPr>
          <p:cNvPr id="15" name="Shape 12"/>
          <p:cNvSpPr/>
          <p:nvPr/>
        </p:nvSpPr>
        <p:spPr>
          <a:xfrm>
            <a:off x="7498080" y="3840480"/>
            <a:ext cx="4142232" cy="1024128"/>
          </a:xfrm>
          <a:prstGeom prst="roundRect">
            <a:avLst>
              <a:gd name="adj" fmla="val 10714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3"/>
          <p:cNvSpPr/>
          <p:nvPr/>
        </p:nvSpPr>
        <p:spPr>
          <a:xfrm>
            <a:off x="7635240" y="4114800"/>
            <a:ext cx="457200" cy="457200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 txBox="1"/>
          <p:nvPr/>
        </p:nvSpPr>
        <p:spPr>
          <a:xfrm>
            <a:off x="7635240" y="4114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550" dirty="0"/>
          </a:p>
        </p:txBody>
      </p:sp>
      <p:sp>
        <p:nvSpPr>
          <p:cNvPr id="18" name="Text 15"/>
          <p:cNvSpPr txBox="1"/>
          <p:nvPr/>
        </p:nvSpPr>
        <p:spPr>
          <a:xfrm>
            <a:off x="8183880" y="3931920"/>
            <a:ext cx="3383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of the loop: GPE rises again; then GPE → KE</a:t>
            </a:r>
            <a:endParaRPr lang="en-US" sz="1450" dirty="0"/>
          </a:p>
        </p:txBody>
      </p:sp>
      <p:sp>
        <p:nvSpPr>
          <p:cNvPr id="19" name="Shape 16"/>
          <p:cNvSpPr/>
          <p:nvPr/>
        </p:nvSpPr>
        <p:spPr>
          <a:xfrm>
            <a:off x="7498080" y="4983480"/>
            <a:ext cx="4142232" cy="1024128"/>
          </a:xfrm>
          <a:prstGeom prst="roundRect">
            <a:avLst>
              <a:gd name="adj" fmla="val 10714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7"/>
          <p:cNvSpPr/>
          <p:nvPr/>
        </p:nvSpPr>
        <p:spPr>
          <a:xfrm>
            <a:off x="7635240" y="5257800"/>
            <a:ext cx="457200" cy="457200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 txBox="1"/>
          <p:nvPr/>
        </p:nvSpPr>
        <p:spPr>
          <a:xfrm>
            <a:off x="7635240" y="5257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550" dirty="0"/>
          </a:p>
        </p:txBody>
      </p:sp>
      <p:sp>
        <p:nvSpPr>
          <p:cNvPr id="22" name="Text 19"/>
          <p:cNvSpPr txBox="1"/>
          <p:nvPr/>
        </p:nvSpPr>
        <p:spPr>
          <a:xfrm>
            <a:off x="8183880" y="5074920"/>
            <a:ext cx="3383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flat track: only KE (friction dissipates some)</a:t>
            </a:r>
            <a:endParaRPr lang="en-US" sz="1450" dirty="0"/>
          </a:p>
        </p:txBody>
      </p:sp>
      <p:sp>
        <p:nvSpPr>
          <p:cNvPr id="23" name="Shape 20"/>
          <p:cNvSpPr/>
          <p:nvPr/>
        </p:nvSpPr>
        <p:spPr>
          <a:xfrm>
            <a:off x="548640" y="4846320"/>
            <a:ext cx="6766560" cy="1234440"/>
          </a:xfrm>
          <a:prstGeom prst="roundRect">
            <a:avLst>
              <a:gd name="adj" fmla="val 8889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1"/>
          <p:cNvSpPr txBox="1"/>
          <p:nvPr/>
        </p:nvSpPr>
        <p:spPr>
          <a:xfrm>
            <a:off x="822960" y="4956048"/>
            <a:ext cx="63093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Sequence of energy changes A → B → C → D:  GPE → KE → GPE → KE</a:t>
            </a:r>
            <a:endParaRPr lang="en-US" sz="1700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BA9138F5-9585-200E-CC23-BD0D0FE498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601925"/>
            <a:ext cx="6766560" cy="277363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Gravitational potential energy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ΔEp = mgΔh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OUTCOMES 5.2.1 – 5.2.2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5 · Work, energy and power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5.2.1 &amp; 5.2.2 · DERIVE AND USE ΔEP = MGΔH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Gravitational potential energy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5 · Work, energy and power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3840480" cy="1920240"/>
          </a:xfrm>
          <a:prstGeom prst="roundRect">
            <a:avLst>
              <a:gd name="adj" fmla="val 571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31520" y="1737360"/>
            <a:ext cx="3474720" cy="10561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i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ΔEp = mgΔh</a:t>
            </a:r>
            <a:endParaRPr lang="en-US" sz="26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2790749"/>
            <a:ext cx="3474720" cy="6336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 in a uniform gravitational field (near Earth's surface)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4663440" y="1600200"/>
            <a:ext cx="6976872" cy="1920240"/>
          </a:xfrm>
          <a:prstGeom prst="roundRect">
            <a:avLst>
              <a:gd name="adj" fmla="val 571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4892040" y="169164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Derivation</a:t>
            </a:r>
            <a:endParaRPr lang="en-US" sz="1900" dirty="0"/>
          </a:p>
        </p:txBody>
      </p:sp>
      <p:sp>
        <p:nvSpPr>
          <p:cNvPr id="11" name="Text 9"/>
          <p:cNvSpPr txBox="1"/>
          <p:nvPr/>
        </p:nvSpPr>
        <p:spPr>
          <a:xfrm>
            <a:off x="4892040" y="2103120"/>
            <a:ext cx="6583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lift a mass at constant speed, the upward force = weight = mg. Work done W = Fs = mg × Δh, and this work is stored as gravitational potential energy: ΔEp = mgΔh.</a:t>
            </a:r>
            <a:endParaRPr lang="en-US" sz="1600" dirty="0"/>
          </a:p>
        </p:txBody>
      </p:sp>
      <p:pic>
        <p:nvPicPr>
          <p:cNvPr id="12" name="Image 0" descr="figs5/energy_graph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3791073"/>
            <a:ext cx="6949440" cy="2201934"/>
          </a:xfrm>
          <a:prstGeom prst="rect">
            <a:avLst/>
          </a:prstGeom>
        </p:spPr>
      </p:pic>
      <p:sp>
        <p:nvSpPr>
          <p:cNvPr id="13" name="Shape 10"/>
          <p:cNvSpPr/>
          <p:nvPr/>
        </p:nvSpPr>
        <p:spPr>
          <a:xfrm>
            <a:off x="7680960" y="3749040"/>
            <a:ext cx="3959352" cy="2331720"/>
          </a:xfrm>
          <a:prstGeom prst="roundRect">
            <a:avLst>
              <a:gd name="adj" fmla="val 4706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7909560" y="3858768"/>
            <a:ext cx="356616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D98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550" dirty="0"/>
          </a:p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74 kg man climbs five flights of stairs, each 3.7 m high.</a:t>
            </a:r>
            <a:endParaRPr lang="en-US" sz="1550" dirty="0"/>
          </a:p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ΔEp = 74 × 9.81 × (5 × 3.7) = 1.3 × 10⁴ J</a:t>
            </a:r>
            <a:endParaRPr lang="en-US" sz="15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Kinetic energy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Ek = ½mv²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OUTCOMES 5.2.3 – 5.2.4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5 · Work, energy and power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5.2.3 · FROM W = FS AND V² = U² + 2AS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Deriving kinetic energy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5 · Work, energy and power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548640" y="16002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50" dirty="0"/>
          </a:p>
        </p:txBody>
      </p:sp>
      <p:sp>
        <p:nvSpPr>
          <p:cNvPr id="8" name="Text 6"/>
          <p:cNvSpPr txBox="1"/>
          <p:nvPr/>
        </p:nvSpPr>
        <p:spPr>
          <a:xfrm>
            <a:off x="1097280" y="1581912"/>
            <a:ext cx="6035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resultant force F accelerates mass m from rest over a distance s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548640" y="256032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548640" y="25603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50" dirty="0"/>
          </a:p>
        </p:txBody>
      </p:sp>
      <p:sp>
        <p:nvSpPr>
          <p:cNvPr id="11" name="Text 9"/>
          <p:cNvSpPr txBox="1"/>
          <p:nvPr/>
        </p:nvSpPr>
        <p:spPr>
          <a:xfrm>
            <a:off x="1097280" y="2542032"/>
            <a:ext cx="6035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Equation of motion: v² = 0 + 2as  →  s = v² / 2a</a:t>
            </a:r>
            <a:endParaRPr lang="en-US" sz="1750" dirty="0"/>
          </a:p>
        </p:txBody>
      </p:sp>
      <p:sp>
        <p:nvSpPr>
          <p:cNvPr id="12" name="Shape 10"/>
          <p:cNvSpPr/>
          <p:nvPr/>
        </p:nvSpPr>
        <p:spPr>
          <a:xfrm>
            <a:off x="548640" y="352044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548640" y="35204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50" dirty="0"/>
          </a:p>
        </p:txBody>
      </p:sp>
      <p:sp>
        <p:nvSpPr>
          <p:cNvPr id="14" name="Text 12"/>
          <p:cNvSpPr txBox="1"/>
          <p:nvPr/>
        </p:nvSpPr>
        <p:spPr>
          <a:xfrm>
            <a:off x="1097280" y="3502152"/>
            <a:ext cx="6035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done: W = F s = (ma) × (v² / 2a)</a:t>
            </a:r>
            <a:endParaRPr lang="en-US" sz="1750" dirty="0"/>
          </a:p>
        </p:txBody>
      </p:sp>
      <p:sp>
        <p:nvSpPr>
          <p:cNvPr id="15" name="Shape 13"/>
          <p:cNvSpPr/>
          <p:nvPr/>
        </p:nvSpPr>
        <p:spPr>
          <a:xfrm>
            <a:off x="548640" y="448056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548640" y="44805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50" dirty="0"/>
          </a:p>
        </p:txBody>
      </p:sp>
      <p:sp>
        <p:nvSpPr>
          <p:cNvPr id="17" name="Text 15"/>
          <p:cNvSpPr txBox="1"/>
          <p:nvPr/>
        </p:nvSpPr>
        <p:spPr>
          <a:xfrm>
            <a:off x="1097280" y="4462272"/>
            <a:ext cx="6035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 = ½mv², and this is stored as kinetic energy: Ek = ½mv²</a:t>
            </a:r>
            <a:endParaRPr lang="en-US" sz="1750" dirty="0"/>
          </a:p>
        </p:txBody>
      </p:sp>
      <p:sp>
        <p:nvSpPr>
          <p:cNvPr id="18" name="Shape 16"/>
          <p:cNvSpPr/>
          <p:nvPr/>
        </p:nvSpPr>
        <p:spPr>
          <a:xfrm>
            <a:off x="7406640" y="1600200"/>
            <a:ext cx="4233672" cy="2103120"/>
          </a:xfrm>
          <a:prstGeom prst="roundRect">
            <a:avLst>
              <a:gd name="adj" fmla="val 5217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7589520" y="1737360"/>
            <a:ext cx="3867912" cy="11567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i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Ek = ½mv²</a:t>
            </a:r>
            <a:endParaRPr lang="en-US" sz="2600" dirty="0"/>
          </a:p>
        </p:txBody>
      </p:sp>
      <p:sp>
        <p:nvSpPr>
          <p:cNvPr id="20" name="Text 18"/>
          <p:cNvSpPr txBox="1"/>
          <p:nvPr/>
        </p:nvSpPr>
        <p:spPr>
          <a:xfrm>
            <a:off x="7589520" y="2904134"/>
            <a:ext cx="3867912" cy="6940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kinetic energy (J), mass (kg), speed (m s⁻¹)</a:t>
            </a:r>
            <a:endParaRPr lang="en-US" sz="1450" dirty="0"/>
          </a:p>
        </p:txBody>
      </p:sp>
      <p:sp>
        <p:nvSpPr>
          <p:cNvPr id="21" name="Shape 19"/>
          <p:cNvSpPr/>
          <p:nvPr/>
        </p:nvSpPr>
        <p:spPr>
          <a:xfrm>
            <a:off x="7406640" y="3886200"/>
            <a:ext cx="4233672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7635240" y="4023360"/>
            <a:ext cx="38404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Ek ∝ v²: double the speed → four times the KE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Ek ∝ m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 is a scalar — no direction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548640" y="5532120"/>
            <a:ext cx="6583680" cy="548640"/>
          </a:xfrm>
          <a:prstGeom prst="roundRect">
            <a:avLst>
              <a:gd name="adj" fmla="val 20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 txBox="1"/>
          <p:nvPr/>
        </p:nvSpPr>
        <p:spPr>
          <a:xfrm>
            <a:off x="777240" y="5577840"/>
            <a:ext cx="6217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work done by the resultant force equals the change in kinetic energy.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5.2.4 · RECALL AND USE EK = ½MV²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examples · Kinetic energy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5 · Work, energy and power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03120"/>
          </a:xfrm>
          <a:prstGeom prst="roundRect">
            <a:avLst>
              <a:gd name="adj" fmla="val 5217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Speed increased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2148840"/>
            <a:ext cx="4937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i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body at 12 m s⁻¹ has 1650 J of KE. Its speed rises to 45 m s⁻¹.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788920"/>
            <a:ext cx="4937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Ek ∝ v²: 1650 × (45 / 12)² = 2.3 × 10⁴ J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190488" y="1554480"/>
            <a:ext cx="5449824" cy="2103120"/>
          </a:xfrm>
          <a:prstGeom prst="roundRect">
            <a:avLst>
              <a:gd name="adj" fmla="val 5217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6464808" y="169164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Pendulum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6464808" y="2148840"/>
            <a:ext cx="4937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i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5.0 kg bob is released 0.15 m above its lowest point.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6464808" y="2788920"/>
            <a:ext cx="4937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½mv² = mgh → v = √(2 × 9.81 × 0.15) = 1.7 m s⁻¹ (mass cancels)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48640" y="3840480"/>
            <a:ext cx="5449824" cy="2103120"/>
          </a:xfrm>
          <a:prstGeom prst="roundRect">
            <a:avLst>
              <a:gd name="adj" fmla="val 5217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822960" y="397764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High diver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822960" y="4434840"/>
            <a:ext cx="4937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i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 reaches her highest point 10 m above the water.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822960" y="5074920"/>
            <a:ext cx="4937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√(2gh) = √(2 × 9.81 × 10) = 14 m s⁻¹ at the water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6190488" y="3840480"/>
            <a:ext cx="5449824" cy="2103120"/>
          </a:xfrm>
          <a:prstGeom prst="roundRect">
            <a:avLst>
              <a:gd name="adj" fmla="val 5217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6464808" y="397764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Descending aircraft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464808" y="4434840"/>
            <a:ext cx="4937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i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80 000 kg aircraft drops from 10 000 m to 1000 m at constant speed.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6464808" y="5074920"/>
            <a:ext cx="4937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ΔEp = 80 000 × 9.81 × 9000 = 7.1 × 10⁹ J — dissipated by air resistance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Efficiency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much of the input is useful?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OUTCOMES 5.1.3 – 5.1.4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5 · Work, energy and power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5.1.3 &amp; 5.1.4 · USEFUL OUTPUT ÷ TOTAL INPUT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Efficiency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5 · Work, energy and power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5449824" cy="1828800"/>
          </a:xfrm>
          <a:prstGeom prst="roundRect">
            <a:avLst>
              <a:gd name="adj" fmla="val 6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31520" y="1737360"/>
            <a:ext cx="508406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i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η = useful output / total input</a:t>
            </a:r>
            <a:endParaRPr lang="en-US" sz="26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2734056"/>
            <a:ext cx="508406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useful energy output ÷ total energy input; × 100% for a percentage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6190488" y="1600200"/>
            <a:ext cx="5449824" cy="1828800"/>
          </a:xfrm>
          <a:prstGeom prst="roundRect">
            <a:avLst>
              <a:gd name="adj" fmla="val 6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6373368" y="1737360"/>
            <a:ext cx="508406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i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η = P(useful) / P(total)</a:t>
            </a:r>
            <a:endParaRPr lang="en-US" sz="2600" dirty="0"/>
          </a:p>
        </p:txBody>
      </p:sp>
      <p:sp>
        <p:nvSpPr>
          <p:cNvPr id="11" name="Text 9"/>
          <p:cNvSpPr txBox="1"/>
          <p:nvPr/>
        </p:nvSpPr>
        <p:spPr>
          <a:xfrm>
            <a:off x="6373368" y="2734056"/>
            <a:ext cx="508406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ratio using power (energy per second)</a:t>
            </a:r>
            <a:endParaRPr lang="en-US" sz="1450" dirty="0"/>
          </a:p>
        </p:txBody>
      </p:sp>
      <p:sp>
        <p:nvSpPr>
          <p:cNvPr id="13" name="Shape 10"/>
          <p:cNvSpPr/>
          <p:nvPr/>
        </p:nvSpPr>
        <p:spPr>
          <a:xfrm>
            <a:off x="6766560" y="3611880"/>
            <a:ext cx="4873752" cy="2468880"/>
          </a:xfrm>
          <a:prstGeom prst="roundRect">
            <a:avLst>
              <a:gd name="adj" fmla="val 4444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6995160" y="3749040"/>
            <a:ext cx="44805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efficiency: most energy is transferred usefully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 efficiency: most energy is wasted (dissipated)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Wasted energy usually ends up as thermal energy of the surroundings</a:t>
            </a:r>
            <a:endParaRPr lang="en-US" sz="155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DCE9F69-51C6-2E23-6A05-F78464BF6F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741" y="3566160"/>
            <a:ext cx="6097948" cy="246888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5.1.4 · REARRANGING EFFICIENCY EQUATIONS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 · Motor efficiency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5 · Work, energy and power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000" dirty="0"/>
          </a:p>
        </p:txBody>
      </p:sp>
      <p:pic>
        <p:nvPicPr>
          <p:cNvPr id="6" name="Image 0" descr="figs5/moto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417320"/>
            <a:ext cx="5933666" cy="237744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7498080" y="1554480"/>
            <a:ext cx="4142232" cy="2468880"/>
          </a:xfrm>
          <a:prstGeom prst="roundRect">
            <a:avLst>
              <a:gd name="adj" fmla="val 4444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7726680" y="1664208"/>
            <a:ext cx="37490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electric motor has input power P(in), useful output power P(out), power lost P(lost) and efficiency η. Find P(out) in terms of η and P(lost).</a:t>
            </a:r>
            <a:endParaRPr lang="en-US" sz="1550" dirty="0"/>
          </a:p>
        </p:txBody>
      </p:sp>
      <p:sp>
        <p:nvSpPr>
          <p:cNvPr id="9" name="Shape 6"/>
          <p:cNvSpPr/>
          <p:nvPr/>
        </p:nvSpPr>
        <p:spPr>
          <a:xfrm>
            <a:off x="548640" y="402336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548640" y="40233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50" dirty="0"/>
          </a:p>
        </p:txBody>
      </p:sp>
      <p:sp>
        <p:nvSpPr>
          <p:cNvPr id="11" name="Text 8"/>
          <p:cNvSpPr txBox="1"/>
          <p:nvPr/>
        </p:nvSpPr>
        <p:spPr>
          <a:xfrm>
            <a:off x="1097280" y="4005072"/>
            <a:ext cx="105156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= P(out) / P(in), and P(in) = P(out) + P(lost)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548640" y="4553712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 txBox="1"/>
          <p:nvPr/>
        </p:nvSpPr>
        <p:spPr>
          <a:xfrm>
            <a:off x="548640" y="455371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50" dirty="0"/>
          </a:p>
        </p:txBody>
      </p:sp>
      <p:sp>
        <p:nvSpPr>
          <p:cNvPr id="14" name="Text 11"/>
          <p:cNvSpPr txBox="1"/>
          <p:nvPr/>
        </p:nvSpPr>
        <p:spPr>
          <a:xfrm>
            <a:off x="1097280" y="4535424"/>
            <a:ext cx="105156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(P(out) + P(lost)) = P(out)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548640" y="5084064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 txBox="1"/>
          <p:nvPr/>
        </p:nvSpPr>
        <p:spPr>
          <a:xfrm>
            <a:off x="548640" y="508406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50" dirty="0"/>
          </a:p>
        </p:txBody>
      </p:sp>
      <p:sp>
        <p:nvSpPr>
          <p:cNvPr id="17" name="Text 14"/>
          <p:cNvSpPr txBox="1"/>
          <p:nvPr/>
        </p:nvSpPr>
        <p:spPr>
          <a:xfrm>
            <a:off x="1097280" y="5065776"/>
            <a:ext cx="105156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ηP(lost) = P(out)(1 − η)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548640" y="5614416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 txBox="1"/>
          <p:nvPr/>
        </p:nvSpPr>
        <p:spPr>
          <a:xfrm>
            <a:off x="548640" y="561441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50" dirty="0"/>
          </a:p>
        </p:txBody>
      </p:sp>
      <p:sp>
        <p:nvSpPr>
          <p:cNvPr id="20" name="Text 17"/>
          <p:cNvSpPr txBox="1"/>
          <p:nvPr/>
        </p:nvSpPr>
        <p:spPr>
          <a:xfrm>
            <a:off x="1097280" y="5596128"/>
            <a:ext cx="105156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P(out) = ηP(lost) / (1 − η)  =  −ηP(lost) / (η − 1)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06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Power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rate of doing work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OUTCOMES 5.1.5 – 5.1.6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5 · Work, energy and power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5.1.5 &amp; 5.1.6 · P = W / T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Power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5 · Work, energy and power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3840480" cy="1920240"/>
          </a:xfrm>
          <a:prstGeom prst="roundRect">
            <a:avLst>
              <a:gd name="adj" fmla="val 571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31520" y="1737360"/>
            <a:ext cx="3474720" cy="10561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i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W / t</a:t>
            </a:r>
            <a:endParaRPr lang="en-US" sz="26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2790749"/>
            <a:ext cx="3474720" cy="6336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W = 1 J s⁻¹ (watt)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4663440" y="1600200"/>
            <a:ext cx="6976872" cy="1920240"/>
          </a:xfrm>
          <a:prstGeom prst="roundRect">
            <a:avLst>
              <a:gd name="adj" fmla="val 571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4892040" y="1737360"/>
            <a:ext cx="658368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Definition: 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 is the work done (energy transferred) per unit time. It is a scalar. Kilowatts (kW) and megawatts (MW) are common.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2624328" cy="2331720"/>
          </a:xfrm>
          <a:prstGeom prst="roundRect">
            <a:avLst>
              <a:gd name="adj" fmla="val 4706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731520" y="3858768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50 kW engine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731520" y="429768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i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 for 1.0 min</a:t>
            </a:r>
            <a:endParaRPr lang="en-US" sz="1450" dirty="0"/>
          </a:p>
        </p:txBody>
      </p:sp>
      <p:sp>
        <p:nvSpPr>
          <p:cNvPr id="14" name="Text 12"/>
          <p:cNvSpPr txBox="1"/>
          <p:nvPr/>
        </p:nvSpPr>
        <p:spPr>
          <a:xfrm>
            <a:off x="731520" y="4892040"/>
            <a:ext cx="2286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 = Pt = 50 000 × 60 = 3.0 MJ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3355848" y="3749040"/>
            <a:ext cx="2624328" cy="2331720"/>
          </a:xfrm>
          <a:prstGeom prst="roundRect">
            <a:avLst>
              <a:gd name="adj" fmla="val 4706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3538728" y="3858768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Car engine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3538728" y="429768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i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 4200 kJ of work in 1 min</a:t>
            </a:r>
            <a:endParaRPr lang="en-US" sz="1450" dirty="0"/>
          </a:p>
        </p:txBody>
      </p:sp>
      <p:sp>
        <p:nvSpPr>
          <p:cNvPr id="18" name="Text 16"/>
          <p:cNvSpPr txBox="1"/>
          <p:nvPr/>
        </p:nvSpPr>
        <p:spPr>
          <a:xfrm>
            <a:off x="3538728" y="4892040"/>
            <a:ext cx="2286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= 4.2 × 10⁶ / 60 = 70 kW</a:t>
            </a:r>
            <a:endParaRPr lang="en-US" sz="1550" dirty="0"/>
          </a:p>
        </p:txBody>
      </p:sp>
      <p:sp>
        <p:nvSpPr>
          <p:cNvPr id="19" name="Shape 17"/>
          <p:cNvSpPr/>
          <p:nvPr/>
        </p:nvSpPr>
        <p:spPr>
          <a:xfrm>
            <a:off x="6163056" y="3749040"/>
            <a:ext cx="2624328" cy="2331720"/>
          </a:xfrm>
          <a:prstGeom prst="roundRect">
            <a:avLst>
              <a:gd name="adj" fmla="val 4706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 txBox="1"/>
          <p:nvPr/>
        </p:nvSpPr>
        <p:spPr>
          <a:xfrm>
            <a:off x="6345936" y="3858768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Car pushed 1.0 km</a:t>
            </a:r>
            <a:endParaRPr lang="en-US" sz="1800" dirty="0"/>
          </a:p>
        </p:txBody>
      </p:sp>
      <p:sp>
        <p:nvSpPr>
          <p:cNvPr id="21" name="Text 19"/>
          <p:cNvSpPr txBox="1"/>
          <p:nvPr/>
        </p:nvSpPr>
        <p:spPr>
          <a:xfrm>
            <a:off x="6345936" y="429768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i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500 N in 200 s</a:t>
            </a:r>
            <a:endParaRPr lang="en-US" sz="1450" dirty="0"/>
          </a:p>
        </p:txBody>
      </p:sp>
      <p:sp>
        <p:nvSpPr>
          <p:cNvPr id="22" name="Text 20"/>
          <p:cNvSpPr txBox="1"/>
          <p:nvPr/>
        </p:nvSpPr>
        <p:spPr>
          <a:xfrm>
            <a:off x="6345936" y="4892040"/>
            <a:ext cx="2286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= (500 × 1000) / 200 = 2.5 kW</a:t>
            </a:r>
            <a:endParaRPr lang="en-US" sz="1550" dirty="0"/>
          </a:p>
        </p:txBody>
      </p:sp>
      <p:sp>
        <p:nvSpPr>
          <p:cNvPr id="23" name="Shape 21"/>
          <p:cNvSpPr/>
          <p:nvPr/>
        </p:nvSpPr>
        <p:spPr>
          <a:xfrm>
            <a:off x="8970264" y="3749040"/>
            <a:ext cx="2624328" cy="2331720"/>
          </a:xfrm>
          <a:prstGeom prst="roundRect">
            <a:avLst>
              <a:gd name="adj" fmla="val 4706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 txBox="1"/>
          <p:nvPr/>
        </p:nvSpPr>
        <p:spPr>
          <a:xfrm>
            <a:off x="9153144" y="3858768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Laser pulse</a:t>
            </a:r>
            <a:endParaRPr lang="en-US" sz="1800" dirty="0"/>
          </a:p>
        </p:txBody>
      </p:sp>
      <p:sp>
        <p:nvSpPr>
          <p:cNvPr id="25" name="Text 23"/>
          <p:cNvSpPr txBox="1"/>
          <p:nvPr/>
        </p:nvSpPr>
        <p:spPr>
          <a:xfrm>
            <a:off x="9153144" y="429768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i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0.20 J in 10 ns</a:t>
            </a:r>
            <a:endParaRPr lang="en-US" sz="1450" dirty="0"/>
          </a:p>
        </p:txBody>
      </p:sp>
      <p:sp>
        <p:nvSpPr>
          <p:cNvPr id="26" name="Text 24"/>
          <p:cNvSpPr txBox="1"/>
          <p:nvPr/>
        </p:nvSpPr>
        <p:spPr>
          <a:xfrm>
            <a:off x="9153144" y="4892040"/>
            <a:ext cx="2286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= 0.20 / 10 × 10⁻⁹ = 20 MW</a:t>
            </a:r>
            <a:endParaRPr lang="en-US" sz="15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07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Power and velocity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= Fv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OUTCOME 5.1.7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5 · Work, energy and power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5.1.7 · DERIVE AND USE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Deriving P = Fv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5 · Work, energy and power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548640" y="16002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50" dirty="0"/>
          </a:p>
        </p:txBody>
      </p:sp>
      <p:sp>
        <p:nvSpPr>
          <p:cNvPr id="8" name="Text 6"/>
          <p:cNvSpPr txBox="1"/>
          <p:nvPr/>
        </p:nvSpPr>
        <p:spPr>
          <a:xfrm>
            <a:off x="1097280" y="1581912"/>
            <a:ext cx="5303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 = work done / time:  P = W / t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548640" y="256032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548640" y="25603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50" dirty="0"/>
          </a:p>
        </p:txBody>
      </p:sp>
      <p:sp>
        <p:nvSpPr>
          <p:cNvPr id="11" name="Text 9"/>
          <p:cNvSpPr txBox="1"/>
          <p:nvPr/>
        </p:nvSpPr>
        <p:spPr>
          <a:xfrm>
            <a:off x="1097280" y="2542032"/>
            <a:ext cx="5303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done = force × distance:  W = F s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352044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548640" y="35204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50" dirty="0"/>
          </a:p>
        </p:txBody>
      </p:sp>
      <p:sp>
        <p:nvSpPr>
          <p:cNvPr id="14" name="Text 12"/>
          <p:cNvSpPr txBox="1"/>
          <p:nvPr/>
        </p:nvSpPr>
        <p:spPr>
          <a:xfrm>
            <a:off x="1097280" y="3502152"/>
            <a:ext cx="5303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= F s / t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548640" y="448056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548640" y="44805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50" dirty="0"/>
          </a:p>
        </p:txBody>
      </p:sp>
      <p:sp>
        <p:nvSpPr>
          <p:cNvPr id="17" name="Text 15"/>
          <p:cNvSpPr txBox="1"/>
          <p:nvPr/>
        </p:nvSpPr>
        <p:spPr>
          <a:xfrm>
            <a:off x="1097280" y="4462272"/>
            <a:ext cx="5303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constant velocity s / t = v, so  P = Fv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6675120" y="1600200"/>
            <a:ext cx="4965192" cy="2011680"/>
          </a:xfrm>
          <a:prstGeom prst="roundRect">
            <a:avLst>
              <a:gd name="adj" fmla="val 5455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6858000" y="1737360"/>
            <a:ext cx="4599432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i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Fv</a:t>
            </a:r>
            <a:endParaRPr lang="en-US" sz="2600" dirty="0"/>
          </a:p>
        </p:txBody>
      </p:sp>
      <p:sp>
        <p:nvSpPr>
          <p:cNvPr id="20" name="Text 18"/>
          <p:cNvSpPr txBox="1"/>
          <p:nvPr/>
        </p:nvSpPr>
        <p:spPr>
          <a:xfrm>
            <a:off x="6858000" y="2847442"/>
            <a:ext cx="4599432" cy="663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 is the force in the direction of v</a:t>
            </a:r>
            <a:endParaRPr lang="en-US" sz="1450" dirty="0"/>
          </a:p>
        </p:txBody>
      </p:sp>
      <p:pic>
        <p:nvPicPr>
          <p:cNvPr id="21" name="Image 0" descr="figs5/car_fv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120" y="3893993"/>
            <a:ext cx="4965192" cy="2041814"/>
          </a:xfrm>
          <a:prstGeom prst="rect">
            <a:avLst/>
          </a:prstGeom>
        </p:spPr>
      </p:pic>
      <p:sp>
        <p:nvSpPr>
          <p:cNvPr id="22" name="Shape 19"/>
          <p:cNvSpPr/>
          <p:nvPr/>
        </p:nvSpPr>
        <p:spPr>
          <a:xfrm>
            <a:off x="548640" y="5532120"/>
            <a:ext cx="5852160" cy="548640"/>
          </a:xfrm>
          <a:prstGeom prst="roundRect">
            <a:avLst>
              <a:gd name="adj" fmla="val 20000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 txBox="1"/>
          <p:nvPr/>
        </p:nvSpPr>
        <p:spPr>
          <a:xfrm>
            <a:off x="777240" y="557784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D948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constant velocity the driving force = total resistive force.</a:t>
            </a:r>
            <a:endParaRPr lang="en-US" sz="15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5.1.7 · ENGINES, LORRIES AND RESISTIVE FORCES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examples · P = Fv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5 · Work, energy and power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6217920" y="1554480"/>
            <a:ext cx="5422392" cy="2560320"/>
          </a:xfrm>
          <a:prstGeom prst="roundRect">
            <a:avLst>
              <a:gd name="adj" fmla="val 4286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6446520" y="1673352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Lorry on a hill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6446520" y="2084832"/>
            <a:ext cx="502920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3500 kg lorry moves at a constant 9.4 m s⁻¹ up a road inclined at 14.5°. Air resistance is negligible.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 = mg sin 14.5° = 3500 × 9.81 × 0.250 = 8.6 × 10³ N</a:t>
            </a:r>
            <a:endParaRPr lang="en-US" sz="1500" dirty="0"/>
          </a:p>
          <a:p>
            <a:pPr marL="0" indent="0">
              <a:buNone/>
            </a:pPr>
            <a:r>
              <a:rPr lang="en-US" sz="15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= Fv = 8.6 × 10³ × 9.4 = 8.1 × 10⁴ W (81 kW)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548640" y="4297680"/>
            <a:ext cx="5449824" cy="1783080"/>
          </a:xfrm>
          <a:prstGeom prst="roundRect">
            <a:avLst>
              <a:gd name="adj" fmla="val 615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822960" y="4407408"/>
            <a:ext cx="49377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 at top speed</a:t>
            </a:r>
            <a:endParaRPr lang="en-US" sz="1550" dirty="0"/>
          </a:p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700 N at 40 m s⁻¹: work in each second = 700 × 40 = 28 kJ, so the output power = 28 kW.</a:t>
            </a:r>
            <a:endParaRPr lang="en-US" sz="1550" dirty="0"/>
          </a:p>
        </p:txBody>
      </p:sp>
      <p:sp>
        <p:nvSpPr>
          <p:cNvPr id="12" name="Shape 9"/>
          <p:cNvSpPr/>
          <p:nvPr/>
        </p:nvSpPr>
        <p:spPr>
          <a:xfrm>
            <a:off x="6190488" y="4297680"/>
            <a:ext cx="5449824" cy="1783080"/>
          </a:xfrm>
          <a:prstGeom prst="roundRect">
            <a:avLst>
              <a:gd name="adj" fmla="val 6154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 txBox="1"/>
          <p:nvPr/>
        </p:nvSpPr>
        <p:spPr>
          <a:xfrm>
            <a:off x="6464808" y="4407408"/>
            <a:ext cx="49377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238A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Drag ∝ v²</a:t>
            </a:r>
            <a:endParaRPr lang="en-US" sz="1550" dirty="0"/>
          </a:p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800 N at 20 m s⁻¹ → at 40 m s⁻¹ drag = 800 × 4 = 3200 N; P = 3200 × 40 = 128 kW (power ∝ v³).</a:t>
            </a:r>
            <a:endParaRPr lang="en-US" sz="155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BF85858-824A-1514-5A1C-A245CCC5FA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586" y="1554480"/>
            <a:ext cx="5495602" cy="2747801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08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practice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1 multiple choice · Paper 2 structured questions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CAMBRIDGE PAST PAPER QUESTIONS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5 · Work, energy and power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1 STYLE · MULTIPLE CHOICE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set A · Energy and work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5 · Work, energy and power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37360"/>
            <a:ext cx="438912" cy="438912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3736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is a statement of the principle of conservation of energy?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353312" y="2523744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energy is the product of force and distance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energy cannot be created, destroyed or transformed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the total energy of an isolated system is constant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power transmitted is proportional to the rate of energy transfer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73368" y="1737360"/>
            <a:ext cx="438912" cy="438912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73368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6967728" y="173736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expression defines power?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6922008" y="2313432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force × distance moved in the direction of the force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force × velocity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work done × time taken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work done ÷ time taken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31520" y="4069080"/>
            <a:ext cx="438912" cy="438912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1520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4069080"/>
            <a:ext cx="2743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roller-coaster travels A → B → C → D (high, low, loop top, flat). Which describes the energy changes?</a:t>
            </a:r>
            <a:endParaRPr lang="en-US" sz="1400" dirty="0"/>
          </a:p>
        </p:txBody>
      </p:sp>
      <p:pic>
        <p:nvPicPr>
          <p:cNvPr id="20" name="Image 0" descr="figs5/rollercoast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3944" y="4202285"/>
            <a:ext cx="1737360" cy="830869"/>
          </a:xfrm>
          <a:prstGeom prst="rect">
            <a:avLst/>
          </a:prstGeom>
        </p:spPr>
      </p:pic>
      <p:sp>
        <p:nvSpPr>
          <p:cNvPr id="21" name="Text 18"/>
          <p:cNvSpPr txBox="1"/>
          <p:nvPr/>
        </p:nvSpPr>
        <p:spPr>
          <a:xfrm>
            <a:off x="1280160" y="4965192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KE → GPE → GPE → KE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KE → GPE → KE → GPE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GPE → KE → KE → GPE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GPE → KE → GPE → KE</a:t>
            </a:r>
            <a:endParaRPr lang="en-US" sz="1400" dirty="0"/>
          </a:p>
        </p:txBody>
      </p:sp>
      <p:sp>
        <p:nvSpPr>
          <p:cNvPr id="22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0"/>
          <p:cNvSpPr/>
          <p:nvPr/>
        </p:nvSpPr>
        <p:spPr>
          <a:xfrm>
            <a:off x="6373368" y="4069080"/>
            <a:ext cx="438912" cy="438912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1"/>
          <p:cNvSpPr txBox="1"/>
          <p:nvPr/>
        </p:nvSpPr>
        <p:spPr>
          <a:xfrm>
            <a:off x="6373368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700" dirty="0"/>
          </a:p>
        </p:txBody>
      </p:sp>
      <p:sp>
        <p:nvSpPr>
          <p:cNvPr id="25" name="Text 22"/>
          <p:cNvSpPr txBox="1"/>
          <p:nvPr/>
        </p:nvSpPr>
        <p:spPr>
          <a:xfrm>
            <a:off x="6967728" y="4069080"/>
            <a:ext cx="2743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barrel of weight 2.5 × 10³ N is pushed at constant speed 8.0 m up a frictionless 40° slope by a force parallel to the slope. What is the work done?</a:t>
            </a:r>
            <a:endParaRPr lang="en-US" sz="1400" dirty="0"/>
          </a:p>
        </p:txBody>
      </p:sp>
      <p:pic>
        <p:nvPicPr>
          <p:cNvPr id="26" name="Image 1" descr="figs5/barre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3531" y="4069080"/>
            <a:ext cx="1241883" cy="1097280"/>
          </a:xfrm>
          <a:prstGeom prst="rect">
            <a:avLst/>
          </a:prstGeom>
        </p:spPr>
      </p:pic>
      <p:sp>
        <p:nvSpPr>
          <p:cNvPr id="27" name="Text 23"/>
          <p:cNvSpPr txBox="1"/>
          <p:nvPr/>
        </p:nvSpPr>
        <p:spPr>
          <a:xfrm>
            <a:off x="6967728" y="5102352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7.2 × 10³ J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2.0 × 10⁴ J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1.3 × 10⁴ J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9.6 × 10³ J</a:t>
            </a:r>
            <a:endParaRPr lang="en-US" sz="1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ANSWERS AND KEY WORKING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Answers · Questions 1 – 4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5 · Work, energy and power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3736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5564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C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224028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 can be transformed, so B is wrong. The total energy of an isolated system stays constant.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73368" y="173736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73368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6967728" y="175564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D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6967728" y="224028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 = work done per unit time. B (Fv) is a result derived from the definition, not the definition.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31520" y="406908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1520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408736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D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1325880" y="457200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A: high GPE → B: KE → C: GPE again → D: flat, KE.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373368" y="406908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373368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700" dirty="0"/>
          </a:p>
        </p:txBody>
      </p:sp>
      <p:sp>
        <p:nvSpPr>
          <p:cNvPr id="24" name="Text 22"/>
          <p:cNvSpPr txBox="1"/>
          <p:nvPr/>
        </p:nvSpPr>
        <p:spPr>
          <a:xfrm>
            <a:off x="6967728" y="408736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C</a:t>
            </a:r>
            <a:endParaRPr lang="en-US" sz="2000" dirty="0"/>
          </a:p>
        </p:txBody>
      </p:sp>
      <p:sp>
        <p:nvSpPr>
          <p:cNvPr id="25" name="Text 23"/>
          <p:cNvSpPr txBox="1"/>
          <p:nvPr/>
        </p:nvSpPr>
        <p:spPr>
          <a:xfrm>
            <a:off x="6967728" y="457200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 = 2.5 × 10³ sin 40° = 1.6 × 10³ N; W = 1.6 × 10³ × 8.0 = 1.3 × 10⁴ J.</a:t>
            </a:r>
            <a:endParaRPr lang="en-US" sz="15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1 STYLE · MULTIPLE CHOICE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set B · Power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5 · Work, energy and power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37360"/>
            <a:ext cx="438912" cy="438912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3736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operation involves the greatest mean power?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2770632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car against 0.4 kN resistance at 20 m s⁻¹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crane lifting 3 kN at 2 m s⁻¹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crane lifting 5 kN at 1 m s⁻¹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weight pulled at 6 m s⁻¹ against 1.5 kN friction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73368" y="1737360"/>
            <a:ext cx="438912" cy="438912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73368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6967728" y="1737360"/>
            <a:ext cx="2743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Water falls through 90 m to a turbine at a mass flow rate of 2400 kg min⁻¹. The turbine is 70% efficient. What is its output power?</a:t>
            </a:r>
            <a:endParaRPr lang="en-US" sz="1400" dirty="0"/>
          </a:p>
        </p:txBody>
      </p:sp>
      <p:pic>
        <p:nvPicPr>
          <p:cNvPr id="15" name="Image 0" descr="figs5/turbi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5792" y="1793959"/>
            <a:ext cx="1737360" cy="984083"/>
          </a:xfrm>
          <a:prstGeom prst="rect">
            <a:avLst/>
          </a:prstGeom>
        </p:spPr>
      </p:pic>
      <p:sp>
        <p:nvSpPr>
          <p:cNvPr id="16" name="Text 13"/>
          <p:cNvSpPr txBox="1"/>
          <p:nvPr/>
        </p:nvSpPr>
        <p:spPr>
          <a:xfrm>
            <a:off x="6967728" y="2770632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25 kW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35 kW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1.5 MW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2.1 MW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5"/>
          <p:cNvSpPr/>
          <p:nvPr/>
        </p:nvSpPr>
        <p:spPr>
          <a:xfrm>
            <a:off x="731520" y="4069080"/>
            <a:ext cx="438912" cy="438912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 txBox="1"/>
          <p:nvPr/>
        </p:nvSpPr>
        <p:spPr>
          <a:xfrm>
            <a:off x="731520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700" dirty="0"/>
          </a:p>
        </p:txBody>
      </p:sp>
      <p:sp>
        <p:nvSpPr>
          <p:cNvPr id="20" name="Text 17"/>
          <p:cNvSpPr txBox="1"/>
          <p:nvPr/>
        </p:nvSpPr>
        <p:spPr>
          <a:xfrm>
            <a:off x="1325880" y="406908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force resisting a car is proportional to the square of its speed; it is 800 N at 20 m s⁻¹. What power is needed to keep a steady 40 m s⁻¹?</a:t>
            </a:r>
            <a:endParaRPr lang="en-US" sz="1400" dirty="0"/>
          </a:p>
        </p:txBody>
      </p:sp>
      <p:sp>
        <p:nvSpPr>
          <p:cNvPr id="21" name="Text 18"/>
          <p:cNvSpPr txBox="1"/>
          <p:nvPr/>
        </p:nvSpPr>
        <p:spPr>
          <a:xfrm>
            <a:off x="1325880" y="5102352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32 kW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64 kW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128 kW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512 kW</a:t>
            </a:r>
            <a:endParaRPr lang="en-US" sz="1400" dirty="0"/>
          </a:p>
        </p:txBody>
      </p:sp>
      <p:sp>
        <p:nvSpPr>
          <p:cNvPr id="22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0"/>
          <p:cNvSpPr/>
          <p:nvPr/>
        </p:nvSpPr>
        <p:spPr>
          <a:xfrm>
            <a:off x="6373368" y="4069080"/>
            <a:ext cx="438912" cy="438912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1"/>
          <p:cNvSpPr txBox="1"/>
          <p:nvPr/>
        </p:nvSpPr>
        <p:spPr>
          <a:xfrm>
            <a:off x="6373368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700" dirty="0"/>
          </a:p>
        </p:txBody>
      </p:sp>
      <p:sp>
        <p:nvSpPr>
          <p:cNvPr id="25" name="Text 22"/>
          <p:cNvSpPr txBox="1"/>
          <p:nvPr/>
        </p:nvSpPr>
        <p:spPr>
          <a:xfrm>
            <a:off x="6967728" y="406908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Sand drops vertically at a rate m kg s⁻¹ onto a conveyor belt moving at constant speed v. What additional power is needed to keep the belt at speed v?</a:t>
            </a:r>
            <a:endParaRPr lang="en-US" sz="1400" dirty="0"/>
          </a:p>
        </p:txBody>
      </p:sp>
      <p:sp>
        <p:nvSpPr>
          <p:cNvPr id="26" name="Text 23"/>
          <p:cNvSpPr txBox="1"/>
          <p:nvPr/>
        </p:nvSpPr>
        <p:spPr>
          <a:xfrm>
            <a:off x="6967728" y="5102352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½mv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mv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½mv²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mv²</a:t>
            </a:r>
            <a:endParaRPr lang="en-US" sz="14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ANSWERS AND KEY WORKING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Answers · Questions 5 – 8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5 · Work, energy and power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3736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5564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D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224028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= Fv: A 8 kW, B 6 kW, C 5 kW, D 1.5 × 10³ × 6 = 9 kW.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73368" y="173736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73368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6967728" y="175564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A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6967728" y="224028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Input = (2400/60) × 9.81 × 90 = 35 kW (B); output = 0.70 × 35 = 25 kW.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31520" y="406908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1520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408736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C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1325880" y="457200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 ∝ v²: 800 × 4 = 3200 N; P = Fv = 3200 × 40 = 128 kW.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373368" y="406908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373368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700" dirty="0"/>
          </a:p>
        </p:txBody>
      </p:sp>
      <p:sp>
        <p:nvSpPr>
          <p:cNvPr id="24" name="Text 22"/>
          <p:cNvSpPr txBox="1"/>
          <p:nvPr/>
        </p:nvSpPr>
        <p:spPr>
          <a:xfrm>
            <a:off x="6967728" y="408736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D</a:t>
            </a:r>
            <a:endParaRPr lang="en-US" sz="2000" dirty="0"/>
          </a:p>
        </p:txBody>
      </p:sp>
      <p:sp>
        <p:nvSpPr>
          <p:cNvPr id="25" name="Text 23"/>
          <p:cNvSpPr txBox="1"/>
          <p:nvPr/>
        </p:nvSpPr>
        <p:spPr>
          <a:xfrm>
            <a:off x="6967728" y="457200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Force = rate of change of momentum = mv; P = Fv = mv². Half of this becomes KE; half is dissipated.</a:t>
            </a:r>
            <a:endParaRPr lang="en-US" sz="15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1 STYLE · MULTIPLE CHOICE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set C · Energy problems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5 · Work, energy and power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37360"/>
            <a:ext cx="438912" cy="438912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3736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the average power output of a laser that delivers 0.20 J of energy in 10 ns?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2770632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2 mW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20 mW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200 kW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20 MW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73368" y="1737360"/>
            <a:ext cx="438912" cy="438912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73368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6967728" y="173736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row is NOT correct (example → detail)?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6967728" y="2770632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girl dives: she does work against gravity as she falls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man pushes car: he does work against friction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electron → + plate: field does work on it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gas expands: gas does work on the atmosphere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31520" y="4069080"/>
            <a:ext cx="438912" cy="438912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1520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406908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Bungee jumper: 24 kJ GPE at the top, all EPE at the bottom; the rope stretches after a short free fall. Half-way down (GPE, EPE, KE / kJ)?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1325880" y="5102352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12, 10, 2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12, 8, 4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8, 8, 8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12, 2, 10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373368" y="4069080"/>
            <a:ext cx="438912" cy="438912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373368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700" dirty="0"/>
          </a:p>
        </p:txBody>
      </p:sp>
      <p:sp>
        <p:nvSpPr>
          <p:cNvPr id="24" name="Text 22"/>
          <p:cNvSpPr txBox="1"/>
          <p:nvPr/>
        </p:nvSpPr>
        <p:spPr>
          <a:xfrm>
            <a:off x="6967728" y="406908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pump lifts water in a hydraulic ram: 760 kg of water moving at 3.5 m s⁻¹ stops, and 20% of its KE lifts a small mass of water through 12 m. What mass is lifted?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6967728" y="5102352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6.2 kg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4.4 kg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7.9 kg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0.24 kg</a:t>
            </a:r>
            <a:endParaRPr lang="en-US" sz="14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ANSWERS AND KEY WORKING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Answers · Questions 9 – 12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5 · Work, energy and power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3736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5564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D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224028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= E/t = 0.20 / 10 × 10⁻⁹ = 2.0 × 10⁷ W = 20 MW.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73368" y="173736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73368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6967728" y="175564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A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6967728" y="224028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she falls, gravity does work ON the girl; she does no work against gravity.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31520" y="406908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1520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408736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D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1325880" y="457200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Half-way: GPE = 12 kJ, so EPE + KE = 12 kJ. The rope has only just begun to stretch, so EPE is small (EPE ∝ x²) and KE is large.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373368" y="406908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373368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700" dirty="0"/>
          </a:p>
        </p:txBody>
      </p:sp>
      <p:sp>
        <p:nvSpPr>
          <p:cNvPr id="24" name="Text 22"/>
          <p:cNvSpPr txBox="1"/>
          <p:nvPr/>
        </p:nvSpPr>
        <p:spPr>
          <a:xfrm>
            <a:off x="6967728" y="408736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C</a:t>
            </a:r>
            <a:endParaRPr lang="en-US" sz="2000" dirty="0"/>
          </a:p>
        </p:txBody>
      </p:sp>
      <p:sp>
        <p:nvSpPr>
          <p:cNvPr id="25" name="Text 23"/>
          <p:cNvSpPr txBox="1"/>
          <p:nvPr/>
        </p:nvSpPr>
        <p:spPr>
          <a:xfrm>
            <a:off x="6967728" y="457200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 = ½ × 760 × 3.5² = 4655 J; useful = 931 J; m = 931 / (9.81 × 12) = 7.9 kg.</a:t>
            </a:r>
            <a:endParaRPr lang="en-US" sz="15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2 STYLE · STRUCTURED QUESTION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Book questions · Work done and GPE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5 · Work, energy and power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6309360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5760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 A man pulls a box 5.0 m along horizontal ground with a rope at 30° to the horizontal; the tension is 200 N. (b) You climb a flight of stairs 2.5 m high; your mass is 52 kg. (c) A 106 kg climber (with equipment) ascends from sea level to the top of a 5500 m mountain.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246120"/>
            <a:ext cx="57607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  Calculate the work done on the box.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  Calculate the GPE you gain.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(c)  Calculate the climber's change in GPE.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7040880" y="1554480"/>
            <a:ext cx="4599432" cy="452628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0" descr="figs5/work_ang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0" y="3030182"/>
            <a:ext cx="4416552" cy="157487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SCHEME STYLE SOLUTION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Book questions · Solution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5 · Work, energy and power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55448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(a)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2011680" y="164592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 = F s cos θ = 200 × cos 30° × 5.0 = 870 J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48640" y="306324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77240" y="306324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(b)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15468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ΔEp = mgΔh = 52 × 9.81 × 2.5 = 1.3 × 10³ J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548640" y="457200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77240" y="457200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(c)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66344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ΔEp = 106 × 9.81 × 5500 = 5.7 × 10⁶ J</a:t>
            </a:r>
            <a:endParaRPr lang="en-US" sz="19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2 STYLE · STRUCTURED QUESTION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Book question · Pendulum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5 · Work, energy and power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6309360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5760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pendulum consists of a brass sphere of mass 5.0 kg hanging from a long string. The sphere is pulled to the side so that it is 0.15 m above its lowest point. It is then released.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246120"/>
            <a:ext cx="57607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  Calculate the GPE lost as it falls to its lowest point.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  Calculate how fast it is moving as it passes through the lowest point.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(c)  Show that the answer to (b) does not depend on the mass.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7040880" y="1554480"/>
            <a:ext cx="4599432" cy="452628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0" descr="figs5/pendulu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0" y="1905797"/>
            <a:ext cx="4416552" cy="382364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SCHEME STYLE SOLUTION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Book question · Solution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5 · Work, energy and power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55448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(a)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2011680" y="164592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ΔEp = mgΔh = 5.0 × 9.81 × 0.15 = 7.4 J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48640" y="306324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77240" y="306324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(b)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15468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½mv² = 7.4 J → v = √(2 × 7.4 / 5.0) = 1.7 m s⁻¹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548640" y="457200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77240" y="457200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(c)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66344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½mv² = mgh → v = √(2gh); m cancels, so a 10 kg bob gives the same speed</a:t>
            </a:r>
            <a:endParaRPr lang="en-US" sz="19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2 STYLE · STRUCTURED QUESTION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Practice · Lorry and power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5 · Work, energy and power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6309360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5760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lorry of mass 3500 kg moves up a road inclined at 14.5° to the horizontal at a constant speed of 9.4 m s⁻¹. The force due to air resistance is negligible.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246120"/>
            <a:ext cx="57607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  Calculate the component of the lorry's weight down the slope.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  Calculate the useful power from the engine to move the lorry up the road.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(c)  Explain why the actual power of the engine is greater.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7040880" y="1554480"/>
            <a:ext cx="4599432" cy="452628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63B6BB5-A08E-46EC-A166-3C782E54FC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3560" y="2468880"/>
            <a:ext cx="4689320" cy="234466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SCHEME STYLE SOLUTION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Practice · Solution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5 · Work, energy and power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55448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(a)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2011680" y="164592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 = mg sin 14.5° = 3500 × 9.81 × sin 14.5° = 8.6 × 10³ N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48640" y="306324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77240" y="306324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(b)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15468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= Fv = 8.6 × 10³ × 9.4 = 8.1 × 10⁴ W (81 kW)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548640" y="457200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77240" y="457200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(c)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66344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 is also dissipated by friction in the engine and gearbox and by rolling resistance, so the engine is not 100% efficient</a:t>
            </a:r>
            <a:endParaRPr lang="en-US" sz="19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2 STYLE · STRUCTURED QUESTION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Practice · Deriving the equations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5 · Work, energy and power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6309360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5760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the definitions of work and power, and the equations of motion, to derive three results.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246120"/>
            <a:ext cx="57607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  Derive ΔEp = mgΔh from W = Fs.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  Derive Ek = ½mv² for a mass accelerated from rest.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(c)  Derive P = Fv for a constant force.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7040880" y="1554480"/>
            <a:ext cx="4599432" cy="452628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0" descr="figs5/energy_graph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0" y="3117927"/>
            <a:ext cx="4416552" cy="1399387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SCHEME STYLE SOLUTION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Practice · Solution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5 · Work, energy and power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55448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(a)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2011680" y="164592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Lifting at constant speed: F = mg; W = Fs = mg × Δh = ΔEp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48640" y="306324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77240" y="306324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(b)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15468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v² = 2as → s = v²/2a; W = Fs = ma × v²/2a = ½mv² = Ek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548640" y="457200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77240" y="457200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(c)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66344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= W/t = Fs/t, and s/t = v, so P = Fv</a:t>
            </a:r>
            <a:endParaRPr lang="en-US" sz="19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DOUBTS &amp; MISCONCEPTIONS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Students often ask… (1)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5 · Work, energy and power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5564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5564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3736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“Is work done if I hold a heavy bag still?”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246888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mechanical work is done on the bag: there is no displacement. (Your muscles still transfer energy internally.)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73368" y="175564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73368" y="175564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6967728" y="173736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“Does a force at right angles to the motion do work?”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6967728" y="246888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No. W = Fs cos θ and cos 90° = 0 — e.g. the normal reaction on a sliding block.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31520" y="408736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1520" y="408736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406908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“Is energy lost when a ball stops bouncing?”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1325880" y="480060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not destroyed — it is dissipated as thermal energy and sound in the surroundings.</a:t>
            </a:r>
            <a:endParaRPr lang="en-US" sz="1550" dirty="0"/>
          </a:p>
        </p:txBody>
      </p:sp>
      <p:sp>
        <p:nvSpPr>
          <p:cNvPr id="21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373368" y="408736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373368" y="408736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6967728" y="406908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“Does a heavier ball fall faster in a vacuum?”</a:t>
            </a:r>
            <a:endParaRPr lang="en-US" sz="1800" dirty="0"/>
          </a:p>
        </p:txBody>
      </p:sp>
      <p:sp>
        <p:nvSpPr>
          <p:cNvPr id="25" name="Text 23"/>
          <p:cNvSpPr txBox="1"/>
          <p:nvPr/>
        </p:nvSpPr>
        <p:spPr>
          <a:xfrm>
            <a:off x="6967728" y="480060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No. mgh = ½mv² gives v = √(2gh): the mass cancels.</a:t>
            </a:r>
            <a:endParaRPr lang="en-US" sz="15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DOUBTS &amp; MISCONCEPTIONS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Students often ask… (2)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5 · Work, energy and power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39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5564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5564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3736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“Can efficiency be more than 100%?”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246888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Never. The useful output cannot exceed the total input because energy is conserved.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73368" y="175564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73368" y="175564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6967728" y="173736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“Is P = Fv valid when accelerating?”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6967728" y="246888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gives the power at that instant; for a steady speed F equals the total resistive force.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31520" y="408736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1520" y="408736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406908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“Does doubling the speed double the kinetic energy?”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1325880" y="480060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— Ek ∝ v², so it quadruples.</a:t>
            </a:r>
            <a:endParaRPr lang="en-US" sz="1550" dirty="0"/>
          </a:p>
        </p:txBody>
      </p:sp>
      <p:sp>
        <p:nvSpPr>
          <p:cNvPr id="21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373368" y="408736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373368" y="408736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6967728" y="406908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“Is power the same as energy?”</a:t>
            </a:r>
            <a:endParaRPr lang="en-US" sz="1800" dirty="0"/>
          </a:p>
        </p:txBody>
      </p:sp>
      <p:sp>
        <p:nvSpPr>
          <p:cNvPr id="25" name="Text 23"/>
          <p:cNvSpPr txBox="1"/>
          <p:nvPr/>
        </p:nvSpPr>
        <p:spPr>
          <a:xfrm>
            <a:off x="6967728" y="480060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No. Power is the RATE of energy transfer (J s⁻¹). A kW h is an amount of energy (3.6 MJ).</a:t>
            </a:r>
            <a:endParaRPr lang="en-US" sz="15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COMMAND WORDS AND MARK-SCHEME HABITS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Exam technique for work, energy and power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5 · Work, energy and power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1389888"/>
          </a:xfrm>
          <a:prstGeom prst="roundRect">
            <a:avLst>
              <a:gd name="adj" fmla="val 7895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82496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Define work done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2066544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‘force × displacement in the direction of the force’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6190488" y="1554480"/>
            <a:ext cx="5449824" cy="1389888"/>
          </a:xfrm>
          <a:prstGeom prst="roundRect">
            <a:avLst>
              <a:gd name="adj" fmla="val 7895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6464808" y="1682496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Define power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6464808" y="2066544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‘work done per unit time’ or ‘rate of doing work’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548640" y="3090672"/>
            <a:ext cx="5449824" cy="1389888"/>
          </a:xfrm>
          <a:prstGeom prst="roundRect">
            <a:avLst>
              <a:gd name="adj" fmla="val 7895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822960" y="3218688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Energy method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822960" y="3602736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the energy equation first: GPE lost = KE gained + work against friction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6190488" y="3090672"/>
            <a:ext cx="5449824" cy="1389888"/>
          </a:xfrm>
          <a:prstGeom prst="roundRect">
            <a:avLst>
              <a:gd name="adj" fmla="val 7895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6464808" y="3218688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Efficiency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6464808" y="3602736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the same units for useful and total; express as a ratio or percentage</a:t>
            </a:r>
            <a:endParaRPr lang="en-US" sz="1550" dirty="0"/>
          </a:p>
        </p:txBody>
      </p:sp>
      <p:sp>
        <p:nvSpPr>
          <p:cNvPr id="18" name="Shape 16"/>
          <p:cNvSpPr/>
          <p:nvPr/>
        </p:nvSpPr>
        <p:spPr>
          <a:xfrm>
            <a:off x="548640" y="4626864"/>
            <a:ext cx="5449824" cy="1389888"/>
          </a:xfrm>
          <a:prstGeom prst="roundRect">
            <a:avLst>
              <a:gd name="adj" fmla="val 7895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822960" y="475488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Fv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822960" y="5138928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it at constant speed with F = total resistive force (plus mg sin θ on a slope)</a:t>
            </a:r>
            <a:endParaRPr lang="en-US" sz="1550" dirty="0"/>
          </a:p>
        </p:txBody>
      </p:sp>
      <p:sp>
        <p:nvSpPr>
          <p:cNvPr id="21" name="Shape 19"/>
          <p:cNvSpPr/>
          <p:nvPr/>
        </p:nvSpPr>
        <p:spPr>
          <a:xfrm>
            <a:off x="6190488" y="4626864"/>
            <a:ext cx="5449824" cy="1389888"/>
          </a:xfrm>
          <a:prstGeom prst="roundRect">
            <a:avLst>
              <a:gd name="adj" fmla="val 7895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6464808" y="475488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Derivations</a:t>
            </a:r>
            <a:endParaRPr lang="en-US" sz="1800" dirty="0"/>
          </a:p>
        </p:txBody>
      </p:sp>
      <p:sp>
        <p:nvSpPr>
          <p:cNvPr id="23" name="Text 21"/>
          <p:cNvSpPr txBox="1"/>
          <p:nvPr/>
        </p:nvSpPr>
        <p:spPr>
          <a:xfrm>
            <a:off x="6464808" y="5138928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from definitions and name each equation used</a:t>
            </a:r>
            <a:endParaRPr lang="en-US" sz="15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IDEAS TO TAKE AWAY</a:t>
            </a:r>
            <a:endParaRPr lang="en-US" sz="14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7724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Work, energy and power in one slide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2624328" cy="1188720"/>
          </a:xfrm>
          <a:prstGeom prst="roundRect">
            <a:avLst>
              <a:gd name="adj" fmla="val 9231"/>
            </a:avLst>
          </a:prstGeom>
          <a:solidFill>
            <a:srgbClr val="1E2856"/>
          </a:solidFill>
          <a:ln w="12700">
            <a:solidFill>
              <a:srgbClr val="2E3A7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548640" y="1783080"/>
            <a:ext cx="262432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i="1" dirty="0">
                <a:solidFill>
                  <a:srgbClr val="37C9E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 = Fs cos θ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3355848" y="1783080"/>
            <a:ext cx="2624328" cy="1188720"/>
          </a:xfrm>
          <a:prstGeom prst="roundRect">
            <a:avLst>
              <a:gd name="adj" fmla="val 9231"/>
            </a:avLst>
          </a:prstGeom>
          <a:solidFill>
            <a:srgbClr val="1E2856"/>
          </a:solidFill>
          <a:ln w="12700">
            <a:solidFill>
              <a:srgbClr val="2E3A7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3355848" y="1783080"/>
            <a:ext cx="262432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i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ΔEp = mgΔh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6163056" y="1783080"/>
            <a:ext cx="2624328" cy="1188720"/>
          </a:xfrm>
          <a:prstGeom prst="roundRect">
            <a:avLst>
              <a:gd name="adj" fmla="val 9231"/>
            </a:avLst>
          </a:prstGeom>
          <a:solidFill>
            <a:srgbClr val="1E2856"/>
          </a:solidFill>
          <a:ln w="12700">
            <a:solidFill>
              <a:srgbClr val="2E3A7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6163056" y="1783080"/>
            <a:ext cx="262432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i="1" dirty="0">
                <a:solidFill>
                  <a:srgbClr val="37C9E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Ek = ½mv²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8970264" y="1783080"/>
            <a:ext cx="2624328" cy="1188720"/>
          </a:xfrm>
          <a:prstGeom prst="roundRect">
            <a:avLst>
              <a:gd name="adj" fmla="val 9231"/>
            </a:avLst>
          </a:prstGeom>
          <a:solidFill>
            <a:srgbClr val="1E2856"/>
          </a:solidFill>
          <a:ln w="12700">
            <a:solidFill>
              <a:srgbClr val="2E3A7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8970264" y="1783080"/>
            <a:ext cx="262432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i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W/t = Fv</a:t>
            </a:r>
            <a:endParaRPr lang="en-US" sz="22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3291840"/>
            <a:ext cx="2011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Energy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2651760" y="3291840"/>
            <a:ext cx="8961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DDE3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conserved in an isolated system · dissipated energy is not useful but not destroyed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4251960"/>
            <a:ext cx="2011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Efficiency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2651760" y="4251960"/>
            <a:ext cx="8961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DDE3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useful output ÷ total input (energy or power) · always &lt; 100%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5212080"/>
            <a:ext cx="2011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Power</a:t>
            </a:r>
            <a:endParaRPr lang="en-US" sz="2000" dirty="0"/>
          </a:p>
        </p:txBody>
      </p:sp>
      <p:sp>
        <p:nvSpPr>
          <p:cNvPr id="17" name="Text 15"/>
          <p:cNvSpPr txBox="1"/>
          <p:nvPr/>
        </p:nvSpPr>
        <p:spPr>
          <a:xfrm>
            <a:off x="2651760" y="5212080"/>
            <a:ext cx="8961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DDE3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rate of doing work · P = Fv at constant velocity (F = resistive force)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5 · Work, energy and power   |   Cambridge International AS Level Physics 9702</a:t>
            </a:r>
            <a:endParaRPr lang="en-US" sz="1000" dirty="0"/>
          </a:p>
        </p:txBody>
      </p:sp>
      <p:sp>
        <p:nvSpPr>
          <p:cNvPr id="19" name="Text 17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41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4629</Words>
  <Application>Microsoft Office PowerPoint</Application>
  <PresentationFormat>Widescreen</PresentationFormat>
  <Paragraphs>601</Paragraphs>
  <Slides>41</Slides>
  <Notes>41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5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Topic 5 Work, Energy and Power – Cambridge AS Physics 9702</dc:title>
  <dc:subject>PptxGenJS Presentation</dc:subject>
  <dc:creator>PptxGenJS</dc:creator>
  <cp:lastModifiedBy>WASEEM AHMAD</cp:lastModifiedBy>
  <cp:revision>2</cp:revision>
  <dcterms:created xsi:type="dcterms:W3CDTF">2026-09-25T20:00:17Z</dcterms:created>
  <dcterms:modified xsi:type="dcterms:W3CDTF">2026-09-25T20:14:10Z</dcterms:modified>
</cp:coreProperties>
</file>