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36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6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Deformation</a:t>
            </a:r>
            <a:endParaRPr lang="en-US" sz="5400" dirty="0"/>
          </a:p>
          <a:p>
            <a:pPr marL="0" indent="0">
              <a:buNone/>
            </a:pPr>
            <a:r>
              <a:rPr lang="en-US" sz="54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Solids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Hooke's law · stress, strain &amp; Young modulus · strain energy</a:t>
            </a:r>
            <a:endParaRPr lang="en-US" sz="18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6.1 – 6.2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6/ss_cur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7892" y="1234440"/>
            <a:ext cx="3743737" cy="2377440"/>
          </a:xfrm>
          <a:prstGeom prst="rect">
            <a:avLst/>
          </a:prstGeom>
        </p:spPr>
      </p:pic>
      <p:pic>
        <p:nvPicPr>
          <p:cNvPr id="12" name="Image 1" descr="figs6/spring_hoo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036" y="3749040"/>
            <a:ext cx="2703447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6.1 – 6.2 · DEFORMATION OF SOLIDS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85800" y="1719072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7190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792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6.1.1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8600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Deformation is caused by tensile or compressive forces (1D only)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2795321" y="155448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932481" y="1719072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2932481" y="17190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3435401" y="1792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6.1.2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2932481" y="228600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load, extension, compression and limit of proportionality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042002" y="155448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179162" y="1719072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179162" y="17190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5682082" y="1792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6.1.3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5179162" y="228600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Hooke's law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288682" y="155448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25842" y="1719072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425842" y="17190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7928762" y="1792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6.1.4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425842" y="228600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k = F / x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9535363" y="155448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672523" y="1719072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9672523" y="17190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50" dirty="0"/>
          </a:p>
        </p:txBody>
      </p:sp>
      <p:sp>
        <p:nvSpPr>
          <p:cNvPr id="29" name="Text 27"/>
          <p:cNvSpPr txBox="1"/>
          <p:nvPr/>
        </p:nvSpPr>
        <p:spPr>
          <a:xfrm>
            <a:off x="10175443" y="1792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6.1.5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9672523" y="2286000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and use stress, strain and the Young modulus</a:t>
            </a:r>
            <a:endParaRPr lang="en-US" sz="1550" dirty="0"/>
          </a:p>
        </p:txBody>
      </p:sp>
      <p:sp>
        <p:nvSpPr>
          <p:cNvPr id="31" name="Shape 29"/>
          <p:cNvSpPr/>
          <p:nvPr/>
        </p:nvSpPr>
        <p:spPr>
          <a:xfrm>
            <a:off x="548640" y="3858768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85800" y="4023360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685800" y="4023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50" dirty="0"/>
          </a:p>
        </p:txBody>
      </p:sp>
      <p:sp>
        <p:nvSpPr>
          <p:cNvPr id="34" name="Text 32"/>
          <p:cNvSpPr txBox="1"/>
          <p:nvPr/>
        </p:nvSpPr>
        <p:spPr>
          <a:xfrm>
            <a:off x="1188720" y="40965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6.1.6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4590288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an experiment to find the Young modulus of a wire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2795321" y="3858768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2932481" y="4023360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2932481" y="4023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50" dirty="0"/>
          </a:p>
        </p:txBody>
      </p:sp>
      <p:sp>
        <p:nvSpPr>
          <p:cNvPr id="39" name="Text 37"/>
          <p:cNvSpPr txBox="1"/>
          <p:nvPr/>
        </p:nvSpPr>
        <p:spPr>
          <a:xfrm>
            <a:off x="3435401" y="40965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6.2.1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2932481" y="4590288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deformation, plastic deformation and elastic limit</a:t>
            </a:r>
            <a:endParaRPr lang="en-US" sz="1550" dirty="0"/>
          </a:p>
        </p:txBody>
      </p:sp>
      <p:sp>
        <p:nvSpPr>
          <p:cNvPr id="41" name="Shape 39"/>
          <p:cNvSpPr/>
          <p:nvPr/>
        </p:nvSpPr>
        <p:spPr>
          <a:xfrm>
            <a:off x="5042002" y="3858768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5179162" y="4023360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5179162" y="4023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50" dirty="0"/>
          </a:p>
        </p:txBody>
      </p:sp>
      <p:sp>
        <p:nvSpPr>
          <p:cNvPr id="44" name="Text 42"/>
          <p:cNvSpPr txBox="1"/>
          <p:nvPr/>
        </p:nvSpPr>
        <p:spPr>
          <a:xfrm>
            <a:off x="5682082" y="40965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6.2.2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5179162" y="4590288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a force–extension graph = work done</a:t>
            </a:r>
            <a:endParaRPr lang="en-US" sz="1550" dirty="0"/>
          </a:p>
        </p:txBody>
      </p:sp>
      <p:sp>
        <p:nvSpPr>
          <p:cNvPr id="46" name="Shape 44"/>
          <p:cNvSpPr/>
          <p:nvPr/>
        </p:nvSpPr>
        <p:spPr>
          <a:xfrm>
            <a:off x="7288682" y="3858768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7425842" y="4023360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7425842" y="4023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50" dirty="0"/>
          </a:p>
        </p:txBody>
      </p:sp>
      <p:sp>
        <p:nvSpPr>
          <p:cNvPr id="49" name="Text 47"/>
          <p:cNvSpPr txBox="1"/>
          <p:nvPr/>
        </p:nvSpPr>
        <p:spPr>
          <a:xfrm>
            <a:off x="7928762" y="40965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6.2.3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7425842" y="4590288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PE from the area under the graph (within the limit of proportionality)</a:t>
            </a:r>
            <a:endParaRPr lang="en-US" sz="1550" dirty="0"/>
          </a:p>
        </p:txBody>
      </p:sp>
      <p:sp>
        <p:nvSpPr>
          <p:cNvPr id="51" name="Shape 49"/>
          <p:cNvSpPr/>
          <p:nvPr/>
        </p:nvSpPr>
        <p:spPr>
          <a:xfrm>
            <a:off x="9535363" y="3858768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9672523" y="4023360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 txBox="1"/>
          <p:nvPr/>
        </p:nvSpPr>
        <p:spPr>
          <a:xfrm>
            <a:off x="9672523" y="4023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50" dirty="0"/>
          </a:p>
        </p:txBody>
      </p:sp>
      <p:sp>
        <p:nvSpPr>
          <p:cNvPr id="54" name="Text 52"/>
          <p:cNvSpPr txBox="1"/>
          <p:nvPr/>
        </p:nvSpPr>
        <p:spPr>
          <a:xfrm>
            <a:off x="10175443" y="40965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6.2.4</a:t>
            </a:r>
            <a:endParaRPr lang="en-US" sz="1150" dirty="0"/>
          </a:p>
        </p:txBody>
      </p:sp>
      <p:sp>
        <p:nvSpPr>
          <p:cNvPr id="55" name="Text 53"/>
          <p:cNvSpPr txBox="1"/>
          <p:nvPr/>
        </p:nvSpPr>
        <p:spPr>
          <a:xfrm>
            <a:off x="9672523" y="4590288"/>
            <a:ext cx="18470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E = ½Fx = ½kx²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Deformation &amp; Hooke's law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Tension, compression, F = kx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Springs in combination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and parallel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Stress, strain &amp; Young modulus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= F/A, ε = x/L, E = σ/ε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E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wire experiment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 &amp; plastic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Limits, brittle, ductile, polymers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Strain energy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F–x graph, ½Fx = ½kx²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MCQs and structured questions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Doubts &amp; exam tips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Misconceptions and technique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Deformation and Hooke's law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Tensile and compressive forces · F = kx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6.1.1 – 6.1.4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6.1.1 &amp; 6.1.2 · FORCES CHANGE SHAPE AS WELL AS MOTION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Tensile and compressive forces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6" name="Image 0" descr="figs6/tens_co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49002"/>
            <a:ext cx="4937760" cy="279423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669280" y="1554480"/>
            <a:ext cx="5971032" cy="173736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897880" y="1691640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Deformation: a change in size or shape caused by forces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Tensile forces stretch → extension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Compressive forces squash → compression</a:t>
            </a:r>
            <a:endParaRPr lang="en-US" sz="1700" dirty="0"/>
          </a:p>
        </p:txBody>
      </p:sp>
      <p:pic>
        <p:nvPicPr>
          <p:cNvPr id="9" name="Image 1" descr="figs6/tensile_b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273" y="3474720"/>
            <a:ext cx="5025613" cy="26060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48640" y="5120640"/>
            <a:ext cx="4937760" cy="960120"/>
          </a:xfrm>
          <a:prstGeom prst="roundRect">
            <a:avLst>
              <a:gd name="adj" fmla="val 114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777240" y="52120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Load: the force applied. Tensile strength: the stress a material can take before it breaks.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6.1.3 · EXTENSION IS PROPORTIONAL TO LOAD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Hooke's law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6" name="Image 0" descr="figs6/spring_hoo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0"/>
            <a:ext cx="4377010" cy="3108960"/>
          </a:xfrm>
          <a:prstGeom prst="rect">
            <a:avLst/>
          </a:prstGeom>
        </p:spPr>
      </p:pic>
      <p:pic>
        <p:nvPicPr>
          <p:cNvPr id="7" name="Image 1" descr="figs6/fx_l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1474644"/>
            <a:ext cx="4480560" cy="308575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738360" y="1554480"/>
            <a:ext cx="1901952" cy="2926080"/>
          </a:xfrm>
          <a:prstGeom prst="roundRect">
            <a:avLst>
              <a:gd name="adj" fmla="val 576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9921240" y="1691640"/>
            <a:ext cx="1536192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kx</a:t>
            </a:r>
            <a:endParaRPr lang="en-US" sz="2600" dirty="0"/>
          </a:p>
        </p:txBody>
      </p:sp>
      <p:sp>
        <p:nvSpPr>
          <p:cNvPr id="10" name="Text 6"/>
          <p:cNvSpPr txBox="1"/>
          <p:nvPr/>
        </p:nvSpPr>
        <p:spPr>
          <a:xfrm>
            <a:off x="9921240" y="3368650"/>
            <a:ext cx="1536192" cy="965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spring constant (N m⁻¹)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48640" y="4754880"/>
            <a:ext cx="11091672" cy="1325880"/>
          </a:xfrm>
          <a:prstGeom prst="roundRect">
            <a:avLst>
              <a:gd name="adj" fmla="val 827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822960" y="489204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Hooke's law: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extension of a material is directly proportional to the applied force (load), up to the limit of proportionality. Beyond it the F–x graph curves. The law also applies to compression.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6.1.4 · K = F / X, A MEASURE OF STIFFNESS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spring constant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2044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15468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= F / x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15468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per unit extension (N m⁻¹)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34256" y="1600200"/>
            <a:ext cx="7306056" cy="192024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72000" y="1737360"/>
            <a:ext cx="6858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Stiffer spring → larger k → smaller extension for the same force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gradient of the F–x graph in the straight-line region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of proportionality: the point beyond which F is no longer proportional to x</a:t>
            </a:r>
            <a:endParaRPr lang="en-US" sz="1600" dirty="0"/>
          </a:p>
        </p:txBody>
      </p:sp>
      <p:pic>
        <p:nvPicPr>
          <p:cNvPr id="11" name="Image 0" descr="figs6/spring_leng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03320"/>
            <a:ext cx="3485066" cy="237744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577840" y="3703320"/>
            <a:ext cx="6062472" cy="2377440"/>
          </a:xfrm>
          <a:prstGeom prst="roundRect">
            <a:avLst>
              <a:gd name="adj" fmla="val 461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806440" y="37947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5806440" y="4206240"/>
            <a:ext cx="5669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is stretched with increasing load (graph of length against load).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Δlength / Δload = 0.045 m / 0.36 N = 0.125 m N⁻¹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1 / gradient = 8.0 N m⁻¹</a:t>
            </a:r>
            <a:endParaRPr lang="en-US" sz="1550" dirty="0"/>
          </a:p>
          <a:p>
            <a:pPr marL="0" indent="0">
              <a:buNone/>
            </a:pPr>
            <a:r>
              <a:rPr lang="en-US" sz="1550" i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Careful: this graph has F on the x-axis, so k is 1/gradient.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Springs in combination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and parallel arrangements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OF 6.1.3 – 6.1.4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COMBINING SPRING CONSTANTS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Springs in series and parallel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0" y="1554480"/>
            <a:ext cx="4325112" cy="2148840"/>
          </a:xfrm>
          <a:prstGeom prst="roundRect">
            <a:avLst>
              <a:gd name="adj" fmla="val 51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543800" y="167335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Series (end to end)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7543800" y="2103120"/>
            <a:ext cx="3931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force in each spring; extensions add. 1/k = 1/k₁ + 1/k₂ — the combination is LESS stiff.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315200" y="3886200"/>
            <a:ext cx="4325112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7543800" y="40050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Parallel (side by side)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7543800" y="4434840"/>
            <a:ext cx="3931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extension; forces add. k = k₁ + k₂ — the combination is STIFFER.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548640" y="5440680"/>
            <a:ext cx="6583680" cy="640080"/>
          </a:xfrm>
          <a:prstGeom prst="roundRect">
            <a:avLst>
              <a:gd name="adj" fmla="val 1714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77240" y="5513832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Series: 10 N mm⁻¹ and 5 N mm⁻¹ → 1/k = 1/10 + 1/5 → k = 3.3 N mm⁻¹</a:t>
            </a:r>
            <a:endParaRPr lang="en-US" sz="15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BBEF32-BE50-F5A0-B40C-22EAF325A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85" y="1478174"/>
            <a:ext cx="6553524" cy="36821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AND PARALLEL TOGETHER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Mixed arrangement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754880" y="1554480"/>
            <a:ext cx="6885432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983480" y="1673352"/>
            <a:ext cx="6492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Springs O, P and Q are identical with spring constant k. Spring R has spring constant 4k. What is the increase in overall length when a force W is applied?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754880" y="30175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4754880" y="3017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5303520" y="2999232"/>
            <a:ext cx="63093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O, P and Q in parallel: k(OPQ) = k + k + k = 3k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4754880" y="376732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754880" y="3767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5303520" y="3749040"/>
            <a:ext cx="63093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series with R: 1/k(total) = 1/3k + 1/4k = 7/12k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754880" y="451713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4754880" y="4517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5303520" y="4498848"/>
            <a:ext cx="63093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k(total) = 12k / 7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4754880" y="526694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4754880" y="5266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5303520" y="5248656"/>
            <a:ext cx="63093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W / k(total) = 7W / 12k</a:t>
            </a:r>
            <a:endParaRPr lang="en-US" sz="17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97DCEFC-786B-E5B4-E7A4-2D3CCE60E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11" y="1543783"/>
            <a:ext cx="4026466" cy="40264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Stress, strain and the Young modulus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Properties of the material, not the sample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6.1.5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6.1.5 · DEFINE AND USE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 and strain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49824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5084064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stress σ = F / A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5084064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per unit cross-sectional area · unit Pa (N m⁻²)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190488" y="1600200"/>
            <a:ext cx="5449824" cy="192024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373368" y="1737360"/>
            <a:ext cx="5084064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strain ε = x / L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6373368" y="2790749"/>
            <a:ext cx="5084064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per unit original length · no unit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5449824" cy="2331720"/>
          </a:xfrm>
          <a:prstGeom prst="roundRect">
            <a:avLst>
              <a:gd name="adj" fmla="val 47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886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Ultimate tensile stress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34340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maximum force per original cross-sectional area that a wire can support before it breaks.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190488" y="3749040"/>
            <a:ext cx="5449824" cy="2331720"/>
          </a:xfrm>
          <a:prstGeom prst="roundRect">
            <a:avLst>
              <a:gd name="adj" fmla="val 470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886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use them?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434340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depends on the size of the sample. Stress and strain remove the effect of A and L, so the results describe the MATERIAL.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6.1.5 · STIFFNESS OF A MATERIAL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Young modulus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49824" cy="201168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5084064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σ / ε = FL / Ax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847442"/>
            <a:ext cx="5084064" cy="663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Pa · the gradient of the linear part of a stress–strain graph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48640" y="3840480"/>
            <a:ext cx="5449824" cy="2240280"/>
          </a:xfrm>
          <a:prstGeom prst="roundRect">
            <a:avLst>
              <a:gd name="adj" fmla="val 489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402336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E → stiff material (steel ≈ 2 × 10¹¹ Pa)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E → easily stretched (rubber ≈ 10⁷ Pa)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only below the limit of proportionality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190488" y="4617720"/>
            <a:ext cx="5449824" cy="1463040"/>
          </a:xfrm>
          <a:prstGeom prst="roundRect">
            <a:avLst>
              <a:gd name="adj" fmla="val 75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419088" y="470916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Strain has no unit, so E has the same unit as stress: pascal (Pa).</a:t>
            </a:r>
            <a:endParaRPr lang="en-US" sz="17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28C9C9B-6384-2919-7811-FFE854D8D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784" y="1600200"/>
            <a:ext cx="5303992" cy="27556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6.1.5 · CALCULATING 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Metal wire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6420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metal wire hangs from a fixed point and supports a 92 N load. The cross-sectional area is 0.04 mm² and the wire obeys Hooke's law. Its length increases by 0.50%. What is the Young modulus?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770632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area: 0.04 mm² = 0.04 × 10⁻⁶ m² = 4 × 10⁻⁸ m²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547872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σ = F / A = 92 / 4 × 10⁻⁸ = 2.3 × 10⁹ Pa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3434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325112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Strain ε = 0.50% = 0.0050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5102352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σ / ε = 2.3 × 10⁹ / 0.0050 = 4.6 × 10¹¹ Pa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543800" y="2743200"/>
            <a:ext cx="4096512" cy="3337560"/>
          </a:xfrm>
          <a:prstGeom prst="roundRect">
            <a:avLst>
              <a:gd name="adj" fmla="val 3288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772400" y="286207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traps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0" y="329184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mm² → m²: multiply by 10⁻⁶, not 10⁻³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percentage strain must be divided by 100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from diameter: A = πd² / 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6.1.5 · GRADIENT OF THE STRAIGHT LINE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Reading E from graphs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pic>
        <p:nvPicPr>
          <p:cNvPr id="6" name="Image 0" descr="figs6/two_materia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292445" cy="3840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0" y="1554480"/>
            <a:ext cx="5239512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629400" y="1673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 A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629400" y="210312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15 × 10⁶ / 0.001 = 1.5 × 10¹⁰ Pa = 15 GPa (strain 0.1% = 0.001)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400800" y="3840480"/>
            <a:ext cx="5239512" cy="2240280"/>
          </a:xfrm>
          <a:prstGeom prst="roundRect">
            <a:avLst>
              <a:gd name="adj" fmla="val 489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629400" y="3959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 B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629400" y="438912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12 × 10⁶ / 0.0024 = 5.0 × 10⁹ Pa = 5.0 GPa. A is stiffer; B breaks without plastic flow (brittle).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534924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77240" y="544068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% strain to a number before dividing.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the Young modulus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with a long metal wire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6.1.6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6.1.6 · DESCRIBE AN EXPERIMENT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Experiment: Young modulus of a wire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85800" y="445312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85800" y="4453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50" dirty="0"/>
          </a:p>
        </p:txBody>
      </p:sp>
      <p:sp>
        <p:nvSpPr>
          <p:cNvPr id="10" name="Text 7"/>
          <p:cNvSpPr txBox="1"/>
          <p:nvPr/>
        </p:nvSpPr>
        <p:spPr>
          <a:xfrm>
            <a:off x="1188720" y="445312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 L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4919472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 length (≈ 2–3 m) from clamp to marker with a metre rule or tape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55848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493008" y="4453128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493008" y="4453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50" dirty="0"/>
          </a:p>
        </p:txBody>
      </p:sp>
      <p:sp>
        <p:nvSpPr>
          <p:cNvPr id="15" name="Text 12"/>
          <p:cNvSpPr txBox="1"/>
          <p:nvPr/>
        </p:nvSpPr>
        <p:spPr>
          <a:xfrm>
            <a:off x="3995928" y="445312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 d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3493008" y="4919472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diameter with a micrometer at several points and orientations; A = πd² / 4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163056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300216" y="4453128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300216" y="4453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50" dirty="0"/>
          </a:p>
        </p:txBody>
      </p:sp>
      <p:sp>
        <p:nvSpPr>
          <p:cNvPr id="20" name="Text 17"/>
          <p:cNvSpPr txBox="1"/>
          <p:nvPr/>
        </p:nvSpPr>
        <p:spPr>
          <a:xfrm>
            <a:off x="6803136" y="445312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loads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6300216" y="4919472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masses in steps; read the marker's extension x each time with the metre rule (or a vernier)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8970264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9107424" y="4453128"/>
            <a:ext cx="384048" cy="384048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9107424" y="44531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50" dirty="0"/>
          </a:p>
        </p:txBody>
      </p:sp>
      <p:sp>
        <p:nvSpPr>
          <p:cNvPr id="25" name="Text 22"/>
          <p:cNvSpPr txBox="1"/>
          <p:nvPr/>
        </p:nvSpPr>
        <p:spPr>
          <a:xfrm>
            <a:off x="9610344" y="445312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Repeat on unloading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9107424" y="4919472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wire returns to zero: still elastic</a:t>
            </a:r>
            <a:endParaRPr lang="en-US" sz="14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72F452E-84AF-1B50-DEEA-3BE7B6512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053" y="1353311"/>
            <a:ext cx="6676371" cy="26698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6.1.6 · FROM GRAPH TO 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 and precautions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pic>
        <p:nvPicPr>
          <p:cNvPr id="6" name="Image 0" descr="figs6/ym_gra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028971" cy="37490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217920" y="1554480"/>
            <a:ext cx="5422392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46520" y="1673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446520" y="2103120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σ = F/A and ε = x/L for each load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σ against ε; E = gradient of the straight line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(or plot F against x: E = gradient × L / A)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17920" y="3931920"/>
            <a:ext cx="5422392" cy="2148840"/>
          </a:xfrm>
          <a:prstGeom prst="roundRect">
            <a:avLst>
              <a:gd name="adj" fmla="val 51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46520" y="405079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Precautions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446520" y="4480560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Long, thin wire → larger, more measurable extension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Straighten kinks with a small initial load first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Wear safety goggles — the wire may snap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548640" y="5257800"/>
            <a:ext cx="5486400" cy="822960"/>
          </a:xfrm>
          <a:prstGeom prst="roundRect">
            <a:avLst>
              <a:gd name="adj" fmla="val 13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77240" y="5330952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second, unloaded reference wire (Searle's method) cancels thermal expansion and sagging.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 and plastic behaviour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 limit, brittle, ductile and polymeric materials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6.2.1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· DOES IT RETURN TO ITS ORIGINAL SHAPE?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 and plastic deformation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7335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 deformation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4884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load is removed, the object returns to its original shape and length.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4297680" y="155448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26280" y="167335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Plastic deformation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14884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load is removed, the object does NOT return to its original shape — a permanent extension remains.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46720" y="155448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75320" y="167335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 limit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14884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beyond which the object does not return to its original length when the load is removed.</a:t>
            </a:r>
            <a:endParaRPr lang="en-US" sz="1550" dirty="0"/>
          </a:p>
        </p:txBody>
      </p:sp>
      <p:pic>
        <p:nvPicPr>
          <p:cNvPr id="15" name="Image 0" descr="figs6/ss_cur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03320"/>
            <a:ext cx="3815732" cy="242316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7315200" y="3749040"/>
            <a:ext cx="4325112" cy="2331720"/>
          </a:xfrm>
          <a:prstGeom prst="roundRect">
            <a:avLst>
              <a:gd name="adj" fmla="val 47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7543800" y="3858768"/>
            <a:ext cx="39319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tip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limit of proportionality (end of Hooke's law) and the elastic limit are close but different. The elastic limit is slightly higher.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· SHAPES OF STRESS–STRAIN GRAPHS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Brittle, ductile and polymeric materials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pic>
        <p:nvPicPr>
          <p:cNvPr id="6" name="Image 0" descr="figs6/materials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340" y="1417320"/>
            <a:ext cx="10102839" cy="35661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5029200"/>
            <a:ext cx="3566160" cy="1051560"/>
          </a:xfrm>
          <a:prstGeom prst="roundRect">
            <a:avLst>
              <a:gd name="adj" fmla="val 1043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5102352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Brittle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line to breaking; little or no plastic region — glass, concrete, cast iron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297680" y="5029200"/>
            <a:ext cx="3566160" cy="1051560"/>
          </a:xfrm>
          <a:prstGeom prst="roundRect">
            <a:avLst>
              <a:gd name="adj" fmla="val 1043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4526280" y="5102352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Ductile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line, then curves towards the x-axis; large plastic region — copper, steel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046720" y="5029200"/>
            <a:ext cx="3566160" cy="1051560"/>
          </a:xfrm>
          <a:prstGeom prst="roundRect">
            <a:avLst>
              <a:gd name="adj" fmla="val 10435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275320" y="5102352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Polymeric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non-linear; large strain; rubber stiffens at high strain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6.2.1 · WHAT THE UNLOADING CURVE TELLS YOU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Loading and unloading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pic>
        <p:nvPicPr>
          <p:cNvPr id="6" name="Image 0" descr="figs6/load_u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948" y="1417320"/>
            <a:ext cx="8781623" cy="35661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5074920"/>
            <a:ext cx="5449824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5148072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Rubber: returns to zero (elastic) but by a different path; the area between the curves is energy converted to heat (hysteresis).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190488" y="5074920"/>
            <a:ext cx="5449824" cy="1005840"/>
          </a:xfrm>
          <a:prstGeom prst="roundRect">
            <a:avLst>
              <a:gd name="adj" fmla="val 1090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19088" y="5148072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 past its elastic limit: unloads parallel to the loading line, leaving a permanent extension (plastic).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Elastic potential energy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= area under the force–extension graph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6.2.2 – 6.2.4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&amp; 6.2.3 · WORK DONE IN STRETCHING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Strain energy = area under the F–x graph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pic>
        <p:nvPicPr>
          <p:cNvPr id="6" name="Image 0" descr="figs6/fx_are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31180"/>
            <a:ext cx="6949440" cy="2989801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80960" y="1554480"/>
            <a:ext cx="3959352" cy="2834640"/>
          </a:xfrm>
          <a:prstGeom prst="roundRect">
            <a:avLst>
              <a:gd name="adj" fmla="val 38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09560" y="1737360"/>
            <a:ext cx="3566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done = force × distance moved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area under an F–x graph = work done in stretching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 as elastic potential (strain) energy if the deformation is elastic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4572000"/>
            <a:ext cx="5449824" cy="1508760"/>
          </a:xfrm>
          <a:prstGeom prst="roundRect">
            <a:avLst>
              <a:gd name="adj" fmla="val 727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1520" y="4709160"/>
            <a:ext cx="5084064" cy="829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½Fx = ½kx²</a:t>
            </a:r>
            <a:endParaRPr lang="en-US" sz="2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5507431"/>
            <a:ext cx="5084064" cy="497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the limit of proportionality (triangle area)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190488" y="4572000"/>
            <a:ext cx="5449824" cy="1508760"/>
          </a:xfrm>
          <a:prstGeom prst="roundRect">
            <a:avLst>
              <a:gd name="adj" fmla="val 727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419088" y="4681728"/>
            <a:ext cx="5029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Derivation: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triangle = ½ × base × height = ½ × x × F; with F = kx this gives ½kx².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6.2.3 · AREA OF A TRIANGLE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Energy stored in a spring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pic>
        <p:nvPicPr>
          <p:cNvPr id="6" name="Image 0" descr="figs6/we_spring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399948" cy="3840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0" y="1554480"/>
            <a:ext cx="523951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629400" y="164592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is extended with varying forces (graph). What is the energy stored when the extension is 40 mm?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0080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949440" y="2770632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F at 40 mm: 8.0 N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400800" y="35204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40080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949440" y="3502152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Convert: 40 mm = 0.040 m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0" y="4251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40080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949440" y="4233672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½ × 0.040 × 8.0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400800" y="49834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40080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4965192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0.16 J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548640" y="534924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5422392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Alternatively: k = 200 N m⁻¹ and E = ½kx² = ½ × 200 × 0.040² = 0.16 J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6.2.2 · SPLIT THE AREA INTO SHAPES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Beyond the limit of proportionality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pic>
        <p:nvPicPr>
          <p:cNvPr id="6" name="Image 0" descr="figs6/metal_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590803" cy="39319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0" y="1554480"/>
            <a:ext cx="5239512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629400" y="16642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metal sample is stretched until it starts to deform plastically. Find the total work done from 0 to 13.5 mm. Treat XY as a straight line.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0" y="2971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00800" y="2971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949440" y="295351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Triangle 0 → X: ½ × 450 × 11.0 × 10⁻³ = 2.48 J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400800" y="37490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400800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949440" y="373075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Trapezium X → Y: ½ × (450 + 600) × 2.5 × 10⁻³ = 1.31 J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400800" y="45262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400800" y="4526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949440" y="450799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work = 2.48 + 1.31 = 3.8 J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00800" y="53035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400800" y="5303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528523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elastic part is recoverable as strain energy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6.2.3 · AREA OF A TRAPEZIUM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Change in strain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pic>
        <p:nvPicPr>
          <p:cNvPr id="6" name="Image 0" descr="figs6/wire_energ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507314" cy="39319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0" y="1554480"/>
            <a:ext cx="5239512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629400" y="16642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F–x graph for a wire is shown. A gust of wind increases the tension from 140 N to 210 N. Calculate the change in strain energy.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0" y="2971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00800" y="2971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949440" y="295351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graph: 140 N at 0.40 mm, 210 N at 0.60 mm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400800" y="37490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400800" y="3749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949440" y="373075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area of the trapezium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400800" y="45262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400800" y="4526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949440" y="450799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½ × (140 + 210) × 0.20 × 10⁻³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400800" y="53035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400800" y="5303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5285232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ΔE = 0.035 J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548640" y="5440680"/>
            <a:ext cx="5669280" cy="640080"/>
          </a:xfrm>
          <a:prstGeom prst="roundRect">
            <a:avLst>
              <a:gd name="adj" fmla="val 1714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550468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Or: ½kx₂² − ½kx₁² with k = 3.5 × 10⁵ N m⁻¹ (9702/22 March 2020).</a:t>
            </a:r>
            <a:endParaRPr lang="en-US" sz="14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6.2.4 · RECALL AND USE ½FX AND ½KX²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practice · Elastic potential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Rubber band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2402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of 12 N extends a rubber band by 18 cm. Estimate the energy stored.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3703320"/>
            <a:ext cx="490118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05840" y="384048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≈ ½ × 12 × 0.18 = 1.1 J — only an estimate, because rubber does not obey Hooke's law.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Stiff spring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2402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spring with k = 4800 N m⁻¹ is compressed by 2.0 mm. Calculate the energy stored.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464808" y="3703320"/>
            <a:ext cx="490118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647688" y="384048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½ × 4800 × (0.0020)² = 9.6 × 10⁻³ J</a:t>
            </a:r>
            <a:endParaRPr lang="en-US" sz="1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Springs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 hangs from two springs in series with stiffness 10 N mm⁻¹ and 5 N mm⁻¹. What is the equivalent stiffness?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0.3 N mm⁻¹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3.3 N mm⁻¹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5 N mm⁻¹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15 N mm⁻¹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Springs O, P and Q each have spring constant k; R has 4k. What is the increase in overall length when force W is applied?</a:t>
            </a:r>
            <a:endParaRPr lang="en-US" sz="1400" dirty="0"/>
          </a:p>
        </p:txBody>
      </p:sp>
      <p:pic>
        <p:nvPicPr>
          <p:cNvPr id="15" name="Image 0" descr="figs6/springs_p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701" y="1737360"/>
            <a:ext cx="1059543" cy="109728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12k / 7W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6W / 5k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7W / 12k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2W / 5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2.0 N force stretches a spring from 0.50 m to 0.90 m (graph). How much strain energy is stored?</a:t>
            </a:r>
            <a:endParaRPr lang="en-US" sz="1400" dirty="0"/>
          </a:p>
        </p:txBody>
      </p:sp>
      <p:pic>
        <p:nvPicPr>
          <p:cNvPr id="21" name="Image 1" descr="figs6/q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945" y="4069080"/>
            <a:ext cx="1375358" cy="109728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1.8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0.90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0.40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0.80 J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Rubber band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91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graph represents the force–extension relationship of a rubber band stretched almost to its breaking point?</a:t>
            </a:r>
            <a:endParaRPr lang="en-US" sz="1700" dirty="0"/>
          </a:p>
        </p:txBody>
      </p:sp>
      <p:pic>
        <p:nvPicPr>
          <p:cNvPr id="10" name="Image 0" descr="figs6/rubber_op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16" y="2651760"/>
            <a:ext cx="10859288" cy="29260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A, B, C or D</a:t>
            </a:r>
            <a:endParaRPr lang="en-US" sz="17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 – 4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Series: 1/k = 1/10 + 1/5 = 3/10 → k = 3.3 N mm⁻¹ (less than either spring).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3k in series with 4k: k(total) = 12k/7, so x = W / k(total) = 7W / 12k.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= 0.40 m (not 0.90 m). E = ½ × 2.0 × 0.40 = 0.40 J.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Rubber stiffens as it approaches breaking — the gradient increases sharply at large extension.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Stress, strain, Young modulus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measure the Young modulus of a wire, which measurement is NOT made directly with the listed apparatus?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extension — vernier scale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cross-sectional area — micrometer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original length — metre rule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mass of load — electronic balance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is the definition of the ultimate tensile stress of a material?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max inter-atomic force before bonds break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max force on a bar before it bends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max tensile force in a wire before it breaks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max stretching force per unit cross-sectional area before breaking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glass rod is put under stress until it breaks; its stress–strain graph is a straight line to the end. Which statement is correct?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glass shows plastic deformation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doubling the area halves the UTS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Hooke's law is obeyed up to breaking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glass is ductile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material obeys Hooke's law, has Young modulus E and a tensile stress S. What is the elastic energy stored per unit volume?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E / 2S²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S² / 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S² / 2E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2E / S²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micrometer measures the DIAMETER; area is then calculated with A = πd²/4.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UTS is a stress: maximum force per (original) cross-sectional area before breaking.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straight line through the origin to the breaking point: proportional throughout, brittle, no plastic region.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per unit volume = ½σε, and ε = σ/E, so ½S × S/E = S²/2E.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C · Graphs and energy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02744" y="1815084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metal sample is loaded until it fractures. What is the behaviour of the metal between X and Y?</a:t>
            </a:r>
            <a:endParaRPr lang="en-US" sz="1400" dirty="0"/>
          </a:p>
        </p:txBody>
      </p:sp>
      <p:pic>
        <p:nvPicPr>
          <p:cNvPr id="10" name="Image 0" descr="figs6/q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229" y="1737360"/>
            <a:ext cx="1566789" cy="10972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61518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both elastic and plastic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not elastic and not plastic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plastic but not elastic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elastic but not plastic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metal is stretched from 0 to 12.0 mm (graph). What is the work done? Treat SY as a straight line.</a:t>
            </a:r>
            <a:endParaRPr lang="en-US" sz="1400" dirty="0"/>
          </a:p>
        </p:txBody>
      </p:sp>
      <p:pic>
        <p:nvPicPr>
          <p:cNvPr id="16" name="Image 1" descr="figs6/q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220" y="1737360"/>
            <a:ext cx="1392503" cy="109728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967728" y="2578608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6.60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3.60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3.55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3.30 J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compresses a mattress spring from 100 mm (graph of F against length L). What is the energy stored when L = 70 mm?</a:t>
            </a:r>
            <a:endParaRPr lang="en-US" sz="1400" dirty="0"/>
          </a:p>
        </p:txBody>
      </p:sp>
      <p:pic>
        <p:nvPicPr>
          <p:cNvPr id="22" name="Image 2" descr="figs6/q8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340" y="4069080"/>
            <a:ext cx="1394568" cy="109728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46321" y="496519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0.63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0.27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0.21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0.090 J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6967728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graph shows the force applied to a rubber cord. What is the maximum strain energy in this deformed cord?</a:t>
            </a:r>
            <a:endParaRPr lang="en-US" sz="1400" dirty="0"/>
          </a:p>
        </p:txBody>
      </p:sp>
      <p:pic>
        <p:nvPicPr>
          <p:cNvPr id="28" name="Image 3" descr="figs6/q9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6519" y="4069080"/>
            <a:ext cx="1375906" cy="1097280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6967728" y="489057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200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5.1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2.5 J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1.9 J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9 – 12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to X (elastic); the curve from X to Y means the elastic limit is passed — plastic deformation until it fractures.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 × 500 × 0.010 = 2.50 J plus ½ × (500 + 550) × 0.002 = 1.05 J → 3.55 J.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12 N / 60 mm; at L = 70 mm, compression 30 mm and F = 6 N: E = ½ × 6 × 0.030 = 0.090 J.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squares: ≈ 0.45 + 0.6 + 0.9 ≈ 1.9 J (remember cm → m). 200 J forgets the conversion.</a:t>
            </a:r>
            <a:endParaRPr lang="en-US" sz="1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D · Strain energy and behaviour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stress–strain graph for a metal is shown. When the strain is 0.010, what is the strain energy per unit volume?</a:t>
            </a:r>
            <a:endParaRPr lang="en-US" sz="1400" dirty="0"/>
          </a:p>
        </p:txBody>
      </p:sp>
      <p:pic>
        <p:nvPicPr>
          <p:cNvPr id="10" name="Image 0" descr="figs6/q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968" y="1737360"/>
            <a:ext cx="1339311" cy="10972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10 kJ m⁻³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10 MJ m⁻³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100 kJ m⁻³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1.0 MJ m⁻³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shades the area under a graph for a metal wire; the area shows the total strain energy. How should the axes be labelled (Y, X)?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mass, extension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force, extension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strain, energy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stress, strain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is loaded to a maximum force then unloaded. On contraction it follows the same curve (S to T) as when stretched. What is its behaviour between S and T?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both elastic and plastic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elastic but not plastic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not elastic and not plastic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plastic but not elastic</a:t>
            </a:r>
            <a:endParaRPr lang="en-US" sz="1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13 – 15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per unit volume = ½σε = ½ × 2 × 10⁹ × 0.010 = 1.0 × 10⁷ J m⁻³ = 10 MJ m⁻³.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a force–extension graph = work done = strain energy. (Stress–strain area gives energy per unit volume.)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Returning along the same curve means no permanent change: elastic, even though the graph is curved (not Hooke's law).</a:t>
            </a:r>
            <a:endParaRPr lang="en-US" sz="1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Four springs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figure shows the force–extension graphs for four springs, A, B, C and 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which spring has the greatest value of force constant.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State which spring is the least stiff.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which of the four springs does not obey Hooke's law.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6/four_spring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035129"/>
            <a:ext cx="4416552" cy="356498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D — the graph has the steepest gradient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A — it extends the most for each unit of force applied (smallest gradient)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C — no section of the graph forms a straight line through the origin</a:t>
            </a:r>
            <a:endParaRPr lang="en-US" sz="1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Identify the materials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Cylindrical samples of steel, glass and rubber are each subjected to a gradually increasing tensile force F. The extensions e are measured and graphs X, Y and Z are plotted.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Correctly label the graphs with the materials: steel, glass, rubber.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your choice for each graph.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6/xyz_op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031451"/>
            <a:ext cx="4416552" cy="157233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rubber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Non-linear throughout; extends considerably before breaking with little force; stiffens at large extension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steel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(elastic) region, then curves over into a large plastic region — ductile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= glass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line up to breaking with no plastic region — brittle</a:t>
            </a:r>
            <a:endParaRPr lang="en-US" sz="1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Points on a force–extension graph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figure shows the force–extension graph for a wire. The wire is loaded to D and then the load is removed; it returns along the dashed line to E.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Which point shows the limit of proportionality?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Which point shows the elastic limit?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What does the length OE represent?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6/wire_poi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119359"/>
            <a:ext cx="4416552" cy="339652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— the end of the straight-line section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— beyond this the wire does not return to its original length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permanent (plastic) extension; the unloading line is parallel to the original straight line</a:t>
            </a:r>
            <a:endParaRPr lang="en-US" sz="1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Young modulus of steel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piece of steel wire, 200.0 cm long and with cross-sectional area 0.50 mm², is stretched by a force of 50 N. Its new length is 200.1 cm.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stress in the wire.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strain.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Young modulus of steel.</a:t>
            </a:r>
            <a:endParaRPr lang="en-US" sz="17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= F / A = 50 / (0.50 × 10⁻⁶) = 1.0 × 10⁸ Pa   (0.5 mm² = 0.5 × 10⁻⁶ m²)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 = x / L = 0.1 / 200.0 = 5.0 × 10⁻⁴ (0.05%)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σ / ε = 1.0 × 10⁸ / 5.0 × 10⁻⁴ = 2.0 × 10¹¹ Pa</a:t>
            </a:r>
            <a:endParaRPr lang="en-US" sz="1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Extension of a copper wire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the extension of a copper wire of length 1.00 m and diameter 1.00 mm when a tensile force of 10 N is applied to the end of the wire. The Young modulus of copper is 130 GPa.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Rearrange E = FL / Ax to make x the subject.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cross-sectional area.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extension.</a:t>
            </a:r>
            <a:endParaRPr lang="en-US" sz="1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FL / AE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πd² / 4 = π × (1.00 × 10⁻³)² / 4 = 7.85 × 10⁻⁷ m²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10 × 1.00 / (7.85 × 10⁻⁷ × 130 × 10⁹) = 9.8 × 10⁻⁵ m</a:t>
            </a:r>
            <a:endParaRPr lang="en-US" sz="1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5 · Glass fibre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experiment to measure the Young modulus of glass, a student draws out a glass rod into a fibre 0.800 m long. Using a travelling microscope she estimates its diameter to be 0.40 mm. The fibre snaps when a 1.00 N load is hung on the end; she judges it extended by no more than 1 mm before it snapped.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Use these values to estimate the Young modulus of the glass.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Explain how the actual or accepted value might differ from this estimate.</a:t>
            </a:r>
            <a:endParaRPr lang="en-US" sz="17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5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= 4F / πd² = 4 × 1.00 / (π × (0.0004)²) = 8.0 × 10⁶ Pa;  ε = 0.001 / 0.800 = 1.25 × 10⁻³ (at most);  E ≈ 6.4 × 10⁹ Pa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extension may have been LESS than 1 mm, so the strain is smaller and E could be larger. The diameter estimate is also uncertain (d is squared).</a:t>
            </a:r>
            <a:endParaRPr lang="en-US" sz="1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6 · Two polymers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figure shows force–extension graphs for two polymers, A and B, up to the point where each breaks. For each statement, explain how you deduce your answer from the graphs.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which polymer has the greater stiffness.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State which polymer requires the greater force to break it.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which polymer requires the greater amount of work to be done to break it.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6/polymer_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050999"/>
            <a:ext cx="4416552" cy="353324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6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steeper gradient: less extension per unit force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its line continues to a higher force value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— larger area under its graph</a:t>
            </a:r>
            <a:endParaRPr lang="en-US" sz="1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7 · Pre-stressed railway line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allow for expansion in summer, a steel rail laid in cold weather is pre-stressed by a force of 2.6 × 10⁵ N. Its cross-sectional area is 5.0 × 10⁻³ m². A strain of 1.4 × 10⁻⁵ is caused by each °C rise in temperature. The Young modulus of the steel is 2.1 × 10¹¹ Pa.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and explain whether the force applied when the rail is laid should be tensile or compressive.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(b)(i)  Calculate the strain produced when the rail is laid.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(b)(ii)  Calculate the temperature rise when the rail becomes unstressed.</a:t>
            </a:r>
            <a:endParaRPr lang="en-US" sz="17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7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Tensile — the rail expands on heating, which reduces the tensile stress; it becomes unstressed when the temperature is higher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= 2.6 × 10⁵ / 5.0 × 10⁻³ = 5.2 × 10⁷ Pa;  ε = σ / E = 5.2 × 10⁷ / 2.1 × 10¹¹ = 2.5 × 10⁻⁴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rise = 2.48 × 10⁻⁴ / 1.4 × 10⁻⁵ = 17.7 ≈ 18 °C</a:t>
            </a:r>
            <a:endParaRPr lang="en-US" sz="19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limit of proportionality the same as the elastic limit?”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The LoP is where F stops being proportional to x; the elastic limit is where permanent deformation starts. They are close but different.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curved F–x graph mean plastic deformation?”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necessarily. Rubber has a curved graph but still returns to its original length — it is elastic, just not Hookean.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thicker wire have a larger Young modulus?”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E is a property of the material. A thicker wire has a larger spring constant k, but the same E.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“Why does my Young modulus come out 10³ times too big?”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mm² was converted with 10⁻³ instead of 10⁻⁶, or a percentage strain was not divided by 100.</a:t>
            </a:r>
            <a:endParaRPr lang="en-US" sz="15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I always use E = ½kx²?”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within the limit of proportionality. Otherwise use the area under the F–x graph.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“Are two springs in series stiffer?”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less stiff. The same force acts on each, so the extensions add. Springs in parallel are stiffer.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all the work done stored as strain energy?”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elastic deformation. In plastic deformation (and rubber hysteresis) some energy becomes internal (thermal) energy.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a brittle material weak?”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necessarily. Glass and diamond can have high tensile strength; brittle means little or no plastic deformation before breaking.</a:t>
            </a:r>
            <a:endParaRPr lang="en-US" sz="15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deformation of solids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stress: force per unit cross-sectional area; strain: extension per unit original length; E = stress / strain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mm → m and mm² → m² (× 10⁻⁶); strain has no unit; E in Pa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Hooke's law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‘extension is proportional to force, up to the limit of proportionality’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½Fx only for straight-line graphs; otherwise count squares or split into shapes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Describe the experiment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thin wire, micrometer for d, rule for L, marker for x, plot σ against ε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brittle = straight to breaking; ductile = large plastic region; polymer = curved</a:t>
            </a:r>
            <a:endParaRPr lang="en-US" sz="15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Deformation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kx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 = F / A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 = x / L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FL / Ax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of proportionality → elastic limit → plastic → UTS → breaking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under F–x = work done · E = ½Fx = ½kx² within the limit of proportionality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Springs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series: 1/k = 1/k₁ + 1/k₂ · parallel: k = k₁ + k₂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· Deformation of solids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6002</Words>
  <Application>Microsoft Office PowerPoint</Application>
  <PresentationFormat>Widescreen</PresentationFormat>
  <Paragraphs>761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6 Deformation of Solids – Cambridge AS Physics 9702</dc:title>
  <dc:subject>PptxGenJS Presentation</dc:subject>
  <dc:creator>PptxGenJS</dc:creator>
  <cp:lastModifiedBy>WASEEM AHMAD</cp:lastModifiedBy>
  <cp:revision>2</cp:revision>
  <dcterms:created xsi:type="dcterms:W3CDTF">2026-09-25T13:58:41Z</dcterms:created>
  <dcterms:modified xsi:type="dcterms:W3CDTF">2026-09-25T19:53:20Z</dcterms:modified>
</cp:coreProperties>
</file>