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5814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 7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675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Waves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 on the Move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waves · Doppler effect · EM spectrum · polarisation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7.1 – 7.5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7/wave_term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0" y="1250831"/>
            <a:ext cx="4023360" cy="1978897"/>
          </a:xfrm>
          <a:prstGeom prst="rect">
            <a:avLst/>
          </a:prstGeom>
        </p:spPr>
      </p:pic>
      <p:pic>
        <p:nvPicPr>
          <p:cNvPr id="12" name="Image 1" descr="figs7/doppler_front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0" y="3736627"/>
            <a:ext cx="4023360" cy="14878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7.1 – 7.5 · WAVES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85800" y="16002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874520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motion in ropes, springs and ripple tanks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355848" y="1508760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3493008" y="16002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3493008" y="1874520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Displacement, amplitude, phase difference, period, frequency, wavelength, speed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63056" y="1508760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00216" y="16002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7.1.3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6300216" y="1874520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Time-base and y-gain of a CRO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970264" y="1508760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9107424" y="16002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7.1.4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9107424" y="1874520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v = fλ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2642616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85800" y="2734056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7.1.5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685800" y="3008376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v = fλ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355848" y="2642616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3493008" y="2734056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7.1.6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3493008" y="3008376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waves transfer energy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163056" y="2642616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300216" y="2734056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7.1.7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6300216" y="3008376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Intensity = power / area; I ∝ A²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8970264" y="2642616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9107424" y="2734056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9107424" y="3008376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transverse and longitudinal waves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48640" y="3776472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85800" y="386791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85800" y="4142232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graphs of transverse and longitudinal waves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3355848" y="3776472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3493008" y="386791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3493008" y="4142232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Doppler effect for a moving source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6163056" y="3776472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6300216" y="386791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6300216" y="4142232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fₒ = fₛv / (v ± vₛ)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8970264" y="3776472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 txBox="1"/>
          <p:nvPr/>
        </p:nvSpPr>
        <p:spPr>
          <a:xfrm>
            <a:off x="9107424" y="386791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</a:t>
            </a:r>
            <a:endParaRPr lang="en-US" sz="1150" dirty="0"/>
          </a:p>
        </p:txBody>
      </p:sp>
      <p:sp>
        <p:nvSpPr>
          <p:cNvPr id="41" name="Text 39"/>
          <p:cNvSpPr txBox="1"/>
          <p:nvPr/>
        </p:nvSpPr>
        <p:spPr>
          <a:xfrm>
            <a:off x="9107424" y="4142232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EM waves are transverse with speed c in free space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548640" y="4910328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685800" y="500176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685800" y="5276088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Wavelength ranges from radio to γ-rays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3355848" y="4910328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 txBox="1"/>
          <p:nvPr/>
        </p:nvSpPr>
        <p:spPr>
          <a:xfrm>
            <a:off x="3493008" y="500176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7.4.3</a:t>
            </a:r>
            <a:endParaRPr lang="en-US" sz="1150" dirty="0"/>
          </a:p>
        </p:txBody>
      </p:sp>
      <p:sp>
        <p:nvSpPr>
          <p:cNvPr id="47" name="Text 45"/>
          <p:cNvSpPr txBox="1"/>
          <p:nvPr/>
        </p:nvSpPr>
        <p:spPr>
          <a:xfrm>
            <a:off x="3493008" y="5276088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light: 400 – 700 nm</a:t>
            </a:r>
            <a:endParaRPr lang="en-US" sz="1400" dirty="0"/>
          </a:p>
        </p:txBody>
      </p:sp>
      <p:sp>
        <p:nvSpPr>
          <p:cNvPr id="48" name="Shape 46"/>
          <p:cNvSpPr/>
          <p:nvPr/>
        </p:nvSpPr>
        <p:spPr>
          <a:xfrm>
            <a:off x="6163056" y="4910328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 txBox="1"/>
          <p:nvPr/>
        </p:nvSpPr>
        <p:spPr>
          <a:xfrm>
            <a:off x="6300216" y="500176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A4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7.5.1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6300216" y="5276088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Polarisation is for transverse waves only</a:t>
            </a:r>
            <a:endParaRPr lang="en-US" sz="1400" dirty="0"/>
          </a:p>
        </p:txBody>
      </p:sp>
      <p:sp>
        <p:nvSpPr>
          <p:cNvPr id="51" name="Shape 49"/>
          <p:cNvSpPr/>
          <p:nvPr/>
        </p:nvSpPr>
        <p:spPr>
          <a:xfrm>
            <a:off x="8970264" y="4910328"/>
            <a:ext cx="2624328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 txBox="1"/>
          <p:nvPr/>
        </p:nvSpPr>
        <p:spPr>
          <a:xfrm>
            <a:off x="9107424" y="500176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A4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7.5.2</a:t>
            </a:r>
            <a:endParaRPr lang="en-US" sz="1150" dirty="0"/>
          </a:p>
        </p:txBody>
      </p:sp>
      <p:sp>
        <p:nvSpPr>
          <p:cNvPr id="53" name="Text 51"/>
          <p:cNvSpPr txBox="1"/>
          <p:nvPr/>
        </p:nvSpPr>
        <p:spPr>
          <a:xfrm>
            <a:off x="9107424" y="5276088"/>
            <a:ext cx="23500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Malus's law I = I₀cos²θ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Progressive waves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Terms and wave graphs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84448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84448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&amp; v = fλ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584448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difference, wave equation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163056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91656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91656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 &amp; intensity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391656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P/A, I ∝ A², inverse square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8970264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198864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198864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oscilloscope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198864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Time-base and y-gain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Wave types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 &amp; longitudinal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3355848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584448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600" dirty="0"/>
          </a:p>
        </p:txBody>
      </p:sp>
      <p:sp>
        <p:nvSpPr>
          <p:cNvPr id="28" name="Text 26"/>
          <p:cNvSpPr txBox="1"/>
          <p:nvPr/>
        </p:nvSpPr>
        <p:spPr>
          <a:xfrm>
            <a:off x="3584448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Doppler effect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3584448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fₒ = fₛv / (v ± vₛ)</a:t>
            </a:r>
            <a:endParaRPr lang="en-US" sz="1450" dirty="0"/>
          </a:p>
        </p:txBody>
      </p:sp>
      <p:sp>
        <p:nvSpPr>
          <p:cNvPr id="30" name="Shape 28"/>
          <p:cNvSpPr/>
          <p:nvPr/>
        </p:nvSpPr>
        <p:spPr>
          <a:xfrm>
            <a:off x="6163056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391656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391656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 spectrum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6391656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to γ-rays</a:t>
            </a:r>
            <a:endParaRPr lang="en-US" sz="1450" dirty="0"/>
          </a:p>
        </p:txBody>
      </p:sp>
      <p:sp>
        <p:nvSpPr>
          <p:cNvPr id="34" name="Shape 32"/>
          <p:cNvSpPr/>
          <p:nvPr/>
        </p:nvSpPr>
        <p:spPr>
          <a:xfrm>
            <a:off x="8970264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198864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9198864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Polarisation</a:t>
            </a:r>
            <a:endParaRPr lang="en-US" sz="1800" dirty="0"/>
          </a:p>
        </p:txBody>
      </p:sp>
      <p:sp>
        <p:nvSpPr>
          <p:cNvPr id="37" name="Text 35"/>
          <p:cNvSpPr txBox="1"/>
          <p:nvPr/>
        </p:nvSpPr>
        <p:spPr>
          <a:xfrm>
            <a:off x="9198864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Malus's law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Progressive waves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is transferred by oscillations — matter is not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7.1.1 – 7.1.2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· VIBRATIONS IN ROPES, SPRINGS AND RIPPLE TANKS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Wave motion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680960" y="1554480"/>
            <a:ext cx="3959352" cy="4526280"/>
          </a:xfrm>
          <a:prstGeom prst="roundRect">
            <a:avLst>
              <a:gd name="adj" fmla="val 277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909560" y="1737360"/>
            <a:ext cx="35661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progressive wave transfers energy from one place to another without transferring matter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particle oscillates about a fixed equilibrium position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Rope: vibrations ⊥ to travel (transverse)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(slinky): vibrations ∥ to travel (longitudinal)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Ripple tank: water surface waves seen from above as wavefronts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48640" y="5074920"/>
            <a:ext cx="6949440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5166360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plucked guitar string vibrates → the air vibrates → a sound wave. All vibrations produce waves of one kind or another.</a:t>
            </a:r>
            <a:endParaRPr lang="en-US" sz="15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8CC7B4A-C089-8E75-EB76-59D0C5AB3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80368"/>
            <a:ext cx="6886467" cy="30745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· THE KEY TERMS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Describing a wave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pic>
        <p:nvPicPr>
          <p:cNvPr id="6" name="Image 0" descr="figs7/wave_term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4926605" cy="24231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178040" y="1554480"/>
            <a:ext cx="4462272" cy="667512"/>
          </a:xfrm>
          <a:prstGeom prst="roundRect">
            <a:avLst>
              <a:gd name="adj" fmla="val 16438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60920" y="1627632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 x:  </a:t>
            </a: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of a point from its equilibrium position (m)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178040" y="2313432"/>
            <a:ext cx="4462272" cy="667512"/>
          </a:xfrm>
          <a:prstGeom prst="roundRect">
            <a:avLst>
              <a:gd name="adj" fmla="val 1643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360920" y="2386584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A:  </a:t>
            </a: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displacement from equilibrium (m)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178040" y="3072384"/>
            <a:ext cx="4462272" cy="667512"/>
          </a:xfrm>
          <a:prstGeom prst="roundRect">
            <a:avLst>
              <a:gd name="adj" fmla="val 1643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7360920" y="3145536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Wavelength λ:  </a:t>
            </a: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between successive points in phase, e.g. crest to crest (m)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178040" y="3831336"/>
            <a:ext cx="4462272" cy="667512"/>
          </a:xfrm>
          <a:prstGeom prst="roundRect">
            <a:avLst>
              <a:gd name="adj" fmla="val 16438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360920" y="3904488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 T:  </a:t>
            </a: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for one complete oscillation (s)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178040" y="4590288"/>
            <a:ext cx="4462272" cy="667512"/>
          </a:xfrm>
          <a:prstGeom prst="roundRect">
            <a:avLst>
              <a:gd name="adj" fmla="val 16438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360920" y="4663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Frequency f:  </a:t>
            </a: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oscillations per second (Hz); f = 1/T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178040" y="5349240"/>
            <a:ext cx="4462272" cy="667512"/>
          </a:xfrm>
          <a:prstGeom prst="roundRect">
            <a:avLst>
              <a:gd name="adj" fmla="val 1643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7360920" y="5422392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v:  </a:t>
            </a: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travelled by the wave per unit time (m s⁻¹)</a:t>
            </a:r>
            <a:endParaRPr lang="en-US" sz="1400" dirty="0"/>
          </a:p>
        </p:txBody>
      </p:sp>
      <p:pic>
        <p:nvPicPr>
          <p:cNvPr id="19" name="Image 1" descr="figs7/dt_grap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758184"/>
            <a:ext cx="4688568" cy="19842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&amp; 7.2.2 · READ THE X-AXIS FIRST!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kinds of wave graph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743200"/>
          </a:xfrm>
          <a:prstGeom prst="roundRect">
            <a:avLst>
              <a:gd name="adj" fmla="val 4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figs7/wave_term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17" y="1645920"/>
            <a:ext cx="5205470" cy="25603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190488" y="1554480"/>
            <a:ext cx="5449824" cy="2743200"/>
          </a:xfrm>
          <a:prstGeom prst="roundRect">
            <a:avLst>
              <a:gd name="adj" fmla="val 4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figs7/dt_grap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928" y="1811569"/>
            <a:ext cx="5266944" cy="2229023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48640" y="4480560"/>
            <a:ext cx="5449824" cy="1600200"/>
          </a:xfrm>
          <a:prstGeom prst="roundRect">
            <a:avLst>
              <a:gd name="adj" fmla="val 685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 txBox="1"/>
          <p:nvPr/>
        </p:nvSpPr>
        <p:spPr>
          <a:xfrm>
            <a:off x="822960" y="4590288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Displacement–distance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‘snapshot’ of the whole wave at one instant. Read wavelength λ and amplitude A.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6190488" y="4480560"/>
            <a:ext cx="5449824" cy="1600200"/>
          </a:xfrm>
          <a:prstGeom prst="roundRect">
            <a:avLst>
              <a:gd name="adj" fmla="val 685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6464808" y="4590288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Displacement–time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ONE point moves over time. Read period T (then f = 1/T) and amplitude A — not λ.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difference and the wave equation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far ahead one wave is · v = fλ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7.1.2, 7.1.4 – 7.1.5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· IN FRONT OR BEHIND?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difference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pic>
        <p:nvPicPr>
          <p:cNvPr id="6" name="Image 0" descr="figs7/pha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6697953" cy="28346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498080" y="1554480"/>
            <a:ext cx="4142232" cy="2651760"/>
          </a:xfrm>
          <a:prstGeom prst="roundRect">
            <a:avLst>
              <a:gd name="adj" fmla="val 413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680960" y="1691640"/>
            <a:ext cx="3776472" cy="1458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 = (x / λ) × 360°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7680960" y="3198571"/>
            <a:ext cx="3776472" cy="875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× 2π rad, where x is the path (or time) difference as a fraction of λ (or T)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48640" y="4434840"/>
            <a:ext cx="3566160" cy="164592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777240" y="454456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phase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49834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0°, 360° (2π): crests line up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4297680" y="4434840"/>
            <a:ext cx="3566160" cy="1645920"/>
          </a:xfrm>
          <a:prstGeom prst="roundRect">
            <a:avLst>
              <a:gd name="adj" fmla="val 666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526280" y="454456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Antiphase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4526280" y="49834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180° (π): crest meets trough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8046720" y="4434840"/>
            <a:ext cx="3566160" cy="164592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8275320" y="454456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Quarter cycle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8275320" y="49834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90° (π/2): ¼ λ apart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· SEEING WAVES FROM ABOVE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Wavefronts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pic>
        <p:nvPicPr>
          <p:cNvPr id="6" name="Image 0" descr="figs7/wavefro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6744784" cy="32004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863840" y="1554480"/>
            <a:ext cx="3776472" cy="4526280"/>
          </a:xfrm>
          <a:prstGeom prst="roundRect">
            <a:avLst>
              <a:gd name="adj" fmla="val 29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092440" y="1737360"/>
            <a:ext cx="33832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wavefront joins points on a wave that are in phase (e.g. all the crests)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Adjacent wavefronts are one wavelength apart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wave travels at right angles to its wavefronts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source → circular; far from source → plane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7.1.4 &amp; 7.1.5 · FROM THE DEFINITIONS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Deriving the wave equation v = fλ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8640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Derivation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22960" y="22860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26771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= distance / time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22960" y="31089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3108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309067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period T the wave moves one wavelength λ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22960" y="3931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931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391363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λ / T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22960" y="47548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" y="4754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473659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f = 1 / T:  v = fλ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263640" y="1554480"/>
            <a:ext cx="5376672" cy="2011680"/>
          </a:xfrm>
          <a:prstGeom prst="roundRect">
            <a:avLst>
              <a:gd name="adj" fmla="val 545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446520" y="1691640"/>
            <a:ext cx="5010912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fλ</a:t>
            </a:r>
            <a:endParaRPr lang="en-US" sz="2600" dirty="0"/>
          </a:p>
        </p:txBody>
      </p:sp>
      <p:sp>
        <p:nvSpPr>
          <p:cNvPr id="22" name="Text 20"/>
          <p:cNvSpPr txBox="1"/>
          <p:nvPr/>
        </p:nvSpPr>
        <p:spPr>
          <a:xfrm>
            <a:off x="6446520" y="2801722"/>
            <a:ext cx="5010912" cy="663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(m s⁻¹) = frequency (Hz) × wavelength (m)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6263640" y="3749040"/>
            <a:ext cx="5376672" cy="2331720"/>
          </a:xfrm>
          <a:prstGeom prst="roundRect">
            <a:avLst>
              <a:gd name="adj" fmla="val 470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492240" y="386791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constant speed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29768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λ → smaller f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λ → larger f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frequency is set by the source; the speed by the medium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7.1.5 · RECALL AND USE V = FΛ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The wave equation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Sound in steel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7627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5060 m s⁻¹, λ = 0.25 m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517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v / λ = 5060 / 0.25 = 2.0 × 10⁴ Hz (20 kHz)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Cello string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464808" y="217627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64 Hz, λ = 1.40 m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6517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fλ = 64 × 1.40 = 90 m s⁻¹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Rope oscillator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46227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30 Hz, λ = 5.0 cm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49377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30 × 0.050 = 1.5 m s⁻¹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64808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Orange light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446227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600 nm, c = 3.0 × 10⁸ m s⁻¹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6464808" y="49377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c / λ = 5.0 × 10¹⁴ Hz (500 THz)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 and intensity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Intensity = power per unit area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7.1.6 – 7.1.7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7.1.6 &amp; 7.1.7 · POWER PER UNIT AREA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Intensity of a wave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P / A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3405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intensity (W m⁻²) = power (W) ÷ area (m²)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334256" y="16002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17136" y="1737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∝ A²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517136" y="273405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the amplitude → 4 × the intensity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119872" y="16002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302752" y="1737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P / 4πr²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8302752" y="273405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source: spreads over a sphere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7315200" y="3611880"/>
            <a:ext cx="4325112" cy="2468880"/>
          </a:xfrm>
          <a:prstGeom prst="roundRect">
            <a:avLst>
              <a:gd name="adj" fmla="val 4444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7543800" y="3749040"/>
            <a:ext cx="3931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square law: I ∝ 1/r²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Twice as far → one quarter of the intensity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Waves transfer energy; stationary waves do not</a:t>
            </a:r>
            <a:endParaRPr lang="en-US" sz="16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B91EF24-C668-2FCC-AFF3-45358B194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19" y="3566160"/>
            <a:ext cx="4910155" cy="27634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7.1.7 · I ∝ A² AND THE INVERSE SQUARE LAW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Intensity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Amplitude doubled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4884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wave has amplitude 5.0 cm and intensity 400 W m⁻². The amplitude increases to 10.0 cm.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926080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× 2 → I × 4 = 1600 W m⁻²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Intensity reduced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464808" y="214884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intensity falls from 400 W m⁻² to 100 W m⁻². Find the new amplitude.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926080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÷ 4 → A ÷ 2 = 2.5 cm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W lamp at 1.0 m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43484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Radiation spreads equally in all directions.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212080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100 / (4π × 1.0²) = 8.0 W m⁻²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64808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W lamp at 2.0 m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443484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Twice as far away.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6464808" y="5212080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100 / (4π × 2.0²) = 2.0 W m⁻² (¼ as much)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cathode-ray oscilloscope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frequency and amplitude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7.1.3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7.1.3 · TIME-BASE AND Y-GAIN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Using the CRO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pic>
        <p:nvPicPr>
          <p:cNvPr id="6" name="Image 0" descr="figs7/cro_w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220203" cy="4023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035040" y="1554480"/>
            <a:ext cx="5605272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263640" y="1673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Time-base (x-axis)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6263640" y="2103120"/>
            <a:ext cx="52120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per division (s div⁻¹ or ms cm⁻¹)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divisions per cycle × time-base;  f = 1 / T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over several cycles to reduce uncertainty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035040" y="3840480"/>
            <a:ext cx="5605272" cy="2240280"/>
          </a:xfrm>
          <a:prstGeom prst="roundRect">
            <a:avLst>
              <a:gd name="adj" fmla="val 489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263640" y="3959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Y-gain (y-axis)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63640" y="43891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volts per division (V div⁻¹)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= divisions from centre to peak × y-gain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1 ms div⁻¹, 20 mV div⁻¹ → T = 4 ms, f = 250 Hz, A = 70 mV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548640" y="5532120"/>
            <a:ext cx="5303520" cy="548640"/>
          </a:xfrm>
          <a:prstGeom prst="roundRect">
            <a:avLst>
              <a:gd name="adj" fmla="val 2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31520" y="55778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CRO trace is a graph of p.d. against TIME — it shows T, not λ.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Transverse and longitudinal waves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them and interpret their graphs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7.2.1 – 7.2.2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· DIRECTION OF VIBRATION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Transverse vs longitudinal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190488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171907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19456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Oscillations perpendicular to the direction of energy transfer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crests and troughs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be polarised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all EM waves, waves on a string, ripples on water, seismic S-waves</a:t>
            </a:r>
            <a:endParaRPr lang="en-US" sz="1750" dirty="0"/>
          </a:p>
        </p:txBody>
      </p:sp>
      <p:sp>
        <p:nvSpPr>
          <p:cNvPr id="10" name="Text 8"/>
          <p:cNvSpPr txBox="1"/>
          <p:nvPr/>
        </p:nvSpPr>
        <p:spPr>
          <a:xfrm>
            <a:off x="6464808" y="171907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300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19456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Oscillations parallel to the direction of energy transfer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compressions and rarefactions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be polarised</a:t>
            </a:r>
            <a:endParaRPr lang="en-US" sz="17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sound, ultrasound, seismic P-waves, a pushed slinky</a:t>
            </a: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· COMPRESSIONS AND RAREFACTIONS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Graphs of a longitudinal wave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pic>
        <p:nvPicPr>
          <p:cNvPr id="6" name="Image 0" descr="figs7/long_grap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9142"/>
            <a:ext cx="7132320" cy="383683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863840" y="1554480"/>
            <a:ext cx="3776472" cy="4526280"/>
          </a:xfrm>
          <a:prstGeom prst="roundRect">
            <a:avLst>
              <a:gd name="adj" fmla="val 29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092440" y="1737360"/>
            <a:ext cx="33832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displacement (right = +) against distance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Compression: particles on either side move towards it — displacement crosses zero going from + to 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Rarefaction: particles move apart — zero crossing from − to +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is highest at compressions, lowest at rarefactions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5349240"/>
            <a:ext cx="7132320" cy="731520"/>
          </a:xfrm>
          <a:prstGeom prst="roundRect">
            <a:avLst>
              <a:gd name="adj" fmla="val 1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5422392"/>
            <a:ext cx="6675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displacement graph of a sound wave LOOKS transverse — it is only a graph.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Doppler effect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moving source changes the observed frequency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7.3.1 – 7.3.2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· SOURCE MOVING, OBSERVER STATIONARY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Doppler effect for sound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846320"/>
            <a:ext cx="5449824" cy="1234440"/>
          </a:xfrm>
          <a:prstGeom prst="roundRect">
            <a:avLst>
              <a:gd name="adj" fmla="val 888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956048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Approaching: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wavefronts bunch up → shorter λ → higher observed frequency (higher pitch).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190488" y="4846320"/>
            <a:ext cx="5449824" cy="1234440"/>
          </a:xfrm>
          <a:prstGeom prst="roundRect">
            <a:avLst>
              <a:gd name="adj" fmla="val 888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64808" y="4956048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Receding: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wavefronts spread out → longer λ → lower observed frequency. An ambulance siren drops in pitch as it passes.</a:t>
            </a:r>
            <a:endParaRPr lang="en-US" sz="17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6F825B-C254-93A7-AC79-32F2EC994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812" y="1100609"/>
            <a:ext cx="9253352" cy="342567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· Fₒ = FₛV / (V ± Vₛ)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Calculating the Doppler shift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8640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5120640" cy="11567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fₒ = fₛ v / (v ± vₛ)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904134"/>
            <a:ext cx="5120640" cy="694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fₒ observed, fₛ source frequency; v speed of sound; vₛ speed of source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263640" y="1600200"/>
            <a:ext cx="5376672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92240" y="1737360"/>
            <a:ext cx="4937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Towards the observer: v − vₛ (fₒ bigger)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Away from the observer: v + vₛ (fₒ smaller)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 moving SOURCE with a stationary observer is required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equation is on the data sheet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548640" y="3931920"/>
            <a:ext cx="11091672" cy="2148840"/>
          </a:xfrm>
          <a:prstGeom prst="roundRect">
            <a:avLst>
              <a:gd name="adj" fmla="val 51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405079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48056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train whistle of frequency 800 Hz approaches a stationary observer at 60 m s⁻¹ (speed of sound 330 m s⁻¹).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Approaching → minus sign:  fₒ = 800 × 330 / (330 − 60) = 978 Hz ≈ 980 Hz — clearly higher, because 60 m s⁻¹ is a significant fraction of the speed of sound.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· WAVELENGTH AND FREQUENCY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Aircraft flying away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4592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aircraft engine emits a note of constant frequency 120 Hz. It flies away from a stationary observer at 80 m s⁻¹ (speed of sound 330 m s⁻¹). Calculate (a) the observed wavelength (b) the observed frequency.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697480"/>
            <a:ext cx="5449824" cy="3383280"/>
          </a:xfrm>
          <a:prstGeom prst="roundRect">
            <a:avLst>
              <a:gd name="adj" fmla="val 324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816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 Wavelength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291840"/>
            <a:ext cx="4937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away stretches each wave by vₛT: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i="1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λₒ = (v + vₛ) / fₛ = (330 + 80) / 120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λₒ = 3.4 m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190488" y="2697480"/>
            <a:ext cx="5449824" cy="3383280"/>
          </a:xfrm>
          <a:prstGeom prst="roundRect">
            <a:avLst>
              <a:gd name="adj" fmla="val 324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64808" y="2816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 Frequency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3291840"/>
            <a:ext cx="4937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i="1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fₒ = v / λₒ = 330 / 3.4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fₒ = fₛv / (v + vₛ) = 120 × 330 / 410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fₒ = 97 Hz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SOUND · RED SHIFT AND BLUE SHIFT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Doppler effect for light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pic>
        <p:nvPicPr>
          <p:cNvPr id="6" name="Image 0" descr="figs7/redshi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670492"/>
            <a:ext cx="6949440" cy="269405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80960" y="1554480"/>
            <a:ext cx="3959352" cy="4526280"/>
          </a:xfrm>
          <a:prstGeom prst="roundRect">
            <a:avLst>
              <a:gd name="adj" fmla="val 277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909560" y="1737360"/>
            <a:ext cx="35661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approaching: shorter λ → spectral lines shift towards blue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 receding: longer λ → lines shift towards red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of lines is unchanged — only shifted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measure speeds of stars and galaxies (A Level Topic 25)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4754880"/>
            <a:ext cx="6949440" cy="1325880"/>
          </a:xfrm>
          <a:prstGeom prst="roundRect">
            <a:avLst>
              <a:gd name="adj" fmla="val 827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4864608"/>
            <a:ext cx="6492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Sun rotates: one edge moves towards us and the other away, so light of one emitted wavelength is observed over a small range of wavelengths.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electromagnetic spectrum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waves to gamma rays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7.4.1 – 7.4.3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· COMMON PROPERTIES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Electromagnetic waves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0" y="1554480"/>
            <a:ext cx="4325112" cy="4526280"/>
          </a:xfrm>
          <a:prstGeom prst="roundRect">
            <a:avLst>
              <a:gd name="adj" fmla="val 253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543800" y="1737360"/>
            <a:ext cx="393192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Oscillating electric and magnetic fields at right angles to each other and to the direction of travel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are transverse (so all can be polarised)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travel through a vacuum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travel at c = 3.00 × 10⁸ m s⁻¹ in free space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4572000"/>
            <a:ext cx="6583680" cy="1508760"/>
          </a:xfrm>
          <a:prstGeom prst="roundRect">
            <a:avLst>
              <a:gd name="adj" fmla="val 727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4681728"/>
            <a:ext cx="6126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differ only in wavelength and frequency.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frequency → higher energy; UV, X-rays and γ-rays are ionising and can damage cells.</a:t>
            </a:r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E1D988-783E-C459-C89D-49735ACC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22" y="1581912"/>
            <a:ext cx="6558117" cy="273198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&amp; 7.4.3 · APPROXIMATE VALUES IN FREE SPACE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Wavelength ranges to recall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572000"/>
            <a:ext cx="1481328" cy="1508760"/>
          </a:xfrm>
          <a:prstGeom prst="roundRect">
            <a:avLst>
              <a:gd name="adj" fmla="val 740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94360" y="4645152"/>
            <a:ext cx="1389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γ-rays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5074920"/>
            <a:ext cx="1389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10⁻¹⁰ m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135124" y="4572000"/>
            <a:ext cx="1481328" cy="1508760"/>
          </a:xfrm>
          <a:prstGeom prst="roundRect">
            <a:avLst>
              <a:gd name="adj" fmla="val 740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2180844" y="4645152"/>
            <a:ext cx="1389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X-rays</a:t>
            </a:r>
            <a:endParaRPr lang="en-US" sz="1550" dirty="0"/>
          </a:p>
        </p:txBody>
      </p:sp>
      <p:sp>
        <p:nvSpPr>
          <p:cNvPr id="12" name="Text 9"/>
          <p:cNvSpPr txBox="1"/>
          <p:nvPr/>
        </p:nvSpPr>
        <p:spPr>
          <a:xfrm>
            <a:off x="2180844" y="5074920"/>
            <a:ext cx="1389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10⁻¹² – 10⁻⁸ m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721608" y="4572000"/>
            <a:ext cx="1481328" cy="1508760"/>
          </a:xfrm>
          <a:prstGeom prst="roundRect">
            <a:avLst>
              <a:gd name="adj" fmla="val 740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767328" y="4645152"/>
            <a:ext cx="1389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UV</a:t>
            </a:r>
            <a:endParaRPr lang="en-US" sz="1550" dirty="0"/>
          </a:p>
        </p:txBody>
      </p:sp>
      <p:sp>
        <p:nvSpPr>
          <p:cNvPr id="15" name="Text 12"/>
          <p:cNvSpPr txBox="1"/>
          <p:nvPr/>
        </p:nvSpPr>
        <p:spPr>
          <a:xfrm>
            <a:off x="3767328" y="5074920"/>
            <a:ext cx="1389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10⁻⁸ – 4 × 10⁻⁷ m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308092" y="4572000"/>
            <a:ext cx="1481328" cy="1508760"/>
          </a:xfrm>
          <a:prstGeom prst="roundRect">
            <a:avLst>
              <a:gd name="adj" fmla="val 740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5353812" y="4645152"/>
            <a:ext cx="1389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visible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5353812" y="5074920"/>
            <a:ext cx="1389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– 7 × 10⁻⁷ m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894576" y="4572000"/>
            <a:ext cx="1481328" cy="1508760"/>
          </a:xfrm>
          <a:prstGeom prst="roundRect">
            <a:avLst>
              <a:gd name="adj" fmla="val 740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6940296" y="4645152"/>
            <a:ext cx="1389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infrared</a:t>
            </a:r>
            <a:endParaRPr lang="en-US" sz="1550" dirty="0"/>
          </a:p>
        </p:txBody>
      </p:sp>
      <p:sp>
        <p:nvSpPr>
          <p:cNvPr id="21" name="Text 18"/>
          <p:cNvSpPr txBox="1"/>
          <p:nvPr/>
        </p:nvSpPr>
        <p:spPr>
          <a:xfrm>
            <a:off x="6940296" y="5074920"/>
            <a:ext cx="1389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× 10⁻⁷ – 10⁻³ m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8481060" y="4572000"/>
            <a:ext cx="1481328" cy="1508760"/>
          </a:xfrm>
          <a:prstGeom prst="roundRect">
            <a:avLst>
              <a:gd name="adj" fmla="val 740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8526780" y="4645152"/>
            <a:ext cx="1389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microwaves</a:t>
            </a:r>
            <a:endParaRPr lang="en-US" sz="1550" dirty="0"/>
          </a:p>
        </p:txBody>
      </p:sp>
      <p:sp>
        <p:nvSpPr>
          <p:cNvPr id="24" name="Text 21"/>
          <p:cNvSpPr txBox="1"/>
          <p:nvPr/>
        </p:nvSpPr>
        <p:spPr>
          <a:xfrm>
            <a:off x="8526780" y="5074920"/>
            <a:ext cx="1389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10⁻³ – 10⁻¹ m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10067544" y="4572000"/>
            <a:ext cx="1481328" cy="1508760"/>
          </a:xfrm>
          <a:prstGeom prst="roundRect">
            <a:avLst>
              <a:gd name="adj" fmla="val 740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10113264" y="4645152"/>
            <a:ext cx="1389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radio</a:t>
            </a:r>
            <a:endParaRPr lang="en-US" sz="1550" dirty="0"/>
          </a:p>
        </p:txBody>
      </p:sp>
      <p:sp>
        <p:nvSpPr>
          <p:cNvPr id="27" name="Text 24"/>
          <p:cNvSpPr txBox="1"/>
          <p:nvPr/>
        </p:nvSpPr>
        <p:spPr>
          <a:xfrm>
            <a:off x="10113264" y="5074920"/>
            <a:ext cx="1389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10⁻¹ m</a:t>
            </a:r>
            <a:endParaRPr lang="en-US" sz="12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BCC447A-1CFD-A519-EDE7-553ADB478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4478" y="1339596"/>
            <a:ext cx="7441090" cy="309981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· FROM RADIO WAVES TO GAMMA RAYS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Uses and dangers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Radio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communication, radio and TV broadcasting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355848" y="1600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3538728" y="1737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Microwaves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3538728" y="224028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phones, satellites, cooking, radar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163056" y="1600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45936" y="1737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Infrared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6345936" y="224028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controls, thermal imaging, optical fibres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970264" y="1600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9153144" y="1737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Visible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9153144" y="224028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sight, photography, lasers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3886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31520" y="4023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6A4D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Ultraviolet</a:t>
            </a:r>
            <a:endParaRPr lang="en-US" sz="190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452628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marking, sterilising, sun-tanning (can cause skin cancer)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3355848" y="3886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3538728" y="4023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X-rays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3538728" y="452628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imaging, airport security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163056" y="3886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345936" y="4023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γ-rays</a:t>
            </a:r>
            <a:endParaRPr lang="en-US" sz="1900" dirty="0"/>
          </a:p>
        </p:txBody>
      </p:sp>
      <p:sp>
        <p:nvSpPr>
          <p:cNvPr id="26" name="Text 24"/>
          <p:cNvSpPr txBox="1"/>
          <p:nvPr/>
        </p:nvSpPr>
        <p:spPr>
          <a:xfrm>
            <a:off x="6345936" y="452628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cancer treatment, sterilising instruments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8970264" y="3886200"/>
            <a:ext cx="2624328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9153144" y="4023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Visible light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53144" y="452628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– 700 nm: only ~0.0035% of the spectrum; some animals see UV or IR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Polarisation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transverse waves can be polarised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7.5.1 – 7.5.2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7.5.1 · OSCILLATIONS IN ONE PLANE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Polarised and unpolarised waves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663440"/>
            <a:ext cx="5449824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773168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Polarised: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oscillations are restricted to ONE plane, still perpendicular to the direction of travel.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190488" y="4663440"/>
            <a:ext cx="5449824" cy="1417320"/>
          </a:xfrm>
          <a:prstGeom prst="roundRect">
            <a:avLst>
              <a:gd name="adj" fmla="val 7742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64808" y="4773168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waves (sound) cannot be polarised: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already oscillate along the direction of travel.</a:t>
            </a:r>
            <a:endParaRPr lang="en-US" sz="17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4C9C34-8C0E-1F3A-E3EB-513EDD21E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108" y="1328957"/>
            <a:ext cx="9576759" cy="319225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7.5.2 · INTENSITY THROUGH A POLARISING FILTER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Malus's law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457200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420624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I₀ cos²θ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420624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= angle between the plane of polarisation and the transmission axis</a:t>
            </a:r>
            <a:endParaRPr lang="en-US" sz="1450" dirty="0"/>
          </a:p>
        </p:txBody>
      </p:sp>
      <p:pic>
        <p:nvPicPr>
          <p:cNvPr id="9" name="Image 0" descr="figs7/malu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638" y="1463040"/>
            <a:ext cx="5423124" cy="31089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3703320"/>
            <a:ext cx="4572000" cy="2377440"/>
          </a:xfrm>
          <a:prstGeom prst="roundRect">
            <a:avLst>
              <a:gd name="adj" fmla="val 461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3840480"/>
            <a:ext cx="4114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= 0°: all light passes (I = I₀)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= 90°: none passes (crossed)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cos² because I ∝ A² and the amplitude component is A cos θ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303520" y="4663440"/>
            <a:ext cx="6336792" cy="1417320"/>
          </a:xfrm>
          <a:prstGeom prst="roundRect">
            <a:avLst>
              <a:gd name="adj" fmla="val 7742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5532120" y="475488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Unpolarised light: 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filter transmits I₀/2 (half the intensity). Calculations of this step are not required in the syllabus but make questions easier.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7.5.2 · RECALL AND USE I = I₀COS²Θ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Malus's law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 = 45°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Plane-polarised light of 12 W m⁻² meets a Polaroid at 45°.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15468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12 × cos²45° = 12 × 0.50 = 6.0 W m⁻²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297680" y="155448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52628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 = 60°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526280" y="219456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light, angle 60°.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4526280" y="315468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12 × cos²60° = 12 × 0.25 = 3.0 W m⁻²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046720" y="155448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7532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θ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8275320" y="219456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Transmitted intensity is 30% of the incident intensity.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8275320" y="315468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cos²θ = 0.30 → cos θ = √0.30 → θ = 57°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7680960" y="4389120"/>
            <a:ext cx="3959352" cy="1691640"/>
          </a:xfrm>
          <a:prstGeom prst="roundRect">
            <a:avLst>
              <a:gd name="adj" fmla="val 6486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7863840" y="4498848"/>
            <a:ext cx="36118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filters at 30°: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→ I/2 → (I/2)cos²30° = 0.375 I ≈ 0.38 I</a:t>
            </a:r>
            <a:endParaRPr lang="en-US" sz="16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EC8FB1C-C97E-024E-92A6-21653A5B9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423" y="4341852"/>
            <a:ext cx="4809553" cy="192333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· WHERE IT IS USED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Applications of polarisation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737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Sunglasses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24028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Polaroid lenses block horizontally polarised glare reflected from water and roads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4297680" y="160020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26280" y="1737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LCD screens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24028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 crystals rotate the plane of polarisation between crossed filters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46720" y="160020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75320" y="1737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Stress analysis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224028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strained plastic between polarisers shows coloured stress patterns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548640" y="388620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023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3D cinema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452628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eye receives light of a different polarisation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388620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526280" y="4023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Aerials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4526280" y="452628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 and radio aerials are aligned with the plane of polarisation of the signal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46720" y="388620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75320" y="4023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Transverse test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8275320" y="452628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wave can be polarised it must be transverse</a:t>
            </a:r>
            <a:endParaRPr lang="en-US" sz="15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PAST PAPER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Wave basics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wave has a frequency of 4 GHz. What is the period of the wave?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235665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25 000 μs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250 ps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25 ns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2.5 ns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7040880" y="1837944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of wavelength 600 nm has an orange colour. What is the frequency of this light?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95160" y="231714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500 kHz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500 THz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180 GHz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180 Hz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(330 m s⁻¹): a displacement–time graph shows period 4.0 ms, amplitude 0.2 mm. Which is correct?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68630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 wavelength is 1.32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 graph shows sound is transverse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 frequency is 500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doubling the amplitude doubles the intensity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are INCORRECT? (1) longitudinal waves can be polarised (2) amplitude ∝ energy (3) all EM waves have equal speed in vacuum (4) IR has higher f than UV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4632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1, 3 and 4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1, 2 and 4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1, 2 and 3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2, 3 and 4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1 – 4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1/f = 1 / (4 × 10⁹) = 2.5 × 10⁻¹⁰ s = 250 ps.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c/λ = 3.0 × 10⁸ / 600 × 10⁻⁹ = 5.0 × 10¹⁴ Hz = 500 THz.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1/T = 250 Hz; λ = v/f = 330/250 = 1.32 m. A graph does not show whether a wave is transverse; I ∝ A² (×4).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false (only transverse), 2 false (energy ∝ A²), 4 false (IR has lower f). 3 is true.</a:t>
            </a:r>
            <a:endParaRPr lang="en-US" sz="15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B · Graphs and the CRO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wave moves left to right on a rope. P has zero displacement, Q maximum. Which describes their motion now?</a:t>
            </a:r>
            <a:endParaRPr lang="en-US" sz="1400" dirty="0"/>
          </a:p>
        </p:txBody>
      </p:sp>
      <p:pic>
        <p:nvPicPr>
          <p:cNvPr id="10" name="Image 0" descr="figs7/rope_p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44" y="1886184"/>
            <a:ext cx="1737360" cy="799631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P downwards, Q stationary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P stationary, Q downwards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P stationary, Q upwards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P upwards, Q stationary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speed of deep-water waves is given by v² = gλ / 2π. Which graph should give a straight line through the origin?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f against λ²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f² against λ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f against 1/λ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f² against 1/λ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sound wave is displayed on a c.r.o. with time-base 5 μs mm⁻¹ (large squares are 1 cm). What is the frequency of the sound wave?</a:t>
            </a:r>
            <a:endParaRPr lang="en-US" sz="1400" dirty="0"/>
          </a:p>
        </p:txBody>
      </p:sp>
      <p:pic>
        <p:nvPicPr>
          <p:cNvPr id="21" name="Image 1" descr="figs7/cro_q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611" y="4069080"/>
            <a:ext cx="1192025" cy="109728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83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8.3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83 kHz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8.3 kHz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6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Statements: 1 travel through free space; 2 can be polarised; 3 frequency inversely proportional to wavelength; 4 intensity proportional to amplitude. Which apply to BOTH sound and light?</a:t>
            </a:r>
            <a:endParaRPr lang="en-US" sz="1400" dirty="0"/>
          </a:p>
        </p:txBody>
      </p:sp>
      <p:sp>
        <p:nvSpPr>
          <p:cNvPr id="27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3 only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4 only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 and 4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 and 2</a:t>
            </a:r>
            <a:endParaRPr 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5 – 8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wave moves right, so P takes the displacement of the trough to its left: moving down. Q is at maximum displacement: momentarily stationary.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fλ → f²λ² = gλ/2π → f² = g / (2πλ). So f² ∝ 1/λ.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cycle = 2.4 cm = 24 mm; T = 24 × 5 μs = 120 μs; f = 1/T = 8.3 kHz.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cannot travel through a vacuum or be polarised; intensity ∝ amplitude² for both. Only v = fλ (3) applies to both.</a:t>
            </a:r>
            <a:endParaRPr lang="en-US" sz="15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C · Doppler effect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police car siren emits 450 Hz. The car travels away from an observer at 45 m s⁻¹. The speed of sound is 340 m s⁻¹. What frequency does the observer hear?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519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403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397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358 Hz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police car siren emits 440 Hz and travels away from an observer at 30 m s⁻¹. The speed of sound is 340 m s⁻¹. What frequency does the observer hear?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478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460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440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404 Hz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cyclist rides past a stationary observer ringing a bell. Which describes the sound heard after the cyclist has passed (wavelength, frequency, pitch)?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shorter, higher, lower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longer, lower, higher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shorter, lower, higher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longer, lower, lower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Sun emits light of wavelength λ₀, but at any instant a range of wavelengths from less than λ₀ to more than λ₀ is observed on Earth due to the Doppler effect. Which explains this?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 Sun is rotating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 Sun is moving towards the Earth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 Sun is moving away from the Earth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the Sun moves at right angles to the Sun–Earth line</a:t>
            </a:r>
            <a:endParaRPr lang="en-US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9 – 12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Away → v + vₛ: fₒ = 450 × 340 / (340 + 45) = 397 Hz.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fₒ = 440 × 340 / (340 + 30) = 404 Hz. A uses the minus sign (approaching).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away: waves stretched → longer λ → lower f → lower pitch.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edge of the Sun moves towards us (blue shift), the other away (red shift), so both shorter and longer wavelengths arrive.</a:t>
            </a:r>
            <a:endParaRPr lang="en-US" sz="15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D · Polarisation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Unpolarised light (intensity I) passes two polarisers with axes at 30°. What intensity emerges?</a:t>
            </a:r>
            <a:endParaRPr lang="en-US" sz="1400" dirty="0"/>
          </a:p>
        </p:txBody>
      </p:sp>
      <p:pic>
        <p:nvPicPr>
          <p:cNvPr id="10" name="Image 0" descr="figs7/two_p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44" y="1949404"/>
            <a:ext cx="1737360" cy="67319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0.75 I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0.38 I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0.87 I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0.43 I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statement describes a situation in which polarisation happens?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radio waves pass through a metal grid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surface water waves are diffracted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sound waves are reflected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ultrasound waves pass through a metal grid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Unpolarised light meets two parallel polarisers. The first is rotated through an angle smaller than 90°. How do the intensity and polarisation of the transmitted light change?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intensity no change, polarisation no change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intensity no change, polarisation different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intensity different, polarisation different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intensity different, polarisation no change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Unpolarised light of intensity I₀ meets two polarising sheets that are initially crossed. Which sheet must be rotated, and by what angle, so that I₀/4 emerges?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 or 2, cos⁻¹(½)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 or 2, cos⁻¹(√2 / 2)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 only, cos²(½)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 only, cos⁻¹(√2 / 2)</a:t>
            </a:r>
            <a:endParaRPr lang="en-US" sz="1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13 – 16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filter: I/2. Malus: (I/2) cos²30° = (I/2)(0.75) = 0.375 I.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transverse waves (radio) are polarised by a grid; sound and ultrasound are longitudinal; diffraction is not polarisation.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angle between the filters changes, so cos²θ changes the intensity; the second filter still sets the plane, so the polarisation is unchanged.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sheet 1: I₀/2. Need cos²θ = ½, so the angle between the axes must become 45°: rotate either sheet by cos⁻¹(√2/2) = 45°.</a:t>
            </a:r>
            <a:endParaRPr lang="en-US" sz="15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Water waves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 waves on the surface of water are shown at one instant. The distance marked is 25 cm and the peak-to-trough height is 7.50 mm. The waves have a frequency of 2.5 Hz.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Determine the amplitude.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Determine the wavelength.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Determine the phase difference between points A and B.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(d)  Calculate the speed of the waves.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7/water_w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672736"/>
            <a:ext cx="4416552" cy="228976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= 7.50 mm ÷ 2 = 3.75 mm (maximum displacement from equilibrium)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268605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268605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277749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cm contains 3¾ wavelengths → λ = 25 ÷ 3.75 = 6.67 cm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381762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381762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90906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and B are ½ λ apart → phase difference = ½ × 360° = 180° (antiphase)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548640" y="494919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94919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(d)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504063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fλ = 2.5 × 0.0667 = 0.17 m s⁻¹</a:t>
            </a:r>
            <a:endParaRPr lang="en-US" sz="1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Radio stations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waves travel at 3.00 × 10⁸ m s⁻¹. Copy and complete the table of wavelengths and frequencies.  Radio A (FM): 97.6 MHz;  Radio B (FM): 94.6 MHz;  Radio B (LW): 1515 m;  Radio C (MW): 693 m.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wavelength for Radio A and Radio B (FM).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frequency for Radio B (LW) and Radio C (MW).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Which region of the EM spectrum are all these in?</a:t>
            </a:r>
            <a:endParaRPr lang="en-US" sz="17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c / f:  Radio A = 3.00 × 10⁸ / 97.6 × 10⁶ = 3.07 m;  Radio B (FM) = 3.17 m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c / λ:  Radio B (LW) = 3.00 × 10⁸ / 1515 = 0.198 MHz;  Radio C (MW) = 0.433 MHz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are radio waves (wavelength &gt; 0.1 m)</a:t>
            </a:r>
            <a:endParaRPr lang="en-US" sz="1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CRO trace of a sound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microphone connected to a c.r.o. detects a sound. The time-base is 1 ms div⁻¹ and the y-gain is 20 mV div⁻¹.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Determine the period of the trace.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frequency of the sound.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Determine the amplitude of the trace in volts.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7/cro_w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115638"/>
            <a:ext cx="4416552" cy="340396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cycle spans 4.0 divisions → T = 4.0 × 1 ms = 4.0 × 10⁻³ s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 / T = 1 / 4.0 × 10⁻³ = 250 Hz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= 3.5 div × 20 mV div⁻¹ = 70 mV</a:t>
            </a:r>
            <a:endParaRPr lang="en-US" sz="1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· Power boat and the Doppler effect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sits on a beach, observing a power boat moving at speed on the sea. The boat has a siren emitting a constant sound of frequency 420 Hz. The boat moves around in a circular path at 25 m s⁻¹. The student notices that the pitch of the siren changes with a regular pattern. (Speed of sound in air = 330 m s⁻¹.)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Explain why the pitch of the siren changes, as observed by the student.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Determine the maximum and minimum frequencies that the student will hear.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At which point in the boat's motion will the student hear the most high-pitched note?</a:t>
            </a:r>
            <a:endParaRPr lang="en-US" sz="17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Doppler effect: the source moves towards / away from the observer, which shortens / lengthens the observed wavelength and so raises / lowers the frequency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= 420 × 330 / (330 − 25) = 454 Hz;   Min = 420 × 330 / (330 + 25) = 390 Hz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boat's velocity is directed straight towards the student</a:t>
            </a:r>
            <a:endParaRPr lang="en-US" sz="1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Speed of sound with uncertainty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an experiment, a student determines the speed of sound using v = fλ. The values are f = 1000 ± 10 Hz and λ = 33 ± 2 cm.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the speed v, including its absolute uncertainty.</a:t>
            </a:r>
            <a:endParaRPr lang="en-US" sz="17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fλ = 1000 × 0.33 = 330 m s⁻¹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% unc.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%f = 10/1000 = 1.0%;  %λ = 2/33 = 6.06%;  %v = 1.0 + 6.06 = 7.06%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Δv = 0.0706 × 330 = 23 m s⁻¹  →  v = 330 ± 23 m s⁻¹</a:t>
            </a:r>
            <a:endParaRPr lang="en-US" sz="19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Identify the radiation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of the following, state the type of electromagnetic radiation to which it corresponds (all values in a vacuum).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wavelengths: 1 km, 3 cm, 5000 nm, 500 nm, 50 nm, 10⁻¹² m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frequencies: 200 kHz, 100 MHz, 5 × 10¹⁴ Hz, 10¹⁸ Hz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7/em_spectr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162325"/>
            <a:ext cx="4416552" cy="131059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km radio;  3 cm microwaves;  5000 nm infrared;  500 nm visible;  50 nm ultraviolet;  10⁻¹² m X-rays or γ-rays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with λ = c/f:  200 kHz → 1500 m radio;  100 MHz → 3 m radio;  5 × 10¹⁴ Hz → 600 nm visible;  10¹⁸ Hz → 3 × 10⁻¹⁰ m X-rays or γ-rays</a:t>
            </a:r>
            <a:endParaRPr lang="en-US" sz="19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the wave carry the water (or air) along with it?”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Particles oscillate about fixed positions; only energy is transferred by a progressive wave.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“Can I read the wavelength from a displacement–time graph?”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that gives the period. Wavelength needs a displacement–distance graph (or v = fλ).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“If I double the amplitude, does the intensity double?”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I ∝ A², so it becomes four times as large.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louder note travel faster?”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The speed depends on the medium. Loudness depends on amplitude; pitch on frequency.</a:t>
            </a:r>
            <a:endParaRPr lang="en-US" sz="15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“In the Doppler equation, when do I use v − vₛ?”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source moves TOWARDS the observer: the denominator is smaller, so fₒ is larger.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the source frequency change in the Doppler effect?”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The source emits the same frequency; the observed wavelength and frequency change because the source moves.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“Can sound be polarised?”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Sound is longitudinal. Only transverse waves (e.g. light, radio, waves on a string) can be polarised.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“Why cos²θ and not cos θ in Malus's law?”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amplitude transmitted is A cos θ; intensity ∝ amplitude², so I = I₀cos²θ.</a:t>
            </a:r>
            <a:endParaRPr lang="en-US" sz="15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waves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wavelength: distance between adjacent points in phase; intensity: power per unit area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Graphs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x-axis: distance gives λ, time gives T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divisions × time-base = T; divisions × y-gain = amplitude; convert ms and μs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Doppler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towards (−) or away (+) BEFORE substituting; fₛ is unchanged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 spectrum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orders of magnitude of λ; visible 400–700 nm; all travel at c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Polarisation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‘oscillations in one plane’, ‘perpendicular to the direction of travel’</a:t>
            </a:r>
            <a:endParaRPr lang="en-US" sz="155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Waves in one slide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fλ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P / A,  I ∝ A²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fₒ = fₛv / (v ± vₛ)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I₀cos²θ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329184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transverse: ⊥ vibrations, can be polarised · longitudinal: ∥ vibrations, compressions and rarefactions</a:t>
            </a:r>
            <a:endParaRPr lang="en-US" sz="17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 waves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425196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transverse, speed c in a vacuum · γ &lt; X &lt; UV &lt; visible (400–700 nm) &lt; IR &lt; microwaves &lt; radio</a:t>
            </a:r>
            <a:endParaRPr lang="en-US" sz="17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Doppler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651760" y="52120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towards → higher f, shorter λ · source away → lower f, longer λ</a:t>
            </a:r>
            <a:endParaRPr lang="en-US" sz="17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· Waves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6150</Words>
  <Application>Microsoft Office PowerPoint</Application>
  <PresentationFormat>Widescreen</PresentationFormat>
  <Paragraphs>820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7 Waves – Cambridge AS Physics 9702</dc:title>
  <dc:subject>PptxGenJS Presentation</dc:subject>
  <dc:creator>PptxGenJS</dc:creator>
  <cp:lastModifiedBy>WASEEM AHMAD</cp:lastModifiedBy>
  <cp:revision>2</cp:revision>
  <dcterms:created xsi:type="dcterms:W3CDTF">2026-09-25T15:24:50Z</dcterms:created>
  <dcterms:modified xsi:type="dcterms:W3CDTF">2026-09-25T20:05:55Z</dcterms:modified>
</cp:coreProperties>
</file>