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74" d="100"/>
          <a:sy n="74" d="100"/>
        </p:scale>
        <p:origin x="352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301478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xamspath.com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118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914400"/>
            <a:ext cx="6583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kern="0" spc="300" dirty="0">
                <a:solidFill>
                  <a:srgbClr val="37C9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CAMBRIDGE AS &amp; A LEVEL · PHYSICS 9702 · TOPIC 8</a:t>
            </a:r>
            <a:endParaRPr lang="en-US" sz="14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71600"/>
            <a:ext cx="667512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5200" b="1" dirty="0">
                <a:solidFill>
                  <a:srgbClr val="37C9E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Superposition</a:t>
            </a:r>
            <a:endParaRPr lang="en-US" sz="5200" dirty="0"/>
          </a:p>
          <a:p>
            <a:pPr marL="0" indent="0">
              <a:buNone/>
            </a:pPr>
            <a:r>
              <a:rPr lang="en-US" sz="5200" b="1" dirty="0">
                <a:solidFill>
                  <a:srgbClr val="F5B1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When Waves Meet</a:t>
            </a:r>
            <a:endParaRPr lang="en-US" sz="5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3886200"/>
            <a:ext cx="6675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B9C2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Stationary waves · diffraction · interference · diffraction grating</a:t>
            </a:r>
            <a:endParaRPr lang="en-US" sz="19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4389120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8C96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Syllabus 8.1 – 8.4  |  Exams 2025 – 2027</a:t>
            </a:r>
            <a:endParaRPr lang="en-US" sz="1700" dirty="0"/>
          </a:p>
        </p:txBody>
      </p:sp>
      <p:sp>
        <p:nvSpPr>
          <p:cNvPr id="6" name="Shape 4"/>
          <p:cNvSpPr/>
          <p:nvPr/>
        </p:nvSpPr>
        <p:spPr>
          <a:xfrm>
            <a:off x="548640" y="4892040"/>
            <a:ext cx="6583680" cy="1463040"/>
          </a:xfrm>
          <a:prstGeom prst="roundRect">
            <a:avLst>
              <a:gd name="adj" fmla="val 7500"/>
            </a:avLst>
          </a:prstGeom>
          <a:solidFill>
            <a:srgbClr val="1E2856"/>
          </a:solidFill>
          <a:ln w="12700">
            <a:solidFill>
              <a:srgbClr val="2E3A7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777240" y="5138928"/>
            <a:ext cx="960120" cy="960120"/>
          </a:xfrm>
          <a:prstGeom prst="ellipse">
            <a:avLst/>
          </a:prstGeom>
          <a:solidFill>
            <a:srgbClr val="F5B12B"/>
          </a:solidFill>
          <a:ln w="12700">
            <a:solidFill>
              <a:srgbClr val="F5B12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 txBox="1"/>
          <p:nvPr/>
        </p:nvSpPr>
        <p:spPr>
          <a:xfrm>
            <a:off x="777240" y="5138928"/>
            <a:ext cx="9601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11183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WA</a:t>
            </a:r>
            <a:endParaRPr lang="en-US" sz="2600" dirty="0"/>
          </a:p>
        </p:txBody>
      </p:sp>
      <p:sp>
        <p:nvSpPr>
          <p:cNvPr id="9" name="Text 7"/>
          <p:cNvSpPr txBox="1"/>
          <p:nvPr/>
        </p:nvSpPr>
        <p:spPr>
          <a:xfrm>
            <a:off x="1920240" y="5001768"/>
            <a:ext cx="5120640" cy="1261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spcAft>
                <a:spcPts val="200"/>
              </a:spcAft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Waseem Ahmad</a:t>
            </a:r>
            <a:endParaRPr lang="en-US" sz="220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450" b="1" dirty="0">
                <a:solidFill>
                  <a:srgbClr val="37C9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Head of Science &amp; IB Physics Lead Teacher</a:t>
            </a:r>
            <a:endParaRPr lang="en-US" sz="220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450" dirty="0">
                <a:solidFill>
                  <a:srgbClr val="DDE3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Presidential School, Jizzakh  ·  Cambridge Examiner</a:t>
            </a:r>
            <a:endParaRPr lang="en-US" sz="220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450" dirty="0">
                <a:solidFill>
                  <a:srgbClr val="DDE3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Author, Orange Publication  ·  </a:t>
            </a:r>
            <a:r>
              <a:rPr lang="en-US" sz="1450" b="1" u="sng" dirty="0">
                <a:solidFill>
                  <a:srgbClr val="F5B12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www.examspath.com</a:t>
            </a:r>
            <a:endParaRPr lang="en-US" sz="2200" dirty="0"/>
          </a:p>
        </p:txBody>
      </p:sp>
      <p:sp>
        <p:nvSpPr>
          <p:cNvPr id="10" name="Shape 8"/>
          <p:cNvSpPr/>
          <p:nvPr/>
        </p:nvSpPr>
        <p:spPr>
          <a:xfrm>
            <a:off x="7360920" y="1097280"/>
            <a:ext cx="4297680" cy="4663440"/>
          </a:xfrm>
          <a:prstGeom prst="roundRect">
            <a:avLst>
              <a:gd name="adj" fmla="val 255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1" name="Image 0" descr="figs8/two_sourc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63369" y="1234440"/>
            <a:ext cx="3492782" cy="2377440"/>
          </a:xfrm>
          <a:prstGeom prst="rect">
            <a:avLst/>
          </a:prstGeom>
        </p:spPr>
      </p:pic>
      <p:pic>
        <p:nvPicPr>
          <p:cNvPr id="12" name="Image 1" descr="figs8/sw_envelop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98080" y="3781238"/>
            <a:ext cx="4023360" cy="176440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SYLLABUS 8.1 – 8.4 · SUPERPOSITION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the syllabus asks you to do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8 · Superposition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08760"/>
            <a:ext cx="2624328" cy="1371600"/>
          </a:xfrm>
          <a:prstGeom prst="roundRect">
            <a:avLst>
              <a:gd name="adj" fmla="val 8000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685800" y="1645920"/>
            <a:ext cx="384048" cy="384048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 txBox="1"/>
          <p:nvPr/>
        </p:nvSpPr>
        <p:spPr>
          <a:xfrm>
            <a:off x="685800" y="164592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50" dirty="0"/>
          </a:p>
        </p:txBody>
      </p:sp>
      <p:sp>
        <p:nvSpPr>
          <p:cNvPr id="9" name="Text 7"/>
          <p:cNvSpPr txBox="1"/>
          <p:nvPr/>
        </p:nvSpPr>
        <p:spPr>
          <a:xfrm>
            <a:off x="1170432" y="1700784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 8.1.1</a:t>
            </a:r>
            <a:endParaRPr lang="en-US" sz="1150" dirty="0"/>
          </a:p>
        </p:txBody>
      </p:sp>
      <p:sp>
        <p:nvSpPr>
          <p:cNvPr id="10" name="Text 8"/>
          <p:cNvSpPr txBox="1"/>
          <p:nvPr/>
        </p:nvSpPr>
        <p:spPr>
          <a:xfrm>
            <a:off x="685800" y="2112264"/>
            <a:ext cx="235000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Explain and use the principle of superposition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3355848" y="1508760"/>
            <a:ext cx="2624328" cy="1371600"/>
          </a:xfrm>
          <a:prstGeom prst="roundRect">
            <a:avLst>
              <a:gd name="adj" fmla="val 8000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3493008" y="1645920"/>
            <a:ext cx="384048" cy="384048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3493008" y="164592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50" dirty="0"/>
          </a:p>
        </p:txBody>
      </p:sp>
      <p:sp>
        <p:nvSpPr>
          <p:cNvPr id="14" name="Text 12"/>
          <p:cNvSpPr txBox="1"/>
          <p:nvPr/>
        </p:nvSpPr>
        <p:spPr>
          <a:xfrm>
            <a:off x="3977640" y="1700784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 8.1.2</a:t>
            </a:r>
            <a:endParaRPr lang="en-US" sz="1150" dirty="0"/>
          </a:p>
        </p:txBody>
      </p:sp>
      <p:sp>
        <p:nvSpPr>
          <p:cNvPr id="15" name="Text 13"/>
          <p:cNvSpPr txBox="1"/>
          <p:nvPr/>
        </p:nvSpPr>
        <p:spPr>
          <a:xfrm>
            <a:off x="3493008" y="2112264"/>
            <a:ext cx="235000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Experiments: stationary waves with microwaves, strings, air columns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6163056" y="1508760"/>
            <a:ext cx="2624328" cy="1371600"/>
          </a:xfrm>
          <a:prstGeom prst="roundRect">
            <a:avLst>
              <a:gd name="adj" fmla="val 8000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6300216" y="1645920"/>
            <a:ext cx="384048" cy="384048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 txBox="1"/>
          <p:nvPr/>
        </p:nvSpPr>
        <p:spPr>
          <a:xfrm>
            <a:off x="6300216" y="164592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50" dirty="0"/>
          </a:p>
        </p:txBody>
      </p:sp>
      <p:sp>
        <p:nvSpPr>
          <p:cNvPr id="19" name="Text 17"/>
          <p:cNvSpPr txBox="1"/>
          <p:nvPr/>
        </p:nvSpPr>
        <p:spPr>
          <a:xfrm>
            <a:off x="6784848" y="1700784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 8.1.3</a:t>
            </a:r>
            <a:endParaRPr lang="en-US" sz="1150" dirty="0"/>
          </a:p>
        </p:txBody>
      </p:sp>
      <p:sp>
        <p:nvSpPr>
          <p:cNvPr id="20" name="Text 18"/>
          <p:cNvSpPr txBox="1"/>
          <p:nvPr/>
        </p:nvSpPr>
        <p:spPr>
          <a:xfrm>
            <a:off x="6300216" y="2112264"/>
            <a:ext cx="235000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Formation of a stationary wave; nodes and antinodes</a:t>
            </a:r>
            <a:endParaRPr lang="en-US" sz="1500" dirty="0"/>
          </a:p>
        </p:txBody>
      </p:sp>
      <p:sp>
        <p:nvSpPr>
          <p:cNvPr id="21" name="Shape 19"/>
          <p:cNvSpPr/>
          <p:nvPr/>
        </p:nvSpPr>
        <p:spPr>
          <a:xfrm>
            <a:off x="8970264" y="1508760"/>
            <a:ext cx="2624328" cy="1371600"/>
          </a:xfrm>
          <a:prstGeom prst="roundRect">
            <a:avLst>
              <a:gd name="adj" fmla="val 8000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9107424" y="1645920"/>
            <a:ext cx="384048" cy="384048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 txBox="1"/>
          <p:nvPr/>
        </p:nvSpPr>
        <p:spPr>
          <a:xfrm>
            <a:off x="9107424" y="164592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50" dirty="0"/>
          </a:p>
        </p:txBody>
      </p:sp>
      <p:sp>
        <p:nvSpPr>
          <p:cNvPr id="24" name="Text 22"/>
          <p:cNvSpPr txBox="1"/>
          <p:nvPr/>
        </p:nvSpPr>
        <p:spPr>
          <a:xfrm>
            <a:off x="9592056" y="1700784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 8.1.4</a:t>
            </a:r>
            <a:endParaRPr lang="en-US" sz="1150" dirty="0"/>
          </a:p>
        </p:txBody>
      </p:sp>
      <p:sp>
        <p:nvSpPr>
          <p:cNvPr id="25" name="Text 23"/>
          <p:cNvSpPr txBox="1"/>
          <p:nvPr/>
        </p:nvSpPr>
        <p:spPr>
          <a:xfrm>
            <a:off x="9107424" y="2112264"/>
            <a:ext cx="235000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Find wavelength from node or antinode positions</a:t>
            </a:r>
            <a:endParaRPr lang="en-US" sz="1500" dirty="0"/>
          </a:p>
        </p:txBody>
      </p:sp>
      <p:sp>
        <p:nvSpPr>
          <p:cNvPr id="26" name="Shape 24"/>
          <p:cNvSpPr/>
          <p:nvPr/>
        </p:nvSpPr>
        <p:spPr>
          <a:xfrm>
            <a:off x="548640" y="3044952"/>
            <a:ext cx="2624328" cy="1371600"/>
          </a:xfrm>
          <a:prstGeom prst="roundRect">
            <a:avLst>
              <a:gd name="adj" fmla="val 8000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Shape 25"/>
          <p:cNvSpPr/>
          <p:nvPr/>
        </p:nvSpPr>
        <p:spPr>
          <a:xfrm>
            <a:off x="685800" y="3182112"/>
            <a:ext cx="384048" cy="384048"/>
          </a:xfrm>
          <a:prstGeom prst="ellipse">
            <a:avLst/>
          </a:prstGeom>
          <a:solidFill>
            <a:srgbClr val="D98200"/>
          </a:solidFill>
          <a:ln w="12700">
            <a:solidFill>
              <a:srgbClr val="D982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Text 26"/>
          <p:cNvSpPr txBox="1"/>
          <p:nvPr/>
        </p:nvSpPr>
        <p:spPr>
          <a:xfrm>
            <a:off x="685800" y="318211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450" dirty="0"/>
          </a:p>
        </p:txBody>
      </p:sp>
      <p:sp>
        <p:nvSpPr>
          <p:cNvPr id="29" name="Text 27"/>
          <p:cNvSpPr txBox="1"/>
          <p:nvPr/>
        </p:nvSpPr>
        <p:spPr>
          <a:xfrm>
            <a:off x="1170432" y="3236976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 8.2.1</a:t>
            </a:r>
            <a:endParaRPr lang="en-US" sz="1150" dirty="0"/>
          </a:p>
        </p:txBody>
      </p:sp>
      <p:sp>
        <p:nvSpPr>
          <p:cNvPr id="30" name="Text 28"/>
          <p:cNvSpPr txBox="1"/>
          <p:nvPr/>
        </p:nvSpPr>
        <p:spPr>
          <a:xfrm>
            <a:off x="685800" y="3648456"/>
            <a:ext cx="235000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Explain the meaning of diffraction</a:t>
            </a:r>
            <a:endParaRPr lang="en-US" sz="1500" dirty="0"/>
          </a:p>
        </p:txBody>
      </p:sp>
      <p:sp>
        <p:nvSpPr>
          <p:cNvPr id="31" name="Shape 29"/>
          <p:cNvSpPr/>
          <p:nvPr/>
        </p:nvSpPr>
        <p:spPr>
          <a:xfrm>
            <a:off x="3355848" y="3044952"/>
            <a:ext cx="2624328" cy="1371600"/>
          </a:xfrm>
          <a:prstGeom prst="roundRect">
            <a:avLst>
              <a:gd name="adj" fmla="val 8000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2" name="Shape 30"/>
          <p:cNvSpPr/>
          <p:nvPr/>
        </p:nvSpPr>
        <p:spPr>
          <a:xfrm>
            <a:off x="3493008" y="3182112"/>
            <a:ext cx="384048" cy="384048"/>
          </a:xfrm>
          <a:prstGeom prst="ellipse">
            <a:avLst/>
          </a:prstGeom>
          <a:solidFill>
            <a:srgbClr val="D98200"/>
          </a:solidFill>
          <a:ln w="12700">
            <a:solidFill>
              <a:srgbClr val="D982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3" name="Text 31"/>
          <p:cNvSpPr txBox="1"/>
          <p:nvPr/>
        </p:nvSpPr>
        <p:spPr>
          <a:xfrm>
            <a:off x="3493008" y="318211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450" dirty="0"/>
          </a:p>
        </p:txBody>
      </p:sp>
      <p:sp>
        <p:nvSpPr>
          <p:cNvPr id="34" name="Text 32"/>
          <p:cNvSpPr txBox="1"/>
          <p:nvPr/>
        </p:nvSpPr>
        <p:spPr>
          <a:xfrm>
            <a:off x="3977640" y="3236976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 8.2.2</a:t>
            </a:r>
            <a:endParaRPr lang="en-US" sz="1150" dirty="0"/>
          </a:p>
        </p:txBody>
      </p:sp>
      <p:sp>
        <p:nvSpPr>
          <p:cNvPr id="35" name="Text 33"/>
          <p:cNvSpPr txBox="1"/>
          <p:nvPr/>
        </p:nvSpPr>
        <p:spPr>
          <a:xfrm>
            <a:off x="3493008" y="3648456"/>
            <a:ext cx="235000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Effect of gap width relative to wavelength (ripple tank)</a:t>
            </a:r>
            <a:endParaRPr lang="en-US" sz="1500" dirty="0"/>
          </a:p>
        </p:txBody>
      </p:sp>
      <p:sp>
        <p:nvSpPr>
          <p:cNvPr id="36" name="Shape 34"/>
          <p:cNvSpPr/>
          <p:nvPr/>
        </p:nvSpPr>
        <p:spPr>
          <a:xfrm>
            <a:off x="6163056" y="3044952"/>
            <a:ext cx="2624328" cy="1371600"/>
          </a:xfrm>
          <a:prstGeom prst="roundRect">
            <a:avLst>
              <a:gd name="adj" fmla="val 8000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7" name="Shape 35"/>
          <p:cNvSpPr/>
          <p:nvPr/>
        </p:nvSpPr>
        <p:spPr>
          <a:xfrm>
            <a:off x="6300216" y="3182112"/>
            <a:ext cx="384048" cy="384048"/>
          </a:xfrm>
          <a:prstGeom prst="ellipse">
            <a:avLst/>
          </a:prstGeom>
          <a:solidFill>
            <a:srgbClr val="238A7E"/>
          </a:solidFill>
          <a:ln w="12700">
            <a:solidFill>
              <a:srgbClr val="238A7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8" name="Text 36"/>
          <p:cNvSpPr txBox="1"/>
          <p:nvPr/>
        </p:nvSpPr>
        <p:spPr>
          <a:xfrm>
            <a:off x="6300216" y="318211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450" dirty="0"/>
          </a:p>
        </p:txBody>
      </p:sp>
      <p:sp>
        <p:nvSpPr>
          <p:cNvPr id="39" name="Text 37"/>
          <p:cNvSpPr txBox="1"/>
          <p:nvPr/>
        </p:nvSpPr>
        <p:spPr>
          <a:xfrm>
            <a:off x="6784848" y="3236976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 8.3.1</a:t>
            </a:r>
            <a:endParaRPr lang="en-US" sz="1150" dirty="0"/>
          </a:p>
        </p:txBody>
      </p:sp>
      <p:sp>
        <p:nvSpPr>
          <p:cNvPr id="40" name="Text 38"/>
          <p:cNvSpPr txBox="1"/>
          <p:nvPr/>
        </p:nvSpPr>
        <p:spPr>
          <a:xfrm>
            <a:off x="6300216" y="3648456"/>
            <a:ext cx="235000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Understand interference and coherence</a:t>
            </a:r>
            <a:endParaRPr lang="en-US" sz="1500" dirty="0"/>
          </a:p>
        </p:txBody>
      </p:sp>
      <p:sp>
        <p:nvSpPr>
          <p:cNvPr id="41" name="Shape 39"/>
          <p:cNvSpPr/>
          <p:nvPr/>
        </p:nvSpPr>
        <p:spPr>
          <a:xfrm>
            <a:off x="8970264" y="3044952"/>
            <a:ext cx="2624328" cy="1371600"/>
          </a:xfrm>
          <a:prstGeom prst="roundRect">
            <a:avLst>
              <a:gd name="adj" fmla="val 8000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2" name="Shape 40"/>
          <p:cNvSpPr/>
          <p:nvPr/>
        </p:nvSpPr>
        <p:spPr>
          <a:xfrm>
            <a:off x="9107424" y="3182112"/>
            <a:ext cx="384048" cy="384048"/>
          </a:xfrm>
          <a:prstGeom prst="ellipse">
            <a:avLst/>
          </a:prstGeom>
          <a:solidFill>
            <a:srgbClr val="238A7E"/>
          </a:solidFill>
          <a:ln w="12700">
            <a:solidFill>
              <a:srgbClr val="238A7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3" name="Text 41"/>
          <p:cNvSpPr txBox="1"/>
          <p:nvPr/>
        </p:nvSpPr>
        <p:spPr>
          <a:xfrm>
            <a:off x="9107424" y="318211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450" dirty="0"/>
          </a:p>
        </p:txBody>
      </p:sp>
      <p:sp>
        <p:nvSpPr>
          <p:cNvPr id="44" name="Text 42"/>
          <p:cNvSpPr txBox="1"/>
          <p:nvPr/>
        </p:nvSpPr>
        <p:spPr>
          <a:xfrm>
            <a:off x="9592056" y="3236976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 8.3.2</a:t>
            </a:r>
            <a:endParaRPr lang="en-US" sz="1150" dirty="0"/>
          </a:p>
        </p:txBody>
      </p:sp>
      <p:sp>
        <p:nvSpPr>
          <p:cNvPr id="45" name="Text 43"/>
          <p:cNvSpPr txBox="1"/>
          <p:nvPr/>
        </p:nvSpPr>
        <p:spPr>
          <a:xfrm>
            <a:off x="9107424" y="3648456"/>
            <a:ext cx="235000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Two-source interference: water, sound, light, microwaves</a:t>
            </a:r>
            <a:endParaRPr lang="en-US" sz="1500" dirty="0"/>
          </a:p>
        </p:txBody>
      </p:sp>
      <p:sp>
        <p:nvSpPr>
          <p:cNvPr id="46" name="Shape 44"/>
          <p:cNvSpPr/>
          <p:nvPr/>
        </p:nvSpPr>
        <p:spPr>
          <a:xfrm>
            <a:off x="548640" y="4581144"/>
            <a:ext cx="2624328" cy="1371600"/>
          </a:xfrm>
          <a:prstGeom prst="roundRect">
            <a:avLst>
              <a:gd name="adj" fmla="val 8000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7" name="Shape 45"/>
          <p:cNvSpPr/>
          <p:nvPr/>
        </p:nvSpPr>
        <p:spPr>
          <a:xfrm>
            <a:off x="685800" y="4718304"/>
            <a:ext cx="384048" cy="384048"/>
          </a:xfrm>
          <a:prstGeom prst="ellipse">
            <a:avLst/>
          </a:prstGeom>
          <a:solidFill>
            <a:srgbClr val="238A7E"/>
          </a:solidFill>
          <a:ln w="12700">
            <a:solidFill>
              <a:srgbClr val="238A7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8" name="Text 46"/>
          <p:cNvSpPr txBox="1"/>
          <p:nvPr/>
        </p:nvSpPr>
        <p:spPr>
          <a:xfrm>
            <a:off x="685800" y="471830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450" dirty="0"/>
          </a:p>
        </p:txBody>
      </p:sp>
      <p:sp>
        <p:nvSpPr>
          <p:cNvPr id="49" name="Text 47"/>
          <p:cNvSpPr txBox="1"/>
          <p:nvPr/>
        </p:nvSpPr>
        <p:spPr>
          <a:xfrm>
            <a:off x="1170432" y="4773168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 8.3.3</a:t>
            </a:r>
            <a:endParaRPr lang="en-US" sz="1150" dirty="0"/>
          </a:p>
        </p:txBody>
      </p:sp>
      <p:sp>
        <p:nvSpPr>
          <p:cNvPr id="50" name="Text 48"/>
          <p:cNvSpPr txBox="1"/>
          <p:nvPr/>
        </p:nvSpPr>
        <p:spPr>
          <a:xfrm>
            <a:off x="685800" y="5184648"/>
            <a:ext cx="235000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Conditions for observable interference fringes</a:t>
            </a:r>
            <a:endParaRPr lang="en-US" sz="1500" dirty="0"/>
          </a:p>
        </p:txBody>
      </p:sp>
      <p:sp>
        <p:nvSpPr>
          <p:cNvPr id="51" name="Shape 49"/>
          <p:cNvSpPr/>
          <p:nvPr/>
        </p:nvSpPr>
        <p:spPr>
          <a:xfrm>
            <a:off x="3355848" y="4581144"/>
            <a:ext cx="2624328" cy="1371600"/>
          </a:xfrm>
          <a:prstGeom prst="roundRect">
            <a:avLst>
              <a:gd name="adj" fmla="val 8000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2" name="Shape 50"/>
          <p:cNvSpPr/>
          <p:nvPr/>
        </p:nvSpPr>
        <p:spPr>
          <a:xfrm>
            <a:off x="3493008" y="4718304"/>
            <a:ext cx="384048" cy="384048"/>
          </a:xfrm>
          <a:prstGeom prst="ellipse">
            <a:avLst/>
          </a:prstGeom>
          <a:solidFill>
            <a:srgbClr val="238A7E"/>
          </a:solidFill>
          <a:ln w="12700">
            <a:solidFill>
              <a:srgbClr val="238A7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3" name="Text 51"/>
          <p:cNvSpPr txBox="1"/>
          <p:nvPr/>
        </p:nvSpPr>
        <p:spPr>
          <a:xfrm>
            <a:off x="3493008" y="471830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450" dirty="0"/>
          </a:p>
        </p:txBody>
      </p:sp>
      <p:sp>
        <p:nvSpPr>
          <p:cNvPr id="54" name="Text 52"/>
          <p:cNvSpPr txBox="1"/>
          <p:nvPr/>
        </p:nvSpPr>
        <p:spPr>
          <a:xfrm>
            <a:off x="3977640" y="4773168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 8.3.4</a:t>
            </a:r>
            <a:endParaRPr lang="en-US" sz="1150" dirty="0"/>
          </a:p>
        </p:txBody>
      </p:sp>
      <p:sp>
        <p:nvSpPr>
          <p:cNvPr id="55" name="Text 53"/>
          <p:cNvSpPr txBox="1"/>
          <p:nvPr/>
        </p:nvSpPr>
        <p:spPr>
          <a:xfrm>
            <a:off x="3493008" y="5184648"/>
            <a:ext cx="235000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Recall and use λ = ax / D</a:t>
            </a:r>
            <a:endParaRPr lang="en-US" sz="1500" dirty="0"/>
          </a:p>
        </p:txBody>
      </p:sp>
      <p:sp>
        <p:nvSpPr>
          <p:cNvPr id="56" name="Shape 54"/>
          <p:cNvSpPr/>
          <p:nvPr/>
        </p:nvSpPr>
        <p:spPr>
          <a:xfrm>
            <a:off x="6163056" y="4581144"/>
            <a:ext cx="2624328" cy="1371600"/>
          </a:xfrm>
          <a:prstGeom prst="roundRect">
            <a:avLst>
              <a:gd name="adj" fmla="val 8000"/>
            </a:avLst>
          </a:prstGeom>
          <a:solidFill>
            <a:srgbClr val="FCEBE6"/>
          </a:solidFill>
          <a:ln w="12700">
            <a:solidFill>
              <a:srgbClr val="FCEB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7" name="Shape 55"/>
          <p:cNvSpPr/>
          <p:nvPr/>
        </p:nvSpPr>
        <p:spPr>
          <a:xfrm>
            <a:off x="6300216" y="4718304"/>
            <a:ext cx="384048" cy="384048"/>
          </a:xfrm>
          <a:prstGeom prst="ellipse">
            <a:avLst/>
          </a:prstGeom>
          <a:solidFill>
            <a:srgbClr val="D9482B"/>
          </a:solidFill>
          <a:ln w="12700">
            <a:solidFill>
              <a:srgbClr val="D9482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8" name="Text 56"/>
          <p:cNvSpPr txBox="1"/>
          <p:nvPr/>
        </p:nvSpPr>
        <p:spPr>
          <a:xfrm>
            <a:off x="6300216" y="471830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450" dirty="0"/>
          </a:p>
        </p:txBody>
      </p:sp>
      <p:sp>
        <p:nvSpPr>
          <p:cNvPr id="59" name="Text 57"/>
          <p:cNvSpPr txBox="1"/>
          <p:nvPr/>
        </p:nvSpPr>
        <p:spPr>
          <a:xfrm>
            <a:off x="6784848" y="4773168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 8.4.1</a:t>
            </a:r>
            <a:endParaRPr lang="en-US" sz="1150" dirty="0"/>
          </a:p>
        </p:txBody>
      </p:sp>
      <p:sp>
        <p:nvSpPr>
          <p:cNvPr id="60" name="Text 58"/>
          <p:cNvSpPr txBox="1"/>
          <p:nvPr/>
        </p:nvSpPr>
        <p:spPr>
          <a:xfrm>
            <a:off x="6300216" y="5184648"/>
            <a:ext cx="235000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Recall and use d sin θ = nλ</a:t>
            </a:r>
            <a:endParaRPr lang="en-US" sz="1500" dirty="0"/>
          </a:p>
        </p:txBody>
      </p:sp>
      <p:sp>
        <p:nvSpPr>
          <p:cNvPr id="61" name="Shape 59"/>
          <p:cNvSpPr/>
          <p:nvPr/>
        </p:nvSpPr>
        <p:spPr>
          <a:xfrm>
            <a:off x="8970264" y="4581144"/>
            <a:ext cx="2624328" cy="1371600"/>
          </a:xfrm>
          <a:prstGeom prst="roundRect">
            <a:avLst>
              <a:gd name="adj" fmla="val 8000"/>
            </a:avLst>
          </a:prstGeom>
          <a:solidFill>
            <a:srgbClr val="FCEBE6"/>
          </a:solidFill>
          <a:ln w="12700">
            <a:solidFill>
              <a:srgbClr val="FCEB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2" name="Shape 60"/>
          <p:cNvSpPr/>
          <p:nvPr/>
        </p:nvSpPr>
        <p:spPr>
          <a:xfrm>
            <a:off x="9107424" y="4718304"/>
            <a:ext cx="384048" cy="384048"/>
          </a:xfrm>
          <a:prstGeom prst="ellipse">
            <a:avLst/>
          </a:prstGeom>
          <a:solidFill>
            <a:srgbClr val="D9482B"/>
          </a:solidFill>
          <a:ln w="12700">
            <a:solidFill>
              <a:srgbClr val="D9482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3" name="Text 61"/>
          <p:cNvSpPr txBox="1"/>
          <p:nvPr/>
        </p:nvSpPr>
        <p:spPr>
          <a:xfrm>
            <a:off x="9107424" y="471830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450" dirty="0"/>
          </a:p>
        </p:txBody>
      </p:sp>
      <p:sp>
        <p:nvSpPr>
          <p:cNvPr id="64" name="Text 62"/>
          <p:cNvSpPr txBox="1"/>
          <p:nvPr/>
        </p:nvSpPr>
        <p:spPr>
          <a:xfrm>
            <a:off x="9592056" y="4773168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 8.4.2</a:t>
            </a:r>
            <a:endParaRPr lang="en-US" sz="1150" dirty="0"/>
          </a:p>
        </p:txBody>
      </p:sp>
      <p:sp>
        <p:nvSpPr>
          <p:cNvPr id="65" name="Text 63"/>
          <p:cNvSpPr txBox="1"/>
          <p:nvPr/>
        </p:nvSpPr>
        <p:spPr>
          <a:xfrm>
            <a:off x="9107424" y="5184648"/>
            <a:ext cx="235000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a grating to find the wavelength of light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8 · SUPERPOSITION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Lesson roadmap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8 · Superposition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645920"/>
            <a:ext cx="2624328" cy="2057400"/>
          </a:xfrm>
          <a:prstGeom prst="roundRect">
            <a:avLst>
              <a:gd name="adj" fmla="val 5333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777240" y="1828800"/>
            <a:ext cx="1371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1591B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01</a:t>
            </a:r>
            <a:endParaRPr lang="en-US" sz="3600" dirty="0"/>
          </a:p>
        </p:txBody>
      </p:sp>
      <p:sp>
        <p:nvSpPr>
          <p:cNvPr id="8" name="Text 6"/>
          <p:cNvSpPr txBox="1"/>
          <p:nvPr/>
        </p:nvSpPr>
        <p:spPr>
          <a:xfrm>
            <a:off x="777240" y="2560320"/>
            <a:ext cx="2240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Superposition</a:t>
            </a:r>
            <a:endParaRPr lang="en-US" sz="1900" dirty="0"/>
          </a:p>
        </p:txBody>
      </p:sp>
      <p:sp>
        <p:nvSpPr>
          <p:cNvPr id="9" name="Text 7"/>
          <p:cNvSpPr txBox="1"/>
          <p:nvPr/>
        </p:nvSpPr>
        <p:spPr>
          <a:xfrm>
            <a:off x="777240" y="3063240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Adding displacements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3355848" y="1645920"/>
            <a:ext cx="2624328" cy="2057400"/>
          </a:xfrm>
          <a:prstGeom prst="roundRect">
            <a:avLst>
              <a:gd name="adj" fmla="val 5333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 txBox="1"/>
          <p:nvPr/>
        </p:nvSpPr>
        <p:spPr>
          <a:xfrm>
            <a:off x="3584448" y="1828800"/>
            <a:ext cx="1371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02</a:t>
            </a:r>
            <a:endParaRPr lang="en-US" sz="3600" dirty="0"/>
          </a:p>
        </p:txBody>
      </p:sp>
      <p:sp>
        <p:nvSpPr>
          <p:cNvPr id="12" name="Text 10"/>
          <p:cNvSpPr txBox="1"/>
          <p:nvPr/>
        </p:nvSpPr>
        <p:spPr>
          <a:xfrm>
            <a:off x="3584448" y="2560320"/>
            <a:ext cx="2240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Stationary waves</a:t>
            </a:r>
            <a:endParaRPr lang="en-US" sz="1900" dirty="0"/>
          </a:p>
        </p:txBody>
      </p:sp>
      <p:sp>
        <p:nvSpPr>
          <p:cNvPr id="13" name="Text 11"/>
          <p:cNvSpPr txBox="1"/>
          <p:nvPr/>
        </p:nvSpPr>
        <p:spPr>
          <a:xfrm>
            <a:off x="3584448" y="3063240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Nodes and antinodes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6163056" y="1645920"/>
            <a:ext cx="2624328" cy="2057400"/>
          </a:xfrm>
          <a:prstGeom prst="roundRect">
            <a:avLst>
              <a:gd name="adj" fmla="val 5333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 txBox="1"/>
          <p:nvPr/>
        </p:nvSpPr>
        <p:spPr>
          <a:xfrm>
            <a:off x="6391656" y="1828800"/>
            <a:ext cx="1371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03</a:t>
            </a:r>
            <a:endParaRPr lang="en-US" sz="3600" dirty="0"/>
          </a:p>
        </p:txBody>
      </p:sp>
      <p:sp>
        <p:nvSpPr>
          <p:cNvPr id="16" name="Text 14"/>
          <p:cNvSpPr txBox="1"/>
          <p:nvPr/>
        </p:nvSpPr>
        <p:spPr>
          <a:xfrm>
            <a:off x="6391656" y="2560320"/>
            <a:ext cx="2240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Strings &amp; air columns</a:t>
            </a:r>
            <a:endParaRPr lang="en-US" sz="1900" dirty="0"/>
          </a:p>
        </p:txBody>
      </p:sp>
      <p:sp>
        <p:nvSpPr>
          <p:cNvPr id="17" name="Text 15"/>
          <p:cNvSpPr txBox="1"/>
          <p:nvPr/>
        </p:nvSpPr>
        <p:spPr>
          <a:xfrm>
            <a:off x="6391656" y="3063240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Harmonics</a:t>
            </a:r>
            <a:endParaRPr lang="en-US" sz="1500" dirty="0"/>
          </a:p>
        </p:txBody>
      </p:sp>
      <p:sp>
        <p:nvSpPr>
          <p:cNvPr id="18" name="Shape 16"/>
          <p:cNvSpPr/>
          <p:nvPr/>
        </p:nvSpPr>
        <p:spPr>
          <a:xfrm>
            <a:off x="8970264" y="1645920"/>
            <a:ext cx="2624328" cy="2057400"/>
          </a:xfrm>
          <a:prstGeom prst="roundRect">
            <a:avLst>
              <a:gd name="adj" fmla="val 5333"/>
            </a:avLst>
          </a:prstGeom>
          <a:solidFill>
            <a:srgbClr val="FCEBE6"/>
          </a:solidFill>
          <a:ln w="12700">
            <a:solidFill>
              <a:srgbClr val="FCEB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 txBox="1"/>
          <p:nvPr/>
        </p:nvSpPr>
        <p:spPr>
          <a:xfrm>
            <a:off x="9198864" y="1828800"/>
            <a:ext cx="1371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D948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04</a:t>
            </a:r>
            <a:endParaRPr lang="en-US" sz="3600" dirty="0"/>
          </a:p>
        </p:txBody>
      </p:sp>
      <p:sp>
        <p:nvSpPr>
          <p:cNvPr id="20" name="Text 18"/>
          <p:cNvSpPr txBox="1"/>
          <p:nvPr/>
        </p:nvSpPr>
        <p:spPr>
          <a:xfrm>
            <a:off x="9198864" y="2560320"/>
            <a:ext cx="2240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Measuring λ</a:t>
            </a:r>
            <a:endParaRPr lang="en-US" sz="1900" dirty="0"/>
          </a:p>
        </p:txBody>
      </p:sp>
      <p:sp>
        <p:nvSpPr>
          <p:cNvPr id="21" name="Text 19"/>
          <p:cNvSpPr txBox="1"/>
          <p:nvPr/>
        </p:nvSpPr>
        <p:spPr>
          <a:xfrm>
            <a:off x="9198864" y="3063240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Microwaves and resonance</a:t>
            </a:r>
            <a:endParaRPr lang="en-US" sz="1500" dirty="0"/>
          </a:p>
        </p:txBody>
      </p:sp>
      <p:sp>
        <p:nvSpPr>
          <p:cNvPr id="22" name="Shape 20"/>
          <p:cNvSpPr/>
          <p:nvPr/>
        </p:nvSpPr>
        <p:spPr>
          <a:xfrm>
            <a:off x="548640" y="3931920"/>
            <a:ext cx="2624328" cy="2057400"/>
          </a:xfrm>
          <a:prstGeom prst="roundRect">
            <a:avLst>
              <a:gd name="adj" fmla="val 5333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 txBox="1"/>
          <p:nvPr/>
        </p:nvSpPr>
        <p:spPr>
          <a:xfrm>
            <a:off x="777240" y="4114800"/>
            <a:ext cx="1371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05</a:t>
            </a:r>
            <a:endParaRPr lang="en-US" sz="3600" dirty="0"/>
          </a:p>
        </p:txBody>
      </p:sp>
      <p:sp>
        <p:nvSpPr>
          <p:cNvPr id="24" name="Text 22"/>
          <p:cNvSpPr txBox="1"/>
          <p:nvPr/>
        </p:nvSpPr>
        <p:spPr>
          <a:xfrm>
            <a:off x="777240" y="4846320"/>
            <a:ext cx="2240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Diffraction</a:t>
            </a:r>
            <a:endParaRPr lang="en-US" sz="1900" dirty="0"/>
          </a:p>
        </p:txBody>
      </p:sp>
      <p:sp>
        <p:nvSpPr>
          <p:cNvPr id="25" name="Text 23"/>
          <p:cNvSpPr txBox="1"/>
          <p:nvPr/>
        </p:nvSpPr>
        <p:spPr>
          <a:xfrm>
            <a:off x="777240" y="5349240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Gap width vs wavelength</a:t>
            </a:r>
            <a:endParaRPr lang="en-US" sz="1500" dirty="0"/>
          </a:p>
        </p:txBody>
      </p:sp>
      <p:sp>
        <p:nvSpPr>
          <p:cNvPr id="26" name="Shape 24"/>
          <p:cNvSpPr/>
          <p:nvPr/>
        </p:nvSpPr>
        <p:spPr>
          <a:xfrm>
            <a:off x="3355848" y="3931920"/>
            <a:ext cx="2624328" cy="2057400"/>
          </a:xfrm>
          <a:prstGeom prst="roundRect">
            <a:avLst>
              <a:gd name="adj" fmla="val 5333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 txBox="1"/>
          <p:nvPr/>
        </p:nvSpPr>
        <p:spPr>
          <a:xfrm>
            <a:off x="3584448" y="4114800"/>
            <a:ext cx="1371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06</a:t>
            </a:r>
            <a:endParaRPr lang="en-US" sz="3600" dirty="0"/>
          </a:p>
        </p:txBody>
      </p:sp>
      <p:sp>
        <p:nvSpPr>
          <p:cNvPr id="28" name="Text 26"/>
          <p:cNvSpPr txBox="1"/>
          <p:nvPr/>
        </p:nvSpPr>
        <p:spPr>
          <a:xfrm>
            <a:off x="3584448" y="4846320"/>
            <a:ext cx="2240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Interference</a:t>
            </a:r>
            <a:endParaRPr lang="en-US" sz="1900" dirty="0"/>
          </a:p>
        </p:txBody>
      </p:sp>
      <p:sp>
        <p:nvSpPr>
          <p:cNvPr id="29" name="Text 27"/>
          <p:cNvSpPr txBox="1"/>
          <p:nvPr/>
        </p:nvSpPr>
        <p:spPr>
          <a:xfrm>
            <a:off x="3584448" y="5349240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Coherence, path difference</a:t>
            </a:r>
            <a:endParaRPr lang="en-US" sz="1500" dirty="0"/>
          </a:p>
        </p:txBody>
      </p:sp>
      <p:sp>
        <p:nvSpPr>
          <p:cNvPr id="30" name="Shape 28"/>
          <p:cNvSpPr/>
          <p:nvPr/>
        </p:nvSpPr>
        <p:spPr>
          <a:xfrm>
            <a:off x="6163056" y="3931920"/>
            <a:ext cx="2624328" cy="2057400"/>
          </a:xfrm>
          <a:prstGeom prst="roundRect">
            <a:avLst>
              <a:gd name="adj" fmla="val 5333"/>
            </a:avLst>
          </a:prstGeom>
          <a:solidFill>
            <a:srgbClr val="FCEBE6"/>
          </a:solidFill>
          <a:ln w="12700">
            <a:solidFill>
              <a:srgbClr val="FCEB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Text 29"/>
          <p:cNvSpPr txBox="1"/>
          <p:nvPr/>
        </p:nvSpPr>
        <p:spPr>
          <a:xfrm>
            <a:off x="6391656" y="4114800"/>
            <a:ext cx="1371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D948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07</a:t>
            </a:r>
            <a:endParaRPr lang="en-US" sz="3600" dirty="0"/>
          </a:p>
        </p:txBody>
      </p:sp>
      <p:sp>
        <p:nvSpPr>
          <p:cNvPr id="32" name="Text 30"/>
          <p:cNvSpPr txBox="1"/>
          <p:nvPr/>
        </p:nvSpPr>
        <p:spPr>
          <a:xfrm>
            <a:off x="6391656" y="4846320"/>
            <a:ext cx="2240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Young's double slit</a:t>
            </a:r>
            <a:endParaRPr lang="en-US" sz="1900" dirty="0"/>
          </a:p>
        </p:txBody>
      </p:sp>
      <p:sp>
        <p:nvSpPr>
          <p:cNvPr id="33" name="Text 31"/>
          <p:cNvSpPr txBox="1"/>
          <p:nvPr/>
        </p:nvSpPr>
        <p:spPr>
          <a:xfrm>
            <a:off x="6391656" y="5349240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λ = ax / D</a:t>
            </a:r>
            <a:endParaRPr lang="en-US" sz="1500" dirty="0"/>
          </a:p>
        </p:txBody>
      </p:sp>
      <p:sp>
        <p:nvSpPr>
          <p:cNvPr id="34" name="Shape 32"/>
          <p:cNvSpPr/>
          <p:nvPr/>
        </p:nvSpPr>
        <p:spPr>
          <a:xfrm>
            <a:off x="8970264" y="3931920"/>
            <a:ext cx="2624328" cy="2057400"/>
          </a:xfrm>
          <a:prstGeom prst="roundRect">
            <a:avLst>
              <a:gd name="adj" fmla="val 5333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5" name="Text 33"/>
          <p:cNvSpPr txBox="1"/>
          <p:nvPr/>
        </p:nvSpPr>
        <p:spPr>
          <a:xfrm>
            <a:off x="9198864" y="4114800"/>
            <a:ext cx="1371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1591B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08</a:t>
            </a:r>
            <a:endParaRPr lang="en-US" sz="3600" dirty="0"/>
          </a:p>
        </p:txBody>
      </p:sp>
      <p:sp>
        <p:nvSpPr>
          <p:cNvPr id="36" name="Text 34"/>
          <p:cNvSpPr txBox="1"/>
          <p:nvPr/>
        </p:nvSpPr>
        <p:spPr>
          <a:xfrm>
            <a:off x="9198864" y="4846320"/>
            <a:ext cx="2240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Diffraction grating</a:t>
            </a:r>
            <a:endParaRPr lang="en-US" sz="1900" dirty="0"/>
          </a:p>
        </p:txBody>
      </p:sp>
      <p:sp>
        <p:nvSpPr>
          <p:cNvPr id="37" name="Text 35"/>
          <p:cNvSpPr txBox="1"/>
          <p:nvPr/>
        </p:nvSpPr>
        <p:spPr>
          <a:xfrm>
            <a:off x="9198864" y="5349240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 sin θ = nλ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118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1463040"/>
            <a:ext cx="36576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0" b="1" dirty="0">
                <a:solidFill>
                  <a:srgbClr val="F5B1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01</a:t>
            </a:r>
            <a:endParaRPr lang="en-US" sz="11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320040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principle of superposition</a:t>
            </a:r>
            <a:endParaRPr lang="en-US" sz="4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4160520"/>
            <a:ext cx="10058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B9C2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waves overlap, their displacements add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14300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kern="0" spc="300" dirty="0">
                <a:solidFill>
                  <a:srgbClr val="37C9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LEARNING OUTCOME 8.1.1</a:t>
            </a:r>
            <a:endParaRPr lang="en-US" sz="145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C96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8 · Superposition   |   Cambridge International AS Level Physics 9702</a:t>
            </a:r>
            <a:endParaRPr lang="en-US" sz="1000" dirty="0"/>
          </a:p>
        </p:txBody>
      </p:sp>
      <p:sp>
        <p:nvSpPr>
          <p:cNvPr id="7" name="Text 5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C96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8.1.1 · EXPLAIN AND USE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principle of superposition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8 · Superposition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11091672" cy="1097280"/>
          </a:xfrm>
          <a:prstGeom prst="roundRect">
            <a:avLst>
              <a:gd name="adj" fmla="val 10000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822960" y="1554480"/>
            <a:ext cx="106070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i="1" dirty="0">
                <a:solidFill>
                  <a:srgbClr val="1591B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When two or more waves of the same type overlap at a point, the resultant displacement is the sum of the individual displacements.</a:t>
            </a:r>
            <a:endParaRPr lang="en-US" sz="1900" dirty="0"/>
          </a:p>
        </p:txBody>
      </p:sp>
      <p:sp>
        <p:nvSpPr>
          <p:cNvPr id="9" name="Shape 6"/>
          <p:cNvSpPr/>
          <p:nvPr/>
        </p:nvSpPr>
        <p:spPr>
          <a:xfrm>
            <a:off x="548640" y="5257800"/>
            <a:ext cx="5449824" cy="822960"/>
          </a:xfrm>
          <a:prstGeom prst="roundRect">
            <a:avLst>
              <a:gd name="adj" fmla="val 13333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 txBox="1"/>
          <p:nvPr/>
        </p:nvSpPr>
        <p:spPr>
          <a:xfrm>
            <a:off x="777240" y="5349240"/>
            <a:ext cx="5029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b="1" dirty="0">
                <a:solidFill>
                  <a:srgbClr val="238A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phase → constructive: </a:t>
            </a:r>
            <a:endParaRPr lang="en-US" sz="1550" dirty="0"/>
          </a:p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amplitudes add (double for equal waves)</a:t>
            </a:r>
            <a:endParaRPr lang="en-US" sz="1550" dirty="0"/>
          </a:p>
        </p:txBody>
      </p:sp>
      <p:sp>
        <p:nvSpPr>
          <p:cNvPr id="11" name="Shape 8"/>
          <p:cNvSpPr/>
          <p:nvPr/>
        </p:nvSpPr>
        <p:spPr>
          <a:xfrm>
            <a:off x="6190488" y="5257800"/>
            <a:ext cx="5449824" cy="822960"/>
          </a:xfrm>
          <a:prstGeom prst="roundRect">
            <a:avLst>
              <a:gd name="adj" fmla="val 13333"/>
            </a:avLst>
          </a:prstGeom>
          <a:solidFill>
            <a:srgbClr val="FCEBE6"/>
          </a:solidFill>
          <a:ln w="12700">
            <a:solidFill>
              <a:srgbClr val="FCEB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 txBox="1"/>
          <p:nvPr/>
        </p:nvSpPr>
        <p:spPr>
          <a:xfrm>
            <a:off x="6419088" y="5349240"/>
            <a:ext cx="5029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b="1" dirty="0">
                <a:solidFill>
                  <a:srgbClr val="D948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Antiphase → destructive: </a:t>
            </a:r>
            <a:endParaRPr lang="en-US" sz="1550" dirty="0"/>
          </a:p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equal waves cancel to zero</a:t>
            </a:r>
            <a:endParaRPr lang="en-US" sz="1550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290BD2EC-70FB-7A86-B1E5-DDCC9B97FC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8332" y="2722341"/>
            <a:ext cx="6001512" cy="2466879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8.1.1 · ADD POINT BY POINT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Sketching a resultant wave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8 · Superposition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000" dirty="0"/>
          </a:p>
        </p:txBody>
      </p:sp>
      <p:pic>
        <p:nvPicPr>
          <p:cNvPr id="6" name="Image 0" descr="figs8/sketch_resultan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417320"/>
            <a:ext cx="6602366" cy="36576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7680960" y="1554480"/>
            <a:ext cx="3959352" cy="4526280"/>
          </a:xfrm>
          <a:prstGeom prst="roundRect">
            <a:avLst>
              <a:gd name="adj" fmla="val 2771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 txBox="1"/>
          <p:nvPr/>
        </p:nvSpPr>
        <p:spPr>
          <a:xfrm>
            <a:off x="7909560" y="16916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Method</a:t>
            </a:r>
            <a:endParaRPr lang="en-US" sz="1800" dirty="0"/>
          </a:p>
        </p:txBody>
      </p:sp>
      <p:sp>
        <p:nvSpPr>
          <p:cNvPr id="9" name="Shape 6"/>
          <p:cNvSpPr/>
          <p:nvPr/>
        </p:nvSpPr>
        <p:spPr>
          <a:xfrm>
            <a:off x="7909560" y="2194560"/>
            <a:ext cx="384048" cy="384048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 txBox="1"/>
          <p:nvPr/>
        </p:nvSpPr>
        <p:spPr>
          <a:xfrm>
            <a:off x="7909560" y="219456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50" dirty="0"/>
          </a:p>
        </p:txBody>
      </p:sp>
      <p:sp>
        <p:nvSpPr>
          <p:cNvPr id="11" name="Text 8"/>
          <p:cNvSpPr txBox="1"/>
          <p:nvPr/>
        </p:nvSpPr>
        <p:spPr>
          <a:xfrm>
            <a:off x="8458200" y="2176272"/>
            <a:ext cx="31089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 each x, read both displacements (with sign)</a:t>
            </a:r>
            <a:endParaRPr lang="en-US" sz="1550" dirty="0"/>
          </a:p>
        </p:txBody>
      </p:sp>
      <p:sp>
        <p:nvSpPr>
          <p:cNvPr id="12" name="Shape 9"/>
          <p:cNvSpPr/>
          <p:nvPr/>
        </p:nvSpPr>
        <p:spPr>
          <a:xfrm>
            <a:off x="7909560" y="3108960"/>
            <a:ext cx="384048" cy="384048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 txBox="1"/>
          <p:nvPr/>
        </p:nvSpPr>
        <p:spPr>
          <a:xfrm>
            <a:off x="7909560" y="310896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50" dirty="0"/>
          </a:p>
        </p:txBody>
      </p:sp>
      <p:sp>
        <p:nvSpPr>
          <p:cNvPr id="14" name="Text 11"/>
          <p:cNvSpPr txBox="1"/>
          <p:nvPr/>
        </p:nvSpPr>
        <p:spPr>
          <a:xfrm>
            <a:off x="8458200" y="3090672"/>
            <a:ext cx="31089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 them: e.g. at x = 100, 1.0 + 0 = 1.0</a:t>
            </a:r>
            <a:endParaRPr lang="en-US" sz="1550" dirty="0"/>
          </a:p>
        </p:txBody>
      </p:sp>
      <p:sp>
        <p:nvSpPr>
          <p:cNvPr id="15" name="Shape 12"/>
          <p:cNvSpPr/>
          <p:nvPr/>
        </p:nvSpPr>
        <p:spPr>
          <a:xfrm>
            <a:off x="7909560" y="4023360"/>
            <a:ext cx="384048" cy="384048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3"/>
          <p:cNvSpPr txBox="1"/>
          <p:nvPr/>
        </p:nvSpPr>
        <p:spPr>
          <a:xfrm>
            <a:off x="7909560" y="402336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50" dirty="0"/>
          </a:p>
        </p:txBody>
      </p:sp>
      <p:sp>
        <p:nvSpPr>
          <p:cNvPr id="17" name="Text 14"/>
          <p:cNvSpPr txBox="1"/>
          <p:nvPr/>
        </p:nvSpPr>
        <p:spPr>
          <a:xfrm>
            <a:off x="8458200" y="4005072"/>
            <a:ext cx="31089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Repeat at crests, troughs and zero points</a:t>
            </a:r>
            <a:endParaRPr lang="en-US" sz="1550" dirty="0"/>
          </a:p>
        </p:txBody>
      </p:sp>
      <p:sp>
        <p:nvSpPr>
          <p:cNvPr id="18" name="Shape 15"/>
          <p:cNvSpPr/>
          <p:nvPr/>
        </p:nvSpPr>
        <p:spPr>
          <a:xfrm>
            <a:off x="7909560" y="4937760"/>
            <a:ext cx="384048" cy="384048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6"/>
          <p:cNvSpPr txBox="1"/>
          <p:nvPr/>
        </p:nvSpPr>
        <p:spPr>
          <a:xfrm>
            <a:off x="7909560" y="493776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550" dirty="0"/>
          </a:p>
        </p:txBody>
      </p:sp>
      <p:sp>
        <p:nvSpPr>
          <p:cNvPr id="20" name="Text 17"/>
          <p:cNvSpPr txBox="1"/>
          <p:nvPr/>
        </p:nvSpPr>
        <p:spPr>
          <a:xfrm>
            <a:off x="8458200" y="4919472"/>
            <a:ext cx="31089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Join with a smooth curve of the same wavelength</a:t>
            </a:r>
            <a:endParaRPr lang="en-US" sz="1550" dirty="0"/>
          </a:p>
        </p:txBody>
      </p:sp>
      <p:sp>
        <p:nvSpPr>
          <p:cNvPr id="21" name="Shape 18"/>
          <p:cNvSpPr/>
          <p:nvPr/>
        </p:nvSpPr>
        <p:spPr>
          <a:xfrm>
            <a:off x="548640" y="5212080"/>
            <a:ext cx="6949440" cy="868680"/>
          </a:xfrm>
          <a:prstGeom prst="roundRect">
            <a:avLst>
              <a:gd name="adj" fmla="val 12632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19"/>
          <p:cNvSpPr txBox="1"/>
          <p:nvPr/>
        </p:nvSpPr>
        <p:spPr>
          <a:xfrm>
            <a:off x="777240" y="5303520"/>
            <a:ext cx="6492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 scheme: ‘when two waves meet, the resultant displacement is the sum of the individual displacements’ (B1 + B1).</a:t>
            </a:r>
            <a:endParaRPr lang="en-US" sz="14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118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1463040"/>
            <a:ext cx="36576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0" b="1" dirty="0">
                <a:solidFill>
                  <a:srgbClr val="F5B1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02</a:t>
            </a:r>
            <a:endParaRPr lang="en-US" sz="11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320040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Stationary waves</a:t>
            </a:r>
            <a:endParaRPr lang="en-US" sz="4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4160520"/>
            <a:ext cx="10058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B9C2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waves travelling in opposite directions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14300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kern="0" spc="300" dirty="0">
                <a:solidFill>
                  <a:srgbClr val="37C9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LEARNING OUTCOMES 8.1.2 – 8.1.3</a:t>
            </a:r>
            <a:endParaRPr lang="en-US" sz="145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C96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8 · Superposition   |   Cambridge International AS Level Physics 9702</a:t>
            </a:r>
            <a:endParaRPr lang="en-US" sz="1000" dirty="0"/>
          </a:p>
        </p:txBody>
      </p:sp>
      <p:sp>
        <p:nvSpPr>
          <p:cNvPr id="7" name="Text 5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C96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8.1.3 · NODES AND ANTINODES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Formation of a stationary wave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8 · Superposition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11091672" cy="1005840"/>
          </a:xfrm>
          <a:prstGeom prst="roundRect">
            <a:avLst>
              <a:gd name="adj" fmla="val 10909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822960" y="1645920"/>
            <a:ext cx="10607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50" b="1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stationary wave forms when two progressive waves of the same frequency (and similar amplitude) travel in opposite directions and superpose — usually a wave and its reflection.</a:t>
            </a:r>
            <a:endParaRPr lang="en-US" sz="1750" dirty="0"/>
          </a:p>
        </p:txBody>
      </p:sp>
      <p:pic>
        <p:nvPicPr>
          <p:cNvPr id="8" name="Image 0" descr="figs8/sw_envelop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2785117"/>
            <a:ext cx="7315200" cy="3208006"/>
          </a:xfrm>
          <a:prstGeom prst="rect">
            <a:avLst/>
          </a:prstGeom>
        </p:spPr>
      </p:pic>
      <p:sp>
        <p:nvSpPr>
          <p:cNvPr id="9" name="Shape 6"/>
          <p:cNvSpPr/>
          <p:nvPr/>
        </p:nvSpPr>
        <p:spPr>
          <a:xfrm>
            <a:off x="8046720" y="2743200"/>
            <a:ext cx="3593592" cy="3337560"/>
          </a:xfrm>
          <a:prstGeom prst="roundRect">
            <a:avLst>
              <a:gd name="adj" fmla="val 3288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 txBox="1"/>
          <p:nvPr/>
        </p:nvSpPr>
        <p:spPr>
          <a:xfrm>
            <a:off x="8275320" y="2880360"/>
            <a:ext cx="320040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b="1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Node (N): zero amplitude — destructive interference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b="1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Antinode (A): maximum amplitude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 to N = λ/2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 to A = λ/4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8.1.3 · MARK-SCHEME DIFFERENCES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Stationary vs progressive waves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8 · Superposition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0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91672" cy="3291840"/>
        </p:xfrm>
        <a:graphic>
          <a:graphicData uri="http://schemas.openxmlformats.org/drawingml/2006/table">
            <a:tbl>
              <a:tblPr/>
              <a:tblGrid>
                <a:gridCol w="23774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89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251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486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Property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213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Stationary wave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213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Progressive wave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213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b="1" dirty="0">
                          <a:solidFill>
                            <a:srgbClr val="1421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Energy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1E2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not transferred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1E2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transferred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b="1" dirty="0">
                          <a:solidFill>
                            <a:srgbClr val="1421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Amplitude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1E2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varies with position (0 at nodes)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1E2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same for all points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b="1" dirty="0">
                          <a:solidFill>
                            <a:srgbClr val="1421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Phase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1E2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points between adjacent nodes are in phase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1E2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phase changes continuously along the wave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b="1" dirty="0">
                          <a:solidFill>
                            <a:srgbClr val="1421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Wave profile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1E2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does not move along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1E2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moves along at speed v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b="1" dirty="0">
                          <a:solidFill>
                            <a:srgbClr val="1421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Nodes / antinodes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1E2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yes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1E2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0" marB="0" anchor="ctr">
                    <a:lnL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C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548640" y="5029200"/>
            <a:ext cx="11091672" cy="1051560"/>
          </a:xfrm>
          <a:prstGeom prst="roundRect">
            <a:avLst>
              <a:gd name="adj" fmla="val 10435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 txBox="1"/>
          <p:nvPr/>
        </p:nvSpPr>
        <p:spPr>
          <a:xfrm>
            <a:off x="822960" y="5138928"/>
            <a:ext cx="106070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D98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Conditions for formation: </a:t>
            </a:r>
            <a:endParaRPr lang="en-US" sz="1700" dirty="0"/>
          </a:p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waves of the same type, same frequency (wavelength) and speed, travelling in opposite directions, overlap.</a:t>
            </a:r>
            <a:endParaRPr lang="en-US" sz="1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118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1463040"/>
            <a:ext cx="36576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0" b="1" dirty="0">
                <a:solidFill>
                  <a:srgbClr val="F5B1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03</a:t>
            </a:r>
            <a:endParaRPr lang="en-US" sz="11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320040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Strings and air columns</a:t>
            </a:r>
            <a:endParaRPr lang="en-US" sz="4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4160520"/>
            <a:ext cx="10058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B9C2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Harmonics of stationary waves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14300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kern="0" spc="300" dirty="0">
                <a:solidFill>
                  <a:srgbClr val="37C9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LEARNING OUTCOMES 8.1.2 – 8.1.4</a:t>
            </a:r>
            <a:endParaRPr lang="en-US" sz="145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C96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8 · Superposition   |   Cambridge International AS Level Physics 9702</a:t>
            </a:r>
            <a:endParaRPr lang="en-US" sz="1000" dirty="0"/>
          </a:p>
        </p:txBody>
      </p:sp>
      <p:sp>
        <p:nvSpPr>
          <p:cNvPr id="7" name="Text 5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C96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8.1.2 · BOTH ENDS ARE NODES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Stationary waves on a stretched string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8 · Superposition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000" dirty="0"/>
          </a:p>
        </p:txBody>
      </p:sp>
      <p:pic>
        <p:nvPicPr>
          <p:cNvPr id="6" name="Image 0" descr="figs8/string_harmonic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417320"/>
            <a:ext cx="7077585" cy="466344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7863840" y="1554480"/>
            <a:ext cx="3776472" cy="4526280"/>
          </a:xfrm>
          <a:prstGeom prst="roundRect">
            <a:avLst>
              <a:gd name="adj" fmla="val 2906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 txBox="1"/>
          <p:nvPr/>
        </p:nvSpPr>
        <p:spPr>
          <a:xfrm>
            <a:off x="8092440" y="1737360"/>
            <a:ext cx="3383280" cy="4297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50" b="1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Fundamental: one loop, λ = 2L, f₀ = v / 2L</a:t>
            </a:r>
            <a:endParaRPr lang="en-US" sz="15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Higher harmonics: f = nf₀ (n = 1, 2, 3, …)</a:t>
            </a:r>
            <a:endParaRPr lang="en-US" sz="15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Set up with an oscillator (vibration generator), pulley and hanging mass to keep the string taut</a:t>
            </a:r>
            <a:endParaRPr lang="en-US" sz="15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Adjust the frequency until a clear pattern forms</a:t>
            </a:r>
            <a:endParaRPr lang="en-US" sz="15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8.1.2 · CLOSED END = NODE, OPEN END = ANTINODE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Stationary waves in air columns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8 · Superposition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000" dirty="0"/>
          </a:p>
        </p:txBody>
      </p:sp>
      <p:pic>
        <p:nvPicPr>
          <p:cNvPr id="6" name="Image 0" descr="figs8/air_column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706295"/>
            <a:ext cx="7132320" cy="326253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7863840" y="1554480"/>
            <a:ext cx="3776472" cy="1143000"/>
          </a:xfrm>
          <a:prstGeom prst="roundRect">
            <a:avLst>
              <a:gd name="adj" fmla="val 9600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 txBox="1"/>
          <p:nvPr/>
        </p:nvSpPr>
        <p:spPr>
          <a:xfrm>
            <a:off x="8046720" y="1627632"/>
            <a:ext cx="34747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50" b="1" dirty="0">
                <a:solidFill>
                  <a:srgbClr val="D98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closed–open</a:t>
            </a:r>
            <a:endParaRPr lang="en-US" sz="1450" dirty="0"/>
          </a:p>
          <a:p>
            <a:pPr marL="0" indent="0">
              <a:buNone/>
            </a:pPr>
            <a:r>
              <a:rPr lang="en-US" sz="14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 = λ/4, 3λ/4, 5λ/4 …</a:t>
            </a:r>
            <a:endParaRPr lang="en-US" sz="1450" dirty="0"/>
          </a:p>
          <a:p>
            <a:pPr marL="0" indent="0">
              <a:buNone/>
            </a:pPr>
            <a:r>
              <a:rPr lang="en-US" sz="14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 = nv / 4L, n odd</a:t>
            </a:r>
            <a:endParaRPr lang="en-US" sz="1450" dirty="0"/>
          </a:p>
        </p:txBody>
      </p:sp>
      <p:sp>
        <p:nvSpPr>
          <p:cNvPr id="9" name="Shape 6"/>
          <p:cNvSpPr/>
          <p:nvPr/>
        </p:nvSpPr>
        <p:spPr>
          <a:xfrm>
            <a:off x="7863840" y="2834640"/>
            <a:ext cx="3776472" cy="1143000"/>
          </a:xfrm>
          <a:prstGeom prst="roundRect">
            <a:avLst>
              <a:gd name="adj" fmla="val 9600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 txBox="1"/>
          <p:nvPr/>
        </p:nvSpPr>
        <p:spPr>
          <a:xfrm>
            <a:off x="8046720" y="2907792"/>
            <a:ext cx="34747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50" b="1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open–open</a:t>
            </a:r>
            <a:endParaRPr lang="en-US" sz="1450" dirty="0"/>
          </a:p>
          <a:p>
            <a:pPr marL="0" indent="0">
              <a:buNone/>
            </a:pPr>
            <a:r>
              <a:rPr lang="en-US" sz="14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 = λ/2, λ, 3λ/2 …</a:t>
            </a:r>
            <a:endParaRPr lang="en-US" sz="1450" dirty="0"/>
          </a:p>
          <a:p>
            <a:pPr marL="0" indent="0">
              <a:buNone/>
            </a:pPr>
            <a:r>
              <a:rPr lang="en-US" sz="14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 = nv / 2L, n = 1, 2, 3</a:t>
            </a:r>
            <a:endParaRPr lang="en-US" sz="1450" dirty="0"/>
          </a:p>
        </p:txBody>
      </p:sp>
      <p:sp>
        <p:nvSpPr>
          <p:cNvPr id="11" name="Shape 8"/>
          <p:cNvSpPr/>
          <p:nvPr/>
        </p:nvSpPr>
        <p:spPr>
          <a:xfrm>
            <a:off x="7863840" y="4114800"/>
            <a:ext cx="3776472" cy="1143000"/>
          </a:xfrm>
          <a:prstGeom prst="roundRect">
            <a:avLst>
              <a:gd name="adj" fmla="val 9600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 txBox="1"/>
          <p:nvPr/>
        </p:nvSpPr>
        <p:spPr>
          <a:xfrm>
            <a:off x="8046720" y="4187952"/>
            <a:ext cx="34747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50" b="1" dirty="0">
                <a:solidFill>
                  <a:srgbClr val="238A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string (fixed–fixed)</a:t>
            </a:r>
            <a:endParaRPr lang="en-US" sz="1450" dirty="0"/>
          </a:p>
          <a:p>
            <a:pPr marL="0" indent="0">
              <a:buNone/>
            </a:pPr>
            <a:r>
              <a:rPr lang="en-US" sz="14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 = λ/2, λ, 3λ/2 …</a:t>
            </a:r>
            <a:endParaRPr lang="en-US" sz="1450" dirty="0"/>
          </a:p>
          <a:p>
            <a:pPr marL="0" indent="0">
              <a:buNone/>
            </a:pPr>
            <a:r>
              <a:rPr lang="en-US" sz="14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 = nv / 2L</a:t>
            </a:r>
            <a:endParaRPr lang="en-US" sz="1450" dirty="0"/>
          </a:p>
        </p:txBody>
      </p:sp>
      <p:sp>
        <p:nvSpPr>
          <p:cNvPr id="13" name="Shape 10"/>
          <p:cNvSpPr/>
          <p:nvPr/>
        </p:nvSpPr>
        <p:spPr>
          <a:xfrm>
            <a:off x="548640" y="5349240"/>
            <a:ext cx="11091672" cy="731520"/>
          </a:xfrm>
          <a:prstGeom prst="roundRect">
            <a:avLst>
              <a:gd name="adj" fmla="val 15000"/>
            </a:avLst>
          </a:prstGeom>
          <a:solidFill>
            <a:srgbClr val="FCEBE6"/>
          </a:solidFill>
          <a:ln w="12700">
            <a:solidFill>
              <a:srgbClr val="FCEB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 txBox="1"/>
          <p:nvPr/>
        </p:nvSpPr>
        <p:spPr>
          <a:xfrm>
            <a:off x="777240" y="5422392"/>
            <a:ext cx="106070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Kundt's tube: fine powder in a tube collects in heaps at the nodes — the heaps are λ/2 apart. End corrections are ignored in this syllabus.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8.1.4 · NODE-TO-NODE = Λ/2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Worked examples · Wavelength from nodes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8 · Superposition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5449824" cy="2103120"/>
          </a:xfrm>
          <a:prstGeom prst="roundRect">
            <a:avLst>
              <a:gd name="adj" fmla="val 5217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822960" y="1691640"/>
            <a:ext cx="4937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591B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Vibrating spring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2148840"/>
            <a:ext cx="49377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i="1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Adjacent nodes are 25 cm apart.</a:t>
            </a:r>
            <a:endParaRPr lang="en-US" sz="1550" dirty="0"/>
          </a:p>
        </p:txBody>
      </p:sp>
      <p:sp>
        <p:nvSpPr>
          <p:cNvPr id="9" name="Text 7"/>
          <p:cNvSpPr txBox="1"/>
          <p:nvPr/>
        </p:nvSpPr>
        <p:spPr>
          <a:xfrm>
            <a:off x="822960" y="2788920"/>
            <a:ext cx="4937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λ = 2 × 25 = 50 cm;  node → antinode = 50/4 = 12.5 cm</a:t>
            </a:r>
            <a:endParaRPr lang="en-US" sz="1700" dirty="0"/>
          </a:p>
        </p:txBody>
      </p:sp>
      <p:sp>
        <p:nvSpPr>
          <p:cNvPr id="10" name="Shape 8"/>
          <p:cNvSpPr/>
          <p:nvPr/>
        </p:nvSpPr>
        <p:spPr>
          <a:xfrm>
            <a:off x="6190488" y="1554480"/>
            <a:ext cx="5449824" cy="2103120"/>
          </a:xfrm>
          <a:prstGeom prst="roundRect">
            <a:avLst>
              <a:gd name="adj" fmla="val 5217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 txBox="1"/>
          <p:nvPr/>
        </p:nvSpPr>
        <p:spPr>
          <a:xfrm>
            <a:off x="6464808" y="1691640"/>
            <a:ext cx="4937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Sound, 2500 Hz</a:t>
            </a:r>
            <a:endParaRPr lang="en-US" sz="1800" dirty="0"/>
          </a:p>
        </p:txBody>
      </p:sp>
      <p:sp>
        <p:nvSpPr>
          <p:cNvPr id="12" name="Text 10"/>
          <p:cNvSpPr txBox="1"/>
          <p:nvPr/>
        </p:nvSpPr>
        <p:spPr>
          <a:xfrm>
            <a:off x="6464808" y="2148840"/>
            <a:ext cx="49377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i="1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nodes are 20 cm apart with three antinodes between them.</a:t>
            </a:r>
            <a:endParaRPr lang="en-US" sz="1550" dirty="0"/>
          </a:p>
        </p:txBody>
      </p:sp>
      <p:sp>
        <p:nvSpPr>
          <p:cNvPr id="13" name="Text 11"/>
          <p:cNvSpPr txBox="1"/>
          <p:nvPr/>
        </p:nvSpPr>
        <p:spPr>
          <a:xfrm>
            <a:off x="6464808" y="2788920"/>
            <a:ext cx="4937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× λ/2 = 20 cm → λ = 13.3 cm;  v = fλ = 2500 × 0.133 = 330 m s⁻¹</a:t>
            </a:r>
            <a:endParaRPr lang="en-US" sz="1700" dirty="0"/>
          </a:p>
        </p:txBody>
      </p:sp>
      <p:sp>
        <p:nvSpPr>
          <p:cNvPr id="14" name="Shape 12"/>
          <p:cNvSpPr/>
          <p:nvPr/>
        </p:nvSpPr>
        <p:spPr>
          <a:xfrm>
            <a:off x="548640" y="3840480"/>
            <a:ext cx="5449824" cy="2103120"/>
          </a:xfrm>
          <a:prstGeom prst="roundRect">
            <a:avLst>
              <a:gd name="adj" fmla="val 5217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 txBox="1"/>
          <p:nvPr/>
        </p:nvSpPr>
        <p:spPr>
          <a:xfrm>
            <a:off x="822960" y="3977640"/>
            <a:ext cx="4937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String, 60 cm</a:t>
            </a:r>
            <a:endParaRPr lang="en-US" sz="1800" dirty="0"/>
          </a:p>
        </p:txBody>
      </p:sp>
      <p:sp>
        <p:nvSpPr>
          <p:cNvPr id="16" name="Text 14"/>
          <p:cNvSpPr txBox="1"/>
          <p:nvPr/>
        </p:nvSpPr>
        <p:spPr>
          <a:xfrm>
            <a:off x="822960" y="4434840"/>
            <a:ext cx="49377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i="1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complete wavelength is shown on the 60 cm string.</a:t>
            </a:r>
            <a:endParaRPr lang="en-US" sz="1550" dirty="0"/>
          </a:p>
        </p:txBody>
      </p:sp>
      <p:sp>
        <p:nvSpPr>
          <p:cNvPr id="17" name="Text 15"/>
          <p:cNvSpPr txBox="1"/>
          <p:nvPr/>
        </p:nvSpPr>
        <p:spPr>
          <a:xfrm>
            <a:off x="822960" y="5074920"/>
            <a:ext cx="4937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λ = 60 cm; antinodes 30 cm apart. With three antinodes: 3λ/2 = 60 → λ = 40 cm</a:t>
            </a:r>
            <a:endParaRPr lang="en-US" sz="1700" dirty="0"/>
          </a:p>
        </p:txBody>
      </p:sp>
      <p:sp>
        <p:nvSpPr>
          <p:cNvPr id="18" name="Shape 16"/>
          <p:cNvSpPr/>
          <p:nvPr/>
        </p:nvSpPr>
        <p:spPr>
          <a:xfrm>
            <a:off x="6190488" y="3840480"/>
            <a:ext cx="5449824" cy="2103120"/>
          </a:xfrm>
          <a:prstGeom prst="roundRect">
            <a:avLst>
              <a:gd name="adj" fmla="val 5217"/>
            </a:avLst>
          </a:prstGeom>
          <a:solidFill>
            <a:srgbClr val="FCEBE6"/>
          </a:solidFill>
          <a:ln w="12700">
            <a:solidFill>
              <a:srgbClr val="FCEB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 txBox="1"/>
          <p:nvPr/>
        </p:nvSpPr>
        <p:spPr>
          <a:xfrm>
            <a:off x="6464808" y="3977640"/>
            <a:ext cx="4937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D948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Closed tube, 400 Hz</a:t>
            </a:r>
            <a:endParaRPr lang="en-US" sz="1800" dirty="0"/>
          </a:p>
        </p:txBody>
      </p:sp>
      <p:sp>
        <p:nvSpPr>
          <p:cNvPr id="20" name="Text 18"/>
          <p:cNvSpPr txBox="1"/>
          <p:nvPr/>
        </p:nvSpPr>
        <p:spPr>
          <a:xfrm>
            <a:off x="6464808" y="4434840"/>
            <a:ext cx="49377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i="1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63.8 cm tube holds ¾ of a wavelength.</a:t>
            </a:r>
            <a:endParaRPr lang="en-US" sz="1550" dirty="0"/>
          </a:p>
        </p:txBody>
      </p:sp>
      <p:sp>
        <p:nvSpPr>
          <p:cNvPr id="21" name="Text 19"/>
          <p:cNvSpPr txBox="1"/>
          <p:nvPr/>
        </p:nvSpPr>
        <p:spPr>
          <a:xfrm>
            <a:off x="6464808" y="5074920"/>
            <a:ext cx="4937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λ = 4/3 × 0.638 = 0.851 m;  v = 400 × 0.851 = 340 m s⁻¹</a:t>
            </a:r>
            <a:endParaRPr lang="en-US" sz="1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118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1463040"/>
            <a:ext cx="36576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0" b="1" dirty="0">
                <a:solidFill>
                  <a:srgbClr val="F5B1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04</a:t>
            </a:r>
            <a:endParaRPr lang="en-US" sz="11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320040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Measuring wavelength</a:t>
            </a:r>
            <a:endParaRPr lang="en-US" sz="4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4160520"/>
            <a:ext cx="10058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B9C2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Microwaves and a movable detector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14300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kern="0" spc="300" dirty="0">
                <a:solidFill>
                  <a:srgbClr val="37C9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LEARNING OUTCOMES 8.1.2 &amp; 8.1.4</a:t>
            </a:r>
            <a:endParaRPr lang="en-US" sz="145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C96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8 · Superposition   |   Cambridge International AS Level Physics 9702</a:t>
            </a:r>
            <a:endParaRPr lang="en-US" sz="1000" dirty="0"/>
          </a:p>
        </p:txBody>
      </p:sp>
      <p:sp>
        <p:nvSpPr>
          <p:cNvPr id="7" name="Text 5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C96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8.1.2 &amp; 8.1.4 · TRANSMITTER, REFLECTOR AND PROBE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Stationary microwaves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8 · Superposition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Shape 4"/>
          <p:cNvSpPr/>
          <p:nvPr/>
        </p:nvSpPr>
        <p:spPr>
          <a:xfrm>
            <a:off x="548640" y="4297680"/>
            <a:ext cx="384048" cy="384048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 txBox="1"/>
          <p:nvPr/>
        </p:nvSpPr>
        <p:spPr>
          <a:xfrm>
            <a:off x="548640" y="42976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50" dirty="0"/>
          </a:p>
        </p:txBody>
      </p:sp>
      <p:sp>
        <p:nvSpPr>
          <p:cNvPr id="9" name="Text 6"/>
          <p:cNvSpPr txBox="1"/>
          <p:nvPr/>
        </p:nvSpPr>
        <p:spPr>
          <a:xfrm>
            <a:off x="1097280" y="4279392"/>
            <a:ext cx="10515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Aim the transmitter at a metal plate; the reflected wave overlaps the incident wave</a:t>
            </a:r>
            <a:endParaRPr lang="en-US" sz="1550" dirty="0"/>
          </a:p>
        </p:txBody>
      </p:sp>
      <p:sp>
        <p:nvSpPr>
          <p:cNvPr id="10" name="Shape 7"/>
          <p:cNvSpPr/>
          <p:nvPr/>
        </p:nvSpPr>
        <p:spPr>
          <a:xfrm>
            <a:off x="548640" y="4754880"/>
            <a:ext cx="384048" cy="384048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 txBox="1"/>
          <p:nvPr/>
        </p:nvSpPr>
        <p:spPr>
          <a:xfrm>
            <a:off x="548640" y="47548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50" dirty="0"/>
          </a:p>
        </p:txBody>
      </p:sp>
      <p:sp>
        <p:nvSpPr>
          <p:cNvPr id="12" name="Text 9"/>
          <p:cNvSpPr txBox="1"/>
          <p:nvPr/>
        </p:nvSpPr>
        <p:spPr>
          <a:xfrm>
            <a:off x="1097280" y="4736592"/>
            <a:ext cx="10515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Move the probe detector along the line: readings rise and fall between maxima (antinodes) and minima (nodes)</a:t>
            </a:r>
            <a:endParaRPr lang="en-US" sz="1550" dirty="0"/>
          </a:p>
        </p:txBody>
      </p:sp>
      <p:sp>
        <p:nvSpPr>
          <p:cNvPr id="13" name="Shape 10"/>
          <p:cNvSpPr/>
          <p:nvPr/>
        </p:nvSpPr>
        <p:spPr>
          <a:xfrm>
            <a:off x="548640" y="5212080"/>
            <a:ext cx="384048" cy="384048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 txBox="1"/>
          <p:nvPr/>
        </p:nvSpPr>
        <p:spPr>
          <a:xfrm>
            <a:off x="548640" y="52120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50" dirty="0"/>
          </a:p>
        </p:txBody>
      </p:sp>
      <p:sp>
        <p:nvSpPr>
          <p:cNvPr id="15" name="Text 12"/>
          <p:cNvSpPr txBox="1"/>
          <p:nvPr/>
        </p:nvSpPr>
        <p:spPr>
          <a:xfrm>
            <a:off x="1097280" y="5193792"/>
            <a:ext cx="10515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Measure the distance across several nodes; divide to find node spacing = λ/2</a:t>
            </a:r>
            <a:endParaRPr lang="en-US" sz="1550" dirty="0"/>
          </a:p>
        </p:txBody>
      </p:sp>
      <p:sp>
        <p:nvSpPr>
          <p:cNvPr id="16" name="Shape 13"/>
          <p:cNvSpPr/>
          <p:nvPr/>
        </p:nvSpPr>
        <p:spPr>
          <a:xfrm>
            <a:off x="548640" y="5669280"/>
            <a:ext cx="384048" cy="384048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4"/>
          <p:cNvSpPr txBox="1"/>
          <p:nvPr/>
        </p:nvSpPr>
        <p:spPr>
          <a:xfrm>
            <a:off x="548640" y="56692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550" dirty="0"/>
          </a:p>
        </p:txBody>
      </p:sp>
      <p:sp>
        <p:nvSpPr>
          <p:cNvPr id="18" name="Text 15"/>
          <p:cNvSpPr txBox="1"/>
          <p:nvPr/>
        </p:nvSpPr>
        <p:spPr>
          <a:xfrm>
            <a:off x="1097280" y="5650992"/>
            <a:ext cx="10515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e.g. 10 node spacings in 14.0 cm → λ/2 = 1.40 cm → λ = 2.8 cm</a:t>
            </a:r>
            <a:endParaRPr lang="en-US" sz="1550" dirty="0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2F074C9C-321D-3705-AFD4-3206F99762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6926" y="1353312"/>
            <a:ext cx="7438501" cy="2789438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118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1463040"/>
            <a:ext cx="36576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0" b="1" dirty="0">
                <a:solidFill>
                  <a:srgbClr val="F5B1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05</a:t>
            </a:r>
            <a:endParaRPr lang="en-US" sz="11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320040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Diffraction</a:t>
            </a:r>
            <a:endParaRPr lang="en-US" sz="4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4160520"/>
            <a:ext cx="10058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B9C2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Spreading at gaps and edges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14300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kern="0" spc="300" dirty="0">
                <a:solidFill>
                  <a:srgbClr val="37C9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LEARNING OUTCOMES 8.2.1 – 8.2.2</a:t>
            </a:r>
            <a:endParaRPr lang="en-US" sz="145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C96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8 · Superposition   |   Cambridge International AS Level Physics 9702</a:t>
            </a:r>
            <a:endParaRPr lang="en-US" sz="1000" dirty="0"/>
          </a:p>
        </p:txBody>
      </p:sp>
      <p:sp>
        <p:nvSpPr>
          <p:cNvPr id="7" name="Text 5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C96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8.2.1 &amp; 8.2.2 · GAP WIDTH COMPARED WITH WAVELENGTH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Diffraction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8 · Superposition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11091672" cy="1005840"/>
          </a:xfrm>
          <a:prstGeom prst="roundRect">
            <a:avLst>
              <a:gd name="adj" fmla="val 10909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822960" y="1554480"/>
            <a:ext cx="106070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i="1" dirty="0">
                <a:solidFill>
                  <a:srgbClr val="1591B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Diffraction is the spreading of a wave as it passes through a gap or around an edge.</a:t>
            </a:r>
            <a:endParaRPr lang="en-US" sz="2000" dirty="0"/>
          </a:p>
        </p:txBody>
      </p:sp>
      <p:pic>
        <p:nvPicPr>
          <p:cNvPr id="8" name="Image 0" descr="figs8/diffraction_gap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2925772"/>
            <a:ext cx="7315200" cy="2926697"/>
          </a:xfrm>
          <a:prstGeom prst="rect">
            <a:avLst/>
          </a:prstGeom>
        </p:spPr>
      </p:pic>
      <p:sp>
        <p:nvSpPr>
          <p:cNvPr id="9" name="Shape 6"/>
          <p:cNvSpPr/>
          <p:nvPr/>
        </p:nvSpPr>
        <p:spPr>
          <a:xfrm>
            <a:off x="8046720" y="2743200"/>
            <a:ext cx="3593592" cy="3337560"/>
          </a:xfrm>
          <a:prstGeom prst="roundRect">
            <a:avLst>
              <a:gd name="adj" fmla="val 3288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 txBox="1"/>
          <p:nvPr/>
        </p:nvSpPr>
        <p:spPr>
          <a:xfrm>
            <a:off x="8275320" y="2880360"/>
            <a:ext cx="320040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b="1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Greatest when gap ≈ wavelength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Much wider gap → very little spreading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Wavelength and frequency are unchanged; the amplitude falls as energy spreads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Ripple tank: vary the gap with barriers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8.2.2 · WHY THE GAP SIZE MATTERS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Diffraction in everyday life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8 · Superposition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5449824" cy="2103120"/>
          </a:xfrm>
          <a:prstGeom prst="roundRect">
            <a:avLst>
              <a:gd name="adj" fmla="val 5217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822960" y="1719072"/>
            <a:ext cx="4937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1591B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Radio waves</a:t>
            </a:r>
            <a:endParaRPr lang="en-US" sz="19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2240280"/>
            <a:ext cx="49377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λ up to kilometres: diffract around hills and buildings, so long-wave radio is received in valleys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6190488" y="1554480"/>
            <a:ext cx="5449824" cy="2103120"/>
          </a:xfrm>
          <a:prstGeom prst="roundRect">
            <a:avLst>
              <a:gd name="adj" fmla="val 5217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 txBox="1"/>
          <p:nvPr/>
        </p:nvSpPr>
        <p:spPr>
          <a:xfrm>
            <a:off x="6464808" y="1719072"/>
            <a:ext cx="4937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Sound</a:t>
            </a:r>
            <a:endParaRPr lang="en-US" sz="1900" dirty="0"/>
          </a:p>
        </p:txBody>
      </p:sp>
      <p:sp>
        <p:nvSpPr>
          <p:cNvPr id="11" name="Text 9"/>
          <p:cNvSpPr txBox="1"/>
          <p:nvPr/>
        </p:nvSpPr>
        <p:spPr>
          <a:xfrm>
            <a:off x="6464808" y="2240280"/>
            <a:ext cx="49377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λ ≈ 1 m: diffracts through doorways — you hear round corners but cannot see round them</a:t>
            </a:r>
            <a:endParaRPr lang="en-US" sz="1700" dirty="0"/>
          </a:p>
        </p:txBody>
      </p:sp>
      <p:sp>
        <p:nvSpPr>
          <p:cNvPr id="12" name="Shape 10"/>
          <p:cNvSpPr/>
          <p:nvPr/>
        </p:nvSpPr>
        <p:spPr>
          <a:xfrm>
            <a:off x="548640" y="3840480"/>
            <a:ext cx="5449824" cy="2103120"/>
          </a:xfrm>
          <a:prstGeom prst="roundRect">
            <a:avLst>
              <a:gd name="adj" fmla="val 5217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822960" y="4005072"/>
            <a:ext cx="4937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Light</a:t>
            </a:r>
            <a:endParaRPr lang="en-US" sz="1900" dirty="0"/>
          </a:p>
        </p:txBody>
      </p:sp>
      <p:sp>
        <p:nvSpPr>
          <p:cNvPr id="14" name="Text 12"/>
          <p:cNvSpPr txBox="1"/>
          <p:nvPr/>
        </p:nvSpPr>
        <p:spPr>
          <a:xfrm>
            <a:off x="822960" y="4526280"/>
            <a:ext cx="49377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λ ≈ 500 nm: needs very narrow slits (μm) for noticeable diffraction</a:t>
            </a:r>
            <a:endParaRPr lang="en-US" sz="1700" dirty="0"/>
          </a:p>
        </p:txBody>
      </p:sp>
      <p:sp>
        <p:nvSpPr>
          <p:cNvPr id="15" name="Shape 13"/>
          <p:cNvSpPr/>
          <p:nvPr/>
        </p:nvSpPr>
        <p:spPr>
          <a:xfrm>
            <a:off x="6190488" y="3840480"/>
            <a:ext cx="5449824" cy="2103120"/>
          </a:xfrm>
          <a:prstGeom prst="roundRect">
            <a:avLst>
              <a:gd name="adj" fmla="val 5217"/>
            </a:avLst>
          </a:prstGeom>
          <a:solidFill>
            <a:srgbClr val="FCEBE6"/>
          </a:solidFill>
          <a:ln w="12700">
            <a:solidFill>
              <a:srgbClr val="FCEB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 txBox="1"/>
          <p:nvPr/>
        </p:nvSpPr>
        <p:spPr>
          <a:xfrm>
            <a:off x="6464808" y="4005072"/>
            <a:ext cx="4937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D948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X-rays</a:t>
            </a:r>
            <a:endParaRPr lang="en-US" sz="1900" dirty="0"/>
          </a:p>
        </p:txBody>
      </p:sp>
      <p:sp>
        <p:nvSpPr>
          <p:cNvPr id="17" name="Text 15"/>
          <p:cNvSpPr txBox="1"/>
          <p:nvPr/>
        </p:nvSpPr>
        <p:spPr>
          <a:xfrm>
            <a:off x="6464808" y="4526280"/>
            <a:ext cx="49377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λ ≈ 10⁻¹⁰ m: diffracted by the atoms in a crystal, whose spacing is similar</a:t>
            </a:r>
            <a:endParaRPr lang="en-US" sz="1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118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1463040"/>
            <a:ext cx="36576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0" b="1" dirty="0">
                <a:solidFill>
                  <a:srgbClr val="F5B1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06</a:t>
            </a:r>
            <a:endParaRPr lang="en-US" sz="11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320040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Interference and coherence</a:t>
            </a:r>
            <a:endParaRPr lang="en-US" sz="4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4160520"/>
            <a:ext cx="10058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B9C2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Two-source interference patterns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14300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kern="0" spc="300" dirty="0">
                <a:solidFill>
                  <a:srgbClr val="37C9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LEARNING OUTCOMES 8.3.1 – 8.3.3</a:t>
            </a:r>
            <a:endParaRPr lang="en-US" sz="145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C96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8 · Superposition   |   Cambridge International AS Level Physics 9702</a:t>
            </a:r>
            <a:endParaRPr lang="en-US" sz="1000" dirty="0"/>
          </a:p>
        </p:txBody>
      </p:sp>
      <p:sp>
        <p:nvSpPr>
          <p:cNvPr id="7" name="Text 5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C96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8.3.1 · NEEDED FOR A STEADY PATTERN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Coherence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8 · Superposition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1000" dirty="0"/>
          </a:p>
        </p:txBody>
      </p:sp>
      <p:pic>
        <p:nvPicPr>
          <p:cNvPr id="6" name="Image 0" descr="figs8/coherenc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8536" y="1417320"/>
            <a:ext cx="8104448" cy="27432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548640" y="4297680"/>
            <a:ext cx="5449824" cy="1783080"/>
          </a:xfrm>
          <a:prstGeom prst="roundRect">
            <a:avLst>
              <a:gd name="adj" fmla="val 6154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 txBox="1"/>
          <p:nvPr/>
        </p:nvSpPr>
        <p:spPr>
          <a:xfrm>
            <a:off x="822960" y="4407408"/>
            <a:ext cx="493776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238A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Coherent sources</a:t>
            </a:r>
            <a:endParaRPr lang="en-US" sz="1700" dirty="0"/>
          </a:p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have the same frequency and a constant phase difference. A laser is coherent; a filament lamp is not.</a:t>
            </a:r>
            <a:endParaRPr lang="en-US" sz="1700" dirty="0"/>
          </a:p>
        </p:txBody>
      </p:sp>
      <p:sp>
        <p:nvSpPr>
          <p:cNvPr id="9" name="Shape 6"/>
          <p:cNvSpPr/>
          <p:nvPr/>
        </p:nvSpPr>
        <p:spPr>
          <a:xfrm>
            <a:off x="6190488" y="4297680"/>
            <a:ext cx="5449824" cy="1783080"/>
          </a:xfrm>
          <a:prstGeom prst="roundRect">
            <a:avLst>
              <a:gd name="adj" fmla="val 6154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 txBox="1"/>
          <p:nvPr/>
        </p:nvSpPr>
        <p:spPr>
          <a:xfrm>
            <a:off x="6464808" y="4407408"/>
            <a:ext cx="493776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Interference</a:t>
            </a:r>
            <a:endParaRPr lang="en-US" sz="1700" dirty="0"/>
          </a:p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 the superposition of waves from coherent sources, giving a stable pattern of maxima and minima.</a:t>
            </a:r>
            <a:endParaRPr lang="en-US" sz="17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8.3.2 · RIPPLE TANK, SOUND, LIGHT, MICROWAVES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Two-source interference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8 · Superposition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  <a:endParaRPr lang="en-US" sz="1000" dirty="0"/>
          </a:p>
        </p:txBody>
      </p:sp>
      <p:pic>
        <p:nvPicPr>
          <p:cNvPr id="6" name="Image 0" descr="figs8/two_sourc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417320"/>
            <a:ext cx="5642187" cy="384048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6766560" y="1554480"/>
            <a:ext cx="4873752" cy="4526280"/>
          </a:xfrm>
          <a:prstGeom prst="roundRect">
            <a:avLst>
              <a:gd name="adj" fmla="val 2424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 txBox="1"/>
          <p:nvPr/>
        </p:nvSpPr>
        <p:spPr>
          <a:xfrm>
            <a:off x="6995160" y="1737360"/>
            <a:ext cx="4480560" cy="4297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b="1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Ripple tank: two dippers on one vibrator give lines of calm (minima) and large ripples (maxima)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Sound: two loudspeakers on one signal generator — walk across and hear loud and quiet regions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Microwaves: a double slit in metal plates; the detector records maxima and minima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Light: Young's double slit (next section)</a:t>
            </a:r>
            <a:endParaRPr lang="en-US" sz="1500" dirty="0"/>
          </a:p>
        </p:txBody>
      </p:sp>
      <p:sp>
        <p:nvSpPr>
          <p:cNvPr id="9" name="Shape 6"/>
          <p:cNvSpPr/>
          <p:nvPr/>
        </p:nvSpPr>
        <p:spPr>
          <a:xfrm>
            <a:off x="548640" y="5349240"/>
            <a:ext cx="6035040" cy="731520"/>
          </a:xfrm>
          <a:prstGeom prst="roundRect">
            <a:avLst>
              <a:gd name="adj" fmla="val 15000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 txBox="1"/>
          <p:nvPr/>
        </p:nvSpPr>
        <p:spPr>
          <a:xfrm>
            <a:off x="777240" y="5422392"/>
            <a:ext cx="5669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Noise-cancelling headphones use destructive interference of sound.</a:t>
            </a:r>
            <a:endParaRPr lang="en-US" sz="15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8.3.2 · WHERE DO MAXIMA AND MINIMA OCCUR?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Path difference and phase difference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8 · Superposition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endParaRPr lang="en-US" sz="1000" dirty="0"/>
          </a:p>
        </p:txBody>
      </p:sp>
      <p:pic>
        <p:nvPicPr>
          <p:cNvPr id="6" name="Image 0" descr="figs8/path_dif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417320"/>
            <a:ext cx="6021572" cy="32004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6949440" y="1554480"/>
            <a:ext cx="4690872" cy="1463040"/>
          </a:xfrm>
          <a:prstGeom prst="roundRect">
            <a:avLst>
              <a:gd name="adj" fmla="val 7500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 txBox="1"/>
          <p:nvPr/>
        </p:nvSpPr>
        <p:spPr>
          <a:xfrm>
            <a:off x="7178040" y="1664208"/>
            <a:ext cx="42976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238A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Maximum (constructive)</a:t>
            </a:r>
            <a:endParaRPr lang="en-US" sz="1700" dirty="0"/>
          </a:p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path difference = nλ  (phase difference 0, 2π …)</a:t>
            </a:r>
            <a:endParaRPr lang="en-US" sz="1700" dirty="0"/>
          </a:p>
        </p:txBody>
      </p:sp>
      <p:sp>
        <p:nvSpPr>
          <p:cNvPr id="9" name="Shape 6"/>
          <p:cNvSpPr/>
          <p:nvPr/>
        </p:nvSpPr>
        <p:spPr>
          <a:xfrm>
            <a:off x="6949440" y="3154680"/>
            <a:ext cx="4690872" cy="1463040"/>
          </a:xfrm>
          <a:prstGeom prst="roundRect">
            <a:avLst>
              <a:gd name="adj" fmla="val 7500"/>
            </a:avLst>
          </a:prstGeom>
          <a:solidFill>
            <a:srgbClr val="FCEBE6"/>
          </a:solidFill>
          <a:ln w="12700">
            <a:solidFill>
              <a:srgbClr val="FCEB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 txBox="1"/>
          <p:nvPr/>
        </p:nvSpPr>
        <p:spPr>
          <a:xfrm>
            <a:off x="7178040" y="3264408"/>
            <a:ext cx="42976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D948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Minimum (destructive)</a:t>
            </a:r>
            <a:endParaRPr lang="en-US" sz="1700" dirty="0"/>
          </a:p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path difference = (n + ½)λ  (phase difference π …)</a:t>
            </a:r>
            <a:endParaRPr lang="en-US" sz="1700" dirty="0"/>
          </a:p>
        </p:txBody>
      </p:sp>
      <p:sp>
        <p:nvSpPr>
          <p:cNvPr id="11" name="Shape 8"/>
          <p:cNvSpPr/>
          <p:nvPr/>
        </p:nvSpPr>
        <p:spPr>
          <a:xfrm>
            <a:off x="548640" y="4754880"/>
            <a:ext cx="11091672" cy="1325880"/>
          </a:xfrm>
          <a:prstGeom prst="roundRect">
            <a:avLst>
              <a:gd name="adj" fmla="val 8276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 txBox="1"/>
          <p:nvPr/>
        </p:nvSpPr>
        <p:spPr>
          <a:xfrm>
            <a:off x="822960" y="48463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Conditions for observable fringes (8.3.3)</a:t>
            </a:r>
            <a:endParaRPr lang="en-US" sz="1900" dirty="0"/>
          </a:p>
        </p:txBody>
      </p:sp>
      <p:sp>
        <p:nvSpPr>
          <p:cNvPr id="13" name="Text 10"/>
          <p:cNvSpPr txBox="1"/>
          <p:nvPr/>
        </p:nvSpPr>
        <p:spPr>
          <a:xfrm>
            <a:off x="822960" y="5257800"/>
            <a:ext cx="10607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Coherent sources · same type of wave · similar amplitudes (for dark minima) · monochromatic light · slit separation small enough for fringes to be visible</a:t>
            </a:r>
            <a:endParaRPr lang="en-US" sz="15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8.3.2 · PATH DIFFERENCE WITH PYTHAGORAS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Worked example · Interference of sound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8 · Superposition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</a:t>
            </a:r>
            <a:endParaRPr lang="en-US" sz="1000" dirty="0"/>
          </a:p>
        </p:txBody>
      </p:sp>
      <p:pic>
        <p:nvPicPr>
          <p:cNvPr id="6" name="Image 0" descr="figs8/sound_source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417320"/>
            <a:ext cx="4813991" cy="310896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5669280" y="1554480"/>
            <a:ext cx="5971032" cy="1417320"/>
          </a:xfrm>
          <a:prstGeom prst="roundRect">
            <a:avLst>
              <a:gd name="adj" fmla="val 7742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 txBox="1"/>
          <p:nvPr/>
        </p:nvSpPr>
        <p:spPr>
          <a:xfrm>
            <a:off x="5897880" y="1664208"/>
            <a:ext cx="55778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Coherent sound sources S₁ and S₂ are 65 cm apart and vibrate in phase. A microphone M is 150 cm from S₁ along the normal to S₁S₂. Which orders of maxima are detected as λ increases from 3.5 cm to 12.5 cm?</a:t>
            </a:r>
            <a:endParaRPr lang="en-US" sz="1500" dirty="0"/>
          </a:p>
        </p:txBody>
      </p:sp>
      <p:sp>
        <p:nvSpPr>
          <p:cNvPr id="9" name="Shape 6"/>
          <p:cNvSpPr/>
          <p:nvPr/>
        </p:nvSpPr>
        <p:spPr>
          <a:xfrm>
            <a:off x="5669280" y="3200400"/>
            <a:ext cx="384048" cy="384048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 txBox="1"/>
          <p:nvPr/>
        </p:nvSpPr>
        <p:spPr>
          <a:xfrm>
            <a:off x="5669280" y="32004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50" dirty="0"/>
          </a:p>
        </p:txBody>
      </p:sp>
      <p:sp>
        <p:nvSpPr>
          <p:cNvPr id="11" name="Text 8"/>
          <p:cNvSpPr txBox="1"/>
          <p:nvPr/>
        </p:nvSpPr>
        <p:spPr>
          <a:xfrm>
            <a:off x="6217920" y="3182112"/>
            <a:ext cx="53949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S₂M = √(150² + 65²) = 163.5 cm</a:t>
            </a:r>
            <a:endParaRPr lang="en-US" sz="1550" dirty="0"/>
          </a:p>
        </p:txBody>
      </p:sp>
      <p:sp>
        <p:nvSpPr>
          <p:cNvPr id="12" name="Shape 9"/>
          <p:cNvSpPr/>
          <p:nvPr/>
        </p:nvSpPr>
        <p:spPr>
          <a:xfrm>
            <a:off x="5669280" y="3931920"/>
            <a:ext cx="384048" cy="384048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 txBox="1"/>
          <p:nvPr/>
        </p:nvSpPr>
        <p:spPr>
          <a:xfrm>
            <a:off x="5669280" y="393192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50" dirty="0"/>
          </a:p>
        </p:txBody>
      </p:sp>
      <p:sp>
        <p:nvSpPr>
          <p:cNvPr id="14" name="Text 11"/>
          <p:cNvSpPr txBox="1"/>
          <p:nvPr/>
        </p:nvSpPr>
        <p:spPr>
          <a:xfrm>
            <a:off x="6217920" y="3913632"/>
            <a:ext cx="53949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Path difference = 163.5 − 150 = 13.5 cm</a:t>
            </a:r>
            <a:endParaRPr lang="en-US" sz="1550" dirty="0"/>
          </a:p>
        </p:txBody>
      </p:sp>
      <p:sp>
        <p:nvSpPr>
          <p:cNvPr id="15" name="Shape 12"/>
          <p:cNvSpPr/>
          <p:nvPr/>
        </p:nvSpPr>
        <p:spPr>
          <a:xfrm>
            <a:off x="5669280" y="4663440"/>
            <a:ext cx="384048" cy="384048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3"/>
          <p:cNvSpPr txBox="1"/>
          <p:nvPr/>
        </p:nvSpPr>
        <p:spPr>
          <a:xfrm>
            <a:off x="5669280" y="466344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50" dirty="0"/>
          </a:p>
        </p:txBody>
      </p:sp>
      <p:sp>
        <p:nvSpPr>
          <p:cNvPr id="17" name="Text 14"/>
          <p:cNvSpPr txBox="1"/>
          <p:nvPr/>
        </p:nvSpPr>
        <p:spPr>
          <a:xfrm>
            <a:off x="6217920" y="4645152"/>
            <a:ext cx="53949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Maxima when 13.5 = nλ: n = 2 gives 6.7 cm; n = 3 gives 4.5 cm</a:t>
            </a:r>
            <a:endParaRPr lang="en-US" sz="1550" dirty="0"/>
          </a:p>
        </p:txBody>
      </p:sp>
      <p:sp>
        <p:nvSpPr>
          <p:cNvPr id="18" name="Shape 15"/>
          <p:cNvSpPr/>
          <p:nvPr/>
        </p:nvSpPr>
        <p:spPr>
          <a:xfrm>
            <a:off x="5669280" y="5394960"/>
            <a:ext cx="384048" cy="384048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6"/>
          <p:cNvSpPr txBox="1"/>
          <p:nvPr/>
        </p:nvSpPr>
        <p:spPr>
          <a:xfrm>
            <a:off x="5669280" y="539496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550" dirty="0"/>
          </a:p>
        </p:txBody>
      </p:sp>
      <p:sp>
        <p:nvSpPr>
          <p:cNvPr id="20" name="Text 17"/>
          <p:cNvSpPr txBox="1"/>
          <p:nvPr/>
        </p:nvSpPr>
        <p:spPr>
          <a:xfrm>
            <a:off x="6217920" y="5376672"/>
            <a:ext cx="53949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 = 1 (13.5 cm) and n = 4 (3.4 cm) are outside the range → orders 2 and 3</a:t>
            </a:r>
            <a:endParaRPr lang="en-US" sz="1550" dirty="0"/>
          </a:p>
        </p:txBody>
      </p:sp>
      <p:sp>
        <p:nvSpPr>
          <p:cNvPr id="21" name="Shape 18"/>
          <p:cNvSpPr/>
          <p:nvPr/>
        </p:nvSpPr>
        <p:spPr>
          <a:xfrm>
            <a:off x="548640" y="4663440"/>
            <a:ext cx="4937760" cy="1417320"/>
          </a:xfrm>
          <a:prstGeom prst="roundRect">
            <a:avLst>
              <a:gd name="adj" fmla="val 7742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19"/>
          <p:cNvSpPr txBox="1"/>
          <p:nvPr/>
        </p:nvSpPr>
        <p:spPr>
          <a:xfrm>
            <a:off x="777240" y="4754880"/>
            <a:ext cx="457200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Minima (quiet) occur between them when 13.5 = (n + ½)λ.</a:t>
            </a:r>
            <a:endParaRPr lang="en-US" sz="15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1118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1463040"/>
            <a:ext cx="36576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0" b="1" dirty="0">
                <a:solidFill>
                  <a:srgbClr val="F5B1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07</a:t>
            </a:r>
            <a:endParaRPr lang="en-US" sz="11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320040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Young's double-slit experiment</a:t>
            </a:r>
            <a:endParaRPr lang="en-US" sz="4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4160520"/>
            <a:ext cx="10058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B9C2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Measuring the wavelength of light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14300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kern="0" spc="300" dirty="0">
                <a:solidFill>
                  <a:srgbClr val="37C9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LEARNING OUTCOME 8.3.4</a:t>
            </a:r>
            <a:endParaRPr lang="en-US" sz="145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C96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8 · Superposition   |   Cambridge International AS Level Physics 9702</a:t>
            </a:r>
            <a:endParaRPr lang="en-US" sz="1000" dirty="0"/>
          </a:p>
        </p:txBody>
      </p:sp>
      <p:sp>
        <p:nvSpPr>
          <p:cNvPr id="7" name="Text 5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C96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</a:t>
            </a:r>
            <a:endParaRPr lang="en-US" sz="10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8.3.4 · Λ = AX / D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Young's double-slit experiment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8 · Superposition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</a:t>
            </a:r>
            <a:endParaRPr lang="en-US" sz="1000" dirty="0"/>
          </a:p>
        </p:txBody>
      </p:sp>
      <p:sp>
        <p:nvSpPr>
          <p:cNvPr id="7" name="Shape 4"/>
          <p:cNvSpPr/>
          <p:nvPr/>
        </p:nvSpPr>
        <p:spPr>
          <a:xfrm>
            <a:off x="548640" y="4846320"/>
            <a:ext cx="3566160" cy="1234440"/>
          </a:xfrm>
          <a:prstGeom prst="roundRect">
            <a:avLst>
              <a:gd name="adj" fmla="val 8889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 txBox="1"/>
          <p:nvPr/>
        </p:nvSpPr>
        <p:spPr>
          <a:xfrm>
            <a:off x="777240" y="4919472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i="1" dirty="0">
                <a:solidFill>
                  <a:srgbClr val="1591B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slit separation (m) — very small, ≈ 0.1–1 mm</a:t>
            </a:r>
            <a:endParaRPr lang="en-US" sz="1500" dirty="0"/>
          </a:p>
        </p:txBody>
      </p:sp>
      <p:sp>
        <p:nvSpPr>
          <p:cNvPr id="9" name="Shape 6"/>
          <p:cNvSpPr/>
          <p:nvPr/>
        </p:nvSpPr>
        <p:spPr>
          <a:xfrm>
            <a:off x="4297680" y="4846320"/>
            <a:ext cx="3566160" cy="1234440"/>
          </a:xfrm>
          <a:prstGeom prst="roundRect">
            <a:avLst>
              <a:gd name="adj" fmla="val 8889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 txBox="1"/>
          <p:nvPr/>
        </p:nvSpPr>
        <p:spPr>
          <a:xfrm>
            <a:off x="4526280" y="4919472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i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fringe separation: centre of one bright fringe to the next (m)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8046720" y="4846320"/>
            <a:ext cx="3566160" cy="1234440"/>
          </a:xfrm>
          <a:prstGeom prst="roundRect">
            <a:avLst>
              <a:gd name="adj" fmla="val 8889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 txBox="1"/>
          <p:nvPr/>
        </p:nvSpPr>
        <p:spPr>
          <a:xfrm>
            <a:off x="8275320" y="4919472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i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slit-to-screen distance (m) — large, ≈ 1–3 m</a:t>
            </a:r>
            <a:endParaRPr lang="en-US" sz="1500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8B2FB87-90A4-1D0E-74E1-E9633C118B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2808" y="1280160"/>
            <a:ext cx="8406896" cy="3502152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8.3.4 · MEASURE ACROSS MANY FRINGES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Worked example · Helium–neon laser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8 · Superposition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11091672" cy="914400"/>
          </a:xfrm>
          <a:prstGeom prst="roundRect">
            <a:avLst>
              <a:gd name="adj" fmla="val 12000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822960" y="1645920"/>
            <a:ext cx="10607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a double-slit experiment using a He–Ne laser, the width of 10 fringes is 1.5 cm, the slit separation is 1.0 mm and the slit-to-screen distance is 2.40 m. Calculate the wavelength in nm.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548640" y="2743200"/>
            <a:ext cx="384048" cy="384048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 txBox="1"/>
          <p:nvPr/>
        </p:nvSpPr>
        <p:spPr>
          <a:xfrm>
            <a:off x="548640" y="27432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50" dirty="0"/>
          </a:p>
        </p:txBody>
      </p:sp>
      <p:sp>
        <p:nvSpPr>
          <p:cNvPr id="10" name="Text 8"/>
          <p:cNvSpPr txBox="1"/>
          <p:nvPr/>
        </p:nvSpPr>
        <p:spPr>
          <a:xfrm>
            <a:off x="1097280" y="2724912"/>
            <a:ext cx="6035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Fringe separation x = 1.5 × 10⁻² / 10 = 1.5 × 10⁻³ m</a:t>
            </a:r>
            <a:endParaRPr lang="en-US" sz="1700" dirty="0"/>
          </a:p>
        </p:txBody>
      </p:sp>
      <p:sp>
        <p:nvSpPr>
          <p:cNvPr id="11" name="Shape 9"/>
          <p:cNvSpPr/>
          <p:nvPr/>
        </p:nvSpPr>
        <p:spPr>
          <a:xfrm>
            <a:off x="548640" y="3611880"/>
            <a:ext cx="384048" cy="384048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 txBox="1"/>
          <p:nvPr/>
        </p:nvSpPr>
        <p:spPr>
          <a:xfrm>
            <a:off x="548640" y="36118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50" dirty="0"/>
          </a:p>
        </p:txBody>
      </p:sp>
      <p:sp>
        <p:nvSpPr>
          <p:cNvPr id="13" name="Text 11"/>
          <p:cNvSpPr txBox="1"/>
          <p:nvPr/>
        </p:nvSpPr>
        <p:spPr>
          <a:xfrm>
            <a:off x="1097280" y="3593592"/>
            <a:ext cx="6035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λ = ax / D = (1.0 × 10⁻³ × 1.5 × 10⁻³) / 2.40</a:t>
            </a:r>
            <a:endParaRPr lang="en-US" sz="1700" dirty="0"/>
          </a:p>
        </p:txBody>
      </p:sp>
      <p:sp>
        <p:nvSpPr>
          <p:cNvPr id="14" name="Shape 12"/>
          <p:cNvSpPr/>
          <p:nvPr/>
        </p:nvSpPr>
        <p:spPr>
          <a:xfrm>
            <a:off x="548640" y="4480560"/>
            <a:ext cx="384048" cy="384048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 txBox="1"/>
          <p:nvPr/>
        </p:nvSpPr>
        <p:spPr>
          <a:xfrm>
            <a:off x="548640" y="448056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50" dirty="0"/>
          </a:p>
        </p:txBody>
      </p:sp>
      <p:sp>
        <p:nvSpPr>
          <p:cNvPr id="16" name="Text 14"/>
          <p:cNvSpPr txBox="1"/>
          <p:nvPr/>
        </p:nvSpPr>
        <p:spPr>
          <a:xfrm>
            <a:off x="1097280" y="4462272"/>
            <a:ext cx="6035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λ = 6.25 × 10⁻⁷ m ≈ 630 nm (red)</a:t>
            </a:r>
            <a:endParaRPr lang="en-US" sz="1700" dirty="0"/>
          </a:p>
        </p:txBody>
      </p:sp>
      <p:sp>
        <p:nvSpPr>
          <p:cNvPr id="17" name="Shape 15"/>
          <p:cNvSpPr/>
          <p:nvPr/>
        </p:nvSpPr>
        <p:spPr>
          <a:xfrm>
            <a:off x="7406640" y="2697480"/>
            <a:ext cx="4233672" cy="3383280"/>
          </a:xfrm>
          <a:prstGeom prst="roundRect">
            <a:avLst>
              <a:gd name="adj" fmla="val 3243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 txBox="1"/>
          <p:nvPr/>
        </p:nvSpPr>
        <p:spPr>
          <a:xfrm>
            <a:off x="7635240" y="2816352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1591B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Why 10 fringes?</a:t>
            </a:r>
            <a:endParaRPr lang="en-US" sz="1900" dirty="0"/>
          </a:p>
        </p:txBody>
      </p:sp>
      <p:sp>
        <p:nvSpPr>
          <p:cNvPr id="19" name="Text 17"/>
          <p:cNvSpPr txBox="1"/>
          <p:nvPr/>
        </p:nvSpPr>
        <p:spPr>
          <a:xfrm>
            <a:off x="7635240" y="3246120"/>
            <a:ext cx="384048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Measuring across many fringes and dividing reduces the percentage uncertainty in x. A large D also gives larger, easier-to-measure fringes.</a:t>
            </a:r>
            <a:endParaRPr lang="en-US" sz="16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8.3.4 · X = ΛD / A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How the fringe pattern changes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8 · Superposition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27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3566160" cy="2103120"/>
          </a:xfrm>
          <a:prstGeom prst="roundRect">
            <a:avLst>
              <a:gd name="adj" fmla="val 5217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777240" y="1691640"/>
            <a:ext cx="3108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1591B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Slits closer (a ↓)</a:t>
            </a:r>
            <a:endParaRPr lang="en-US" sz="1900" dirty="0"/>
          </a:p>
        </p:txBody>
      </p:sp>
      <p:sp>
        <p:nvSpPr>
          <p:cNvPr id="8" name="Text 6"/>
          <p:cNvSpPr txBox="1"/>
          <p:nvPr/>
        </p:nvSpPr>
        <p:spPr>
          <a:xfrm>
            <a:off x="777240" y="2194560"/>
            <a:ext cx="31546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 ∝ 1/a → fringes further apart</a:t>
            </a:r>
            <a:endParaRPr lang="en-US" sz="1550" dirty="0"/>
          </a:p>
        </p:txBody>
      </p:sp>
      <p:sp>
        <p:nvSpPr>
          <p:cNvPr id="9" name="Shape 7"/>
          <p:cNvSpPr/>
          <p:nvPr/>
        </p:nvSpPr>
        <p:spPr>
          <a:xfrm>
            <a:off x="4297680" y="1554480"/>
            <a:ext cx="3566160" cy="2103120"/>
          </a:xfrm>
          <a:prstGeom prst="roundRect">
            <a:avLst>
              <a:gd name="adj" fmla="val 5217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 txBox="1"/>
          <p:nvPr/>
        </p:nvSpPr>
        <p:spPr>
          <a:xfrm>
            <a:off x="4526280" y="1691640"/>
            <a:ext cx="3108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Blue light (λ ↓)</a:t>
            </a:r>
            <a:endParaRPr lang="en-US" sz="1900" dirty="0"/>
          </a:p>
        </p:txBody>
      </p:sp>
      <p:sp>
        <p:nvSpPr>
          <p:cNvPr id="11" name="Text 9"/>
          <p:cNvSpPr txBox="1"/>
          <p:nvPr/>
        </p:nvSpPr>
        <p:spPr>
          <a:xfrm>
            <a:off x="4526280" y="2194560"/>
            <a:ext cx="31546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 ∝ λ → fringes closer together than for red</a:t>
            </a:r>
            <a:endParaRPr lang="en-US" sz="1550" dirty="0"/>
          </a:p>
        </p:txBody>
      </p:sp>
      <p:sp>
        <p:nvSpPr>
          <p:cNvPr id="12" name="Shape 10"/>
          <p:cNvSpPr/>
          <p:nvPr/>
        </p:nvSpPr>
        <p:spPr>
          <a:xfrm>
            <a:off x="8046720" y="1554480"/>
            <a:ext cx="3566160" cy="2103120"/>
          </a:xfrm>
          <a:prstGeom prst="roundRect">
            <a:avLst>
              <a:gd name="adj" fmla="val 5217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8275320" y="1691640"/>
            <a:ext cx="3108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Screen further (D ↑)</a:t>
            </a:r>
            <a:endParaRPr lang="en-US" sz="1900" dirty="0"/>
          </a:p>
        </p:txBody>
      </p:sp>
      <p:sp>
        <p:nvSpPr>
          <p:cNvPr id="14" name="Text 12"/>
          <p:cNvSpPr txBox="1"/>
          <p:nvPr/>
        </p:nvSpPr>
        <p:spPr>
          <a:xfrm>
            <a:off x="8275320" y="2194560"/>
            <a:ext cx="31546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 ∝ D → wider fringes, smaller % uncertainty</a:t>
            </a:r>
            <a:endParaRPr lang="en-US" sz="1550" dirty="0"/>
          </a:p>
        </p:txBody>
      </p:sp>
      <p:sp>
        <p:nvSpPr>
          <p:cNvPr id="15" name="Shape 13"/>
          <p:cNvSpPr/>
          <p:nvPr/>
        </p:nvSpPr>
        <p:spPr>
          <a:xfrm>
            <a:off x="548640" y="3840480"/>
            <a:ext cx="3566160" cy="2103120"/>
          </a:xfrm>
          <a:prstGeom prst="roundRect">
            <a:avLst>
              <a:gd name="adj" fmla="val 5217"/>
            </a:avLst>
          </a:prstGeom>
          <a:solidFill>
            <a:srgbClr val="FCEBE6"/>
          </a:solidFill>
          <a:ln w="12700">
            <a:solidFill>
              <a:srgbClr val="FCEB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 txBox="1"/>
          <p:nvPr/>
        </p:nvSpPr>
        <p:spPr>
          <a:xfrm>
            <a:off x="777240" y="3977640"/>
            <a:ext cx="3108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D948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Sodium light</a:t>
            </a:r>
            <a:endParaRPr lang="en-US" sz="1900" dirty="0"/>
          </a:p>
        </p:txBody>
      </p:sp>
      <p:sp>
        <p:nvSpPr>
          <p:cNvPr id="17" name="Text 15"/>
          <p:cNvSpPr txBox="1"/>
          <p:nvPr/>
        </p:nvSpPr>
        <p:spPr>
          <a:xfrm>
            <a:off x="777240" y="4480560"/>
            <a:ext cx="31546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λ = 589 nm, a = 0.20 mm, D = 1.20 m → x = 589 × 10⁻⁹ × 1.20 / 0.0002 = 3.5 mm</a:t>
            </a:r>
            <a:endParaRPr lang="en-US" sz="1550" dirty="0"/>
          </a:p>
        </p:txBody>
      </p:sp>
      <p:sp>
        <p:nvSpPr>
          <p:cNvPr id="18" name="Shape 16"/>
          <p:cNvSpPr/>
          <p:nvPr/>
        </p:nvSpPr>
        <p:spPr>
          <a:xfrm>
            <a:off x="4297680" y="3840480"/>
            <a:ext cx="3566160" cy="2103120"/>
          </a:xfrm>
          <a:prstGeom prst="roundRect">
            <a:avLst>
              <a:gd name="adj" fmla="val 5217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 txBox="1"/>
          <p:nvPr/>
        </p:nvSpPr>
        <p:spPr>
          <a:xfrm>
            <a:off x="4526280" y="3977640"/>
            <a:ext cx="3108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1591B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Change filter</a:t>
            </a:r>
            <a:endParaRPr lang="en-US" sz="1900" dirty="0"/>
          </a:p>
        </p:txBody>
      </p:sp>
      <p:sp>
        <p:nvSpPr>
          <p:cNvPr id="20" name="Text 18"/>
          <p:cNvSpPr txBox="1"/>
          <p:nvPr/>
        </p:nvSpPr>
        <p:spPr>
          <a:xfrm>
            <a:off x="4526280" y="4480560"/>
            <a:ext cx="31546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 600 nm gives x = 2.4 mm; blue 450 nm → x = 2.4 × 450/600 = 1.8 mm</a:t>
            </a:r>
            <a:endParaRPr lang="en-US" sz="1550" dirty="0"/>
          </a:p>
        </p:txBody>
      </p:sp>
      <p:sp>
        <p:nvSpPr>
          <p:cNvPr id="21" name="Shape 19"/>
          <p:cNvSpPr/>
          <p:nvPr/>
        </p:nvSpPr>
        <p:spPr>
          <a:xfrm>
            <a:off x="8046720" y="3840480"/>
            <a:ext cx="3566160" cy="2103120"/>
          </a:xfrm>
          <a:prstGeom prst="roundRect">
            <a:avLst>
              <a:gd name="adj" fmla="val 5217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 txBox="1"/>
          <p:nvPr/>
        </p:nvSpPr>
        <p:spPr>
          <a:xfrm>
            <a:off x="8275320" y="3977640"/>
            <a:ext cx="3108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Laser 750 THz</a:t>
            </a:r>
            <a:endParaRPr lang="en-US" sz="1900" dirty="0"/>
          </a:p>
        </p:txBody>
      </p:sp>
      <p:sp>
        <p:nvSpPr>
          <p:cNvPr id="23" name="Text 21"/>
          <p:cNvSpPr txBox="1"/>
          <p:nvPr/>
        </p:nvSpPr>
        <p:spPr>
          <a:xfrm>
            <a:off x="8275320" y="4480560"/>
            <a:ext cx="31546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λ = c/f = 400 nm; 9 fringe spacings in 15 mm, D = 4.5 m → a = λD/x = 1.1 mm</a:t>
            </a:r>
            <a:endParaRPr lang="en-US" sz="15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1118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1463040"/>
            <a:ext cx="36576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0" b="1" dirty="0">
                <a:solidFill>
                  <a:srgbClr val="F5B1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08</a:t>
            </a:r>
            <a:endParaRPr lang="en-US" sz="11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320040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diffraction grating</a:t>
            </a:r>
            <a:endParaRPr lang="en-US" sz="4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4160520"/>
            <a:ext cx="10058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B9C2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Many slits give sharp, bright maxima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14300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kern="0" spc="300" dirty="0">
                <a:solidFill>
                  <a:srgbClr val="37C9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LEARNING OUTCOMES 8.4.1 – 8.4.2</a:t>
            </a:r>
            <a:endParaRPr lang="en-US" sz="145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C96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8 · Superposition   |   Cambridge International AS Level Physics 9702</a:t>
            </a:r>
            <a:endParaRPr lang="en-US" sz="1000" dirty="0"/>
          </a:p>
        </p:txBody>
      </p:sp>
      <p:sp>
        <p:nvSpPr>
          <p:cNvPr id="7" name="Text 5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C96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28</a:t>
            </a:r>
            <a:endParaRPr lang="en-US" sz="10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8.4.1 · D SIN Θ = NΛ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diffraction grating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8 · Superposition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29</a:t>
            </a:r>
            <a:endParaRPr lang="en-US" sz="1000" dirty="0"/>
          </a:p>
        </p:txBody>
      </p:sp>
      <p:sp>
        <p:nvSpPr>
          <p:cNvPr id="7" name="Shape 4"/>
          <p:cNvSpPr/>
          <p:nvPr/>
        </p:nvSpPr>
        <p:spPr>
          <a:xfrm>
            <a:off x="7498080" y="1554480"/>
            <a:ext cx="4142232" cy="1828800"/>
          </a:xfrm>
          <a:prstGeom prst="roundRect">
            <a:avLst>
              <a:gd name="adj" fmla="val 6000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 txBox="1"/>
          <p:nvPr/>
        </p:nvSpPr>
        <p:spPr>
          <a:xfrm>
            <a:off x="7680960" y="1691640"/>
            <a:ext cx="3776472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i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 sin θ = nλ</a:t>
            </a:r>
            <a:endParaRPr lang="en-US" sz="2600" dirty="0"/>
          </a:p>
        </p:txBody>
      </p:sp>
      <p:sp>
        <p:nvSpPr>
          <p:cNvPr id="9" name="Text 6"/>
          <p:cNvSpPr txBox="1"/>
          <p:nvPr/>
        </p:nvSpPr>
        <p:spPr>
          <a:xfrm>
            <a:off x="7680960" y="2688336"/>
            <a:ext cx="3776472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5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 = slit spacing = 1/N (N = lines per metre)</a:t>
            </a:r>
            <a:endParaRPr lang="en-US" sz="1450" dirty="0"/>
          </a:p>
        </p:txBody>
      </p:sp>
      <p:sp>
        <p:nvSpPr>
          <p:cNvPr id="10" name="Shape 7"/>
          <p:cNvSpPr/>
          <p:nvPr/>
        </p:nvSpPr>
        <p:spPr>
          <a:xfrm>
            <a:off x="7498080" y="3566160"/>
            <a:ext cx="4142232" cy="2514600"/>
          </a:xfrm>
          <a:prstGeom prst="roundRect">
            <a:avLst>
              <a:gd name="adj" fmla="val 4364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 txBox="1"/>
          <p:nvPr/>
        </p:nvSpPr>
        <p:spPr>
          <a:xfrm>
            <a:off x="7726680" y="3703320"/>
            <a:ext cx="374904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 = order of the maximum (0, 1, 2 …)</a:t>
            </a:r>
            <a:endParaRPr lang="en-US" sz="15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θ is measured from the straight-through (zero-order) beam</a:t>
            </a:r>
            <a:endParaRPr lang="en-US" sz="15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Highest order: n ≤ d / λ (sin θ ≤ 1)</a:t>
            </a:r>
            <a:endParaRPr lang="en-US" sz="1550" dirty="0"/>
          </a:p>
        </p:txBody>
      </p:sp>
      <p:sp>
        <p:nvSpPr>
          <p:cNvPr id="12" name="Shape 9"/>
          <p:cNvSpPr/>
          <p:nvPr/>
        </p:nvSpPr>
        <p:spPr>
          <a:xfrm>
            <a:off x="548640" y="4846320"/>
            <a:ext cx="6766560" cy="1234440"/>
          </a:xfrm>
          <a:prstGeom prst="roundRect">
            <a:avLst>
              <a:gd name="adj" fmla="val 8889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 txBox="1"/>
          <p:nvPr/>
        </p:nvSpPr>
        <p:spPr>
          <a:xfrm>
            <a:off x="777240" y="4956048"/>
            <a:ext cx="63093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Convert lines per mm to d in metres: 300 lines mm⁻¹ → d = 1 / (300 × 10³) = 3.33 × 10⁻⁶ m.</a:t>
            </a:r>
            <a:endParaRPr lang="en-US" sz="1600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91E55268-4B8F-A1A2-37F3-2BDA14B005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263" y="1417320"/>
            <a:ext cx="6907517" cy="3355848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8.4.1 &amp; 8.4.2 · WAVELENGTH AND ORDERS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Worked example · Grating calculations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8 · Superposition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5449824" cy="4526280"/>
          </a:xfrm>
          <a:prstGeom prst="roundRect">
            <a:avLst>
              <a:gd name="adj" fmla="val 2424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822960" y="1691640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1591B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(a) Find the wavelength</a:t>
            </a:r>
            <a:endParaRPr lang="en-US" sz="19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2103120"/>
            <a:ext cx="4937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i="1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300 lines mm⁻¹; first-order maximum at 10.0°.</a:t>
            </a:r>
            <a:endParaRPr lang="en-US" sz="1550" dirty="0"/>
          </a:p>
        </p:txBody>
      </p:sp>
      <p:sp>
        <p:nvSpPr>
          <p:cNvPr id="9" name="Shape 7"/>
          <p:cNvSpPr/>
          <p:nvPr/>
        </p:nvSpPr>
        <p:spPr>
          <a:xfrm>
            <a:off x="822960" y="2651760"/>
            <a:ext cx="384048" cy="384048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 txBox="1"/>
          <p:nvPr/>
        </p:nvSpPr>
        <p:spPr>
          <a:xfrm>
            <a:off x="822960" y="265176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50" dirty="0"/>
          </a:p>
        </p:txBody>
      </p:sp>
      <p:sp>
        <p:nvSpPr>
          <p:cNvPr id="11" name="Text 9"/>
          <p:cNvSpPr txBox="1"/>
          <p:nvPr/>
        </p:nvSpPr>
        <p:spPr>
          <a:xfrm>
            <a:off x="1371600" y="2633472"/>
            <a:ext cx="44805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 = 1 / 300 000 = 3.33 × 10⁻⁶ m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822960" y="3474720"/>
            <a:ext cx="384048" cy="384048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822960" y="347472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50" dirty="0"/>
          </a:p>
        </p:txBody>
      </p:sp>
      <p:sp>
        <p:nvSpPr>
          <p:cNvPr id="14" name="Text 12"/>
          <p:cNvSpPr txBox="1"/>
          <p:nvPr/>
        </p:nvSpPr>
        <p:spPr>
          <a:xfrm>
            <a:off x="1371600" y="3456432"/>
            <a:ext cx="44805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λ = d sin θ / n = 3.33 × 10⁻⁶ × sin 10.0°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822960" y="4297680"/>
            <a:ext cx="384048" cy="384048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 txBox="1"/>
          <p:nvPr/>
        </p:nvSpPr>
        <p:spPr>
          <a:xfrm>
            <a:off x="822960" y="42976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50" dirty="0"/>
          </a:p>
        </p:txBody>
      </p:sp>
      <p:sp>
        <p:nvSpPr>
          <p:cNvPr id="17" name="Text 15"/>
          <p:cNvSpPr txBox="1"/>
          <p:nvPr/>
        </p:nvSpPr>
        <p:spPr>
          <a:xfrm>
            <a:off x="1371600" y="4279392"/>
            <a:ext cx="44805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λ = 5.8 × 10⁻⁷ m = 580 nm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6190488" y="1554480"/>
            <a:ext cx="5449824" cy="4526280"/>
          </a:xfrm>
          <a:prstGeom prst="roundRect">
            <a:avLst>
              <a:gd name="adj" fmla="val 2424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 txBox="1"/>
          <p:nvPr/>
        </p:nvSpPr>
        <p:spPr>
          <a:xfrm>
            <a:off x="6464808" y="1691640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(b) How many maxima?</a:t>
            </a:r>
            <a:endParaRPr lang="en-US" sz="1900" dirty="0"/>
          </a:p>
        </p:txBody>
      </p:sp>
      <p:sp>
        <p:nvSpPr>
          <p:cNvPr id="20" name="Text 18"/>
          <p:cNvSpPr txBox="1"/>
          <p:nvPr/>
        </p:nvSpPr>
        <p:spPr>
          <a:xfrm>
            <a:off x="6464808" y="2194560"/>
            <a:ext cx="4937760" cy="3749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600"/>
              </a:spcAft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 θ = nλ / d = 0.174n</a:t>
            </a:r>
            <a:endParaRPr lang="en-US" sz="17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700" b="1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 = 2: 20.4°   n = 3: 31.5°</a:t>
            </a:r>
            <a:endParaRPr lang="en-US" sz="17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700" b="1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 = 4: 44.2°   n = 5: 60.6°</a:t>
            </a:r>
            <a:endParaRPr lang="en-US" sz="17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 = 6 would need sin θ &gt; 1 — impossible</a:t>
            </a:r>
            <a:endParaRPr lang="en-US" sz="17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7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Total: 5 each side + the zero order = 11 maxima</a:t>
            </a:r>
            <a:endParaRPr lang="en-US" sz="17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8.4.2 · ACCURACY AND OVERLAPPING SPECTRA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Grating vs double slit · White light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8 · Superposition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31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5449824" cy="4526280"/>
          </a:xfrm>
          <a:prstGeom prst="roundRect">
            <a:avLst>
              <a:gd name="adj" fmla="val 2424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822960" y="1691640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Why a grating is more accurate</a:t>
            </a:r>
            <a:endParaRPr lang="en-US" sz="19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2148840"/>
            <a:ext cx="493776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Maxima are very sharp and bright (light from many slits)</a:t>
            </a:r>
            <a:endParaRPr lang="en-US" sz="15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Maxima are widely spaced, so θ can be measured precisely</a:t>
            </a:r>
            <a:endParaRPr lang="en-US" sz="15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 (546 nm): double slit gives 10 fringes = 8.7 mm (± 1 mm on a ruler); a 3000 lines cm⁻¹ grating gives a second-order angle of 19.1°, measurable to ± 0.1°</a:t>
            </a:r>
            <a:endParaRPr lang="en-US" sz="1550" dirty="0"/>
          </a:p>
        </p:txBody>
      </p:sp>
      <p:sp>
        <p:nvSpPr>
          <p:cNvPr id="9" name="Shape 7"/>
          <p:cNvSpPr/>
          <p:nvPr/>
        </p:nvSpPr>
        <p:spPr>
          <a:xfrm>
            <a:off x="6190488" y="1554480"/>
            <a:ext cx="5449824" cy="4526280"/>
          </a:xfrm>
          <a:prstGeom prst="roundRect">
            <a:avLst>
              <a:gd name="adj" fmla="val 2424"/>
            </a:avLst>
          </a:prstGeom>
          <a:solidFill>
            <a:srgbClr val="FCEBE6"/>
          </a:solidFill>
          <a:ln w="12700">
            <a:solidFill>
              <a:srgbClr val="FCEB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 txBox="1"/>
          <p:nvPr/>
        </p:nvSpPr>
        <p:spPr>
          <a:xfrm>
            <a:off x="6464808" y="1691640"/>
            <a:ext cx="5029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D948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White light (400 – 700 nm), d = 2.00 μm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6464808" y="2148840"/>
            <a:ext cx="493776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800"/>
              </a:spcAft>
              <a:buNone/>
            </a:pPr>
            <a:r>
              <a:rPr lang="en-US" sz="16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First order: red sin θ = 0.350 → 20.5°; violet 0.200 → 11.5°</a:t>
            </a:r>
            <a:endParaRPr lang="en-US" sz="1600" dirty="0"/>
          </a:p>
          <a:p>
            <a:pPr marL="0" indent="0">
              <a:spcAft>
                <a:spcPts val="800"/>
              </a:spcAft>
              <a:buNone/>
            </a:pPr>
            <a:r>
              <a:rPr lang="en-US" sz="1600" b="1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Angular width of the first-order spectrum = 9.0°</a:t>
            </a:r>
            <a:endParaRPr lang="en-US" sz="1600" dirty="0"/>
          </a:p>
          <a:p>
            <a:pPr marL="0" indent="0">
              <a:spcAft>
                <a:spcPts val="800"/>
              </a:spcAft>
              <a:buNone/>
            </a:pPr>
            <a:r>
              <a:rPr lang="en-US" sz="16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Second-order red: 44.4°; third-order violet: 36.9°</a:t>
            </a:r>
            <a:endParaRPr lang="en-US" sz="1600" dirty="0"/>
          </a:p>
          <a:p>
            <a:pPr marL="0" indent="0">
              <a:spcAft>
                <a:spcPts val="800"/>
              </a:spcAft>
              <a:buNone/>
            </a:pPr>
            <a:r>
              <a:rPr lang="en-US" sz="16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2nd and 3rd order spectra overlap</a:t>
            </a:r>
            <a:endParaRPr lang="en-US" sz="16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1118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1463040"/>
            <a:ext cx="36576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0" b="1" dirty="0">
                <a:solidFill>
                  <a:srgbClr val="F5B1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09</a:t>
            </a:r>
            <a:endParaRPr lang="en-US" sz="11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320040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Past paper practice</a:t>
            </a:r>
            <a:endParaRPr lang="en-US" sz="4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4160520"/>
            <a:ext cx="10058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B9C2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Paper 1 multiple choice · Paper 2 structured questions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14300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kern="0" spc="300" dirty="0">
                <a:solidFill>
                  <a:srgbClr val="37C9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CAMBRIDGE PAST PAPER QUESTIONS</a:t>
            </a:r>
            <a:endParaRPr lang="en-US" sz="145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C96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8 · Superposition   |   Cambridge International AS Level Physics 9702</a:t>
            </a:r>
            <a:endParaRPr lang="en-US" sz="1000" dirty="0"/>
          </a:p>
        </p:txBody>
      </p:sp>
      <p:sp>
        <p:nvSpPr>
          <p:cNvPr id="7" name="Text 5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C96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32</a:t>
            </a:r>
            <a:endParaRPr lang="en-US" sz="10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PAPER 1 STYLE · MULTIPLE CHOICE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Past paper set A · Stationary waves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8 · Superposition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33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731520" y="1737360"/>
            <a:ext cx="438912" cy="438912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 txBox="1"/>
          <p:nvPr/>
        </p:nvSpPr>
        <p:spPr>
          <a:xfrm>
            <a:off x="731520" y="173736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700" dirty="0"/>
          </a:p>
        </p:txBody>
      </p:sp>
      <p:sp>
        <p:nvSpPr>
          <p:cNvPr id="9" name="Text 7"/>
          <p:cNvSpPr txBox="1"/>
          <p:nvPr/>
        </p:nvSpPr>
        <p:spPr>
          <a:xfrm>
            <a:off x="1325880" y="1737360"/>
            <a:ext cx="27432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stretched string shows the stationary wave pattern (5 loops). Which describes the length L and the names of points X and Y?</a:t>
            </a:r>
            <a:endParaRPr lang="en-US" sz="1400" dirty="0"/>
          </a:p>
        </p:txBody>
      </p:sp>
      <p:pic>
        <p:nvPicPr>
          <p:cNvPr id="10" name="Image 0" descr="figs8/string_q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3944" y="1915316"/>
            <a:ext cx="1737360" cy="741368"/>
          </a:xfrm>
          <a:prstGeom prst="rect">
            <a:avLst/>
          </a:prstGeom>
        </p:spPr>
      </p:pic>
      <p:sp>
        <p:nvSpPr>
          <p:cNvPr id="11" name="Text 8"/>
          <p:cNvSpPr txBox="1"/>
          <p:nvPr/>
        </p:nvSpPr>
        <p:spPr>
          <a:xfrm>
            <a:off x="1335024" y="2605004"/>
            <a:ext cx="4526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5 λ, X node, Y antinode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  2½ λ, X antinode, Y node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 2½ λ, X node, Y antinode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  5 λ, X antinode, Y node</a:t>
            </a:r>
            <a:endParaRPr lang="en-US" sz="1400" dirty="0"/>
          </a:p>
        </p:txBody>
      </p:sp>
      <p:sp>
        <p:nvSpPr>
          <p:cNvPr id="12" name="Shape 9"/>
          <p:cNvSpPr/>
          <p:nvPr/>
        </p:nvSpPr>
        <p:spPr>
          <a:xfrm>
            <a:off x="6190488" y="155448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10"/>
          <p:cNvSpPr/>
          <p:nvPr/>
        </p:nvSpPr>
        <p:spPr>
          <a:xfrm>
            <a:off x="6373368" y="1737360"/>
            <a:ext cx="438912" cy="438912"/>
          </a:xfrm>
          <a:prstGeom prst="ellipse">
            <a:avLst/>
          </a:prstGeom>
          <a:solidFill>
            <a:srgbClr val="D98200"/>
          </a:solidFill>
          <a:ln w="12700">
            <a:solidFill>
              <a:srgbClr val="D982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 txBox="1"/>
          <p:nvPr/>
        </p:nvSpPr>
        <p:spPr>
          <a:xfrm>
            <a:off x="6373368" y="173736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700" dirty="0"/>
          </a:p>
        </p:txBody>
      </p:sp>
      <p:sp>
        <p:nvSpPr>
          <p:cNvPr id="15" name="Text 12"/>
          <p:cNvSpPr txBox="1"/>
          <p:nvPr/>
        </p:nvSpPr>
        <p:spPr>
          <a:xfrm>
            <a:off x="6967728" y="1737360"/>
            <a:ext cx="44805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Adjacent nodes of a stationary sound wave are 12 cm apart. The frequency is 1.4 kHz. What is the speed of sound?</a:t>
            </a:r>
            <a:endParaRPr lang="en-US" sz="1400" dirty="0"/>
          </a:p>
        </p:txBody>
      </p:sp>
      <p:sp>
        <p:nvSpPr>
          <p:cNvPr id="16" name="Text 13"/>
          <p:cNvSpPr txBox="1"/>
          <p:nvPr/>
        </p:nvSpPr>
        <p:spPr>
          <a:xfrm>
            <a:off x="6967728" y="2363724"/>
            <a:ext cx="4526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168 m s⁻¹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  336 m s⁻¹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 17 m s⁻¹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  672 m s⁻¹</a:t>
            </a:r>
            <a:endParaRPr lang="en-US" sz="1400" dirty="0"/>
          </a:p>
        </p:txBody>
      </p:sp>
      <p:sp>
        <p:nvSpPr>
          <p:cNvPr id="17" name="Shape 14"/>
          <p:cNvSpPr/>
          <p:nvPr/>
        </p:nvSpPr>
        <p:spPr>
          <a:xfrm>
            <a:off x="548640" y="388620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Shape 15"/>
          <p:cNvSpPr/>
          <p:nvPr/>
        </p:nvSpPr>
        <p:spPr>
          <a:xfrm>
            <a:off x="731520" y="4069080"/>
            <a:ext cx="438912" cy="438912"/>
          </a:xfrm>
          <a:prstGeom prst="ellipse">
            <a:avLst/>
          </a:prstGeom>
          <a:solidFill>
            <a:srgbClr val="D98200"/>
          </a:solidFill>
          <a:ln w="12700">
            <a:solidFill>
              <a:srgbClr val="D982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6"/>
          <p:cNvSpPr txBox="1"/>
          <p:nvPr/>
        </p:nvSpPr>
        <p:spPr>
          <a:xfrm>
            <a:off x="731520" y="406908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700" dirty="0"/>
          </a:p>
        </p:txBody>
      </p:sp>
      <p:sp>
        <p:nvSpPr>
          <p:cNvPr id="20" name="Text 17"/>
          <p:cNvSpPr txBox="1"/>
          <p:nvPr/>
        </p:nvSpPr>
        <p:spPr>
          <a:xfrm>
            <a:off x="1325880" y="4045702"/>
            <a:ext cx="44805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pipe of length 0.85 m is closed at one end. The speed of sound is 340 m s⁻¹. What is the fundamental frequency?</a:t>
            </a:r>
            <a:endParaRPr lang="en-US" sz="1400" dirty="0"/>
          </a:p>
        </p:txBody>
      </p:sp>
      <p:sp>
        <p:nvSpPr>
          <p:cNvPr id="21" name="Text 18"/>
          <p:cNvSpPr txBox="1"/>
          <p:nvPr/>
        </p:nvSpPr>
        <p:spPr>
          <a:xfrm>
            <a:off x="1347705" y="4663440"/>
            <a:ext cx="4526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50 Hz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  100 Hz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 200 Hz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  400 Hz</a:t>
            </a:r>
            <a:endParaRPr lang="en-US" sz="1400" dirty="0"/>
          </a:p>
        </p:txBody>
      </p:sp>
      <p:sp>
        <p:nvSpPr>
          <p:cNvPr id="22" name="Shape 19"/>
          <p:cNvSpPr/>
          <p:nvPr/>
        </p:nvSpPr>
        <p:spPr>
          <a:xfrm>
            <a:off x="6190488" y="388620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Shape 20"/>
          <p:cNvSpPr/>
          <p:nvPr/>
        </p:nvSpPr>
        <p:spPr>
          <a:xfrm>
            <a:off x="6373368" y="4069080"/>
            <a:ext cx="438912" cy="438912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 21"/>
          <p:cNvSpPr txBox="1"/>
          <p:nvPr/>
        </p:nvSpPr>
        <p:spPr>
          <a:xfrm>
            <a:off x="6373368" y="406908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700" dirty="0"/>
          </a:p>
        </p:txBody>
      </p:sp>
      <p:sp>
        <p:nvSpPr>
          <p:cNvPr id="25" name="Text 22"/>
          <p:cNvSpPr txBox="1"/>
          <p:nvPr/>
        </p:nvSpPr>
        <p:spPr>
          <a:xfrm>
            <a:off x="6967728" y="4069080"/>
            <a:ext cx="44805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Which statement about a stationary wave is correct?</a:t>
            </a:r>
            <a:endParaRPr lang="en-US" sz="1400" dirty="0"/>
          </a:p>
        </p:txBody>
      </p:sp>
      <p:sp>
        <p:nvSpPr>
          <p:cNvPr id="26" name="Text 23"/>
          <p:cNvSpPr txBox="1"/>
          <p:nvPr/>
        </p:nvSpPr>
        <p:spPr>
          <a:xfrm>
            <a:off x="6978942" y="4558284"/>
            <a:ext cx="4526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it transfers energy along the wave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  all points have the same amplitude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 points between adjacent nodes are in phase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  adjacent nodes are one wavelength apart</a:t>
            </a:r>
            <a:endParaRPr lang="en-US" sz="14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ANSWERS AND KEY WORKING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Answers · Questions 1 – 4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8 · Superposition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34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731520" y="1737360"/>
            <a:ext cx="438912" cy="438912"/>
          </a:xfrm>
          <a:prstGeom prst="ellipse">
            <a:avLst/>
          </a:prstGeom>
          <a:solidFill>
            <a:srgbClr val="238A7E"/>
          </a:solidFill>
          <a:ln w="12700">
            <a:solidFill>
              <a:srgbClr val="238A7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 txBox="1"/>
          <p:nvPr/>
        </p:nvSpPr>
        <p:spPr>
          <a:xfrm>
            <a:off x="731520" y="173736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700" dirty="0"/>
          </a:p>
        </p:txBody>
      </p:sp>
      <p:sp>
        <p:nvSpPr>
          <p:cNvPr id="9" name="Text 7"/>
          <p:cNvSpPr txBox="1"/>
          <p:nvPr/>
        </p:nvSpPr>
        <p:spPr>
          <a:xfrm>
            <a:off x="1325880" y="1755648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Answer C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1325880" y="2240280"/>
            <a:ext cx="44805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loops = 5 × λ/2 = 2½ λ. X has zero displacement (node); Y has maximum amplitude (antinode).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6190488" y="155448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6373368" y="1737360"/>
            <a:ext cx="438912" cy="438912"/>
          </a:xfrm>
          <a:prstGeom prst="ellipse">
            <a:avLst/>
          </a:prstGeom>
          <a:solidFill>
            <a:srgbClr val="238A7E"/>
          </a:solidFill>
          <a:ln w="12700">
            <a:solidFill>
              <a:srgbClr val="238A7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6373368" y="173736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700" dirty="0"/>
          </a:p>
        </p:txBody>
      </p:sp>
      <p:sp>
        <p:nvSpPr>
          <p:cNvPr id="14" name="Text 12"/>
          <p:cNvSpPr txBox="1"/>
          <p:nvPr/>
        </p:nvSpPr>
        <p:spPr>
          <a:xfrm>
            <a:off x="6967728" y="1755648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Answer B</a:t>
            </a:r>
            <a:endParaRPr lang="en-US" sz="2000" dirty="0"/>
          </a:p>
        </p:txBody>
      </p:sp>
      <p:sp>
        <p:nvSpPr>
          <p:cNvPr id="15" name="Text 13"/>
          <p:cNvSpPr txBox="1"/>
          <p:nvPr/>
        </p:nvSpPr>
        <p:spPr>
          <a:xfrm>
            <a:off x="6967728" y="2240280"/>
            <a:ext cx="44805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λ = 2 × 12 = 24 cm; v = fλ = 1400 × 0.24 = 336 m s⁻¹. A forgets to double the node spacing.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548640" y="388620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731520" y="4069080"/>
            <a:ext cx="438912" cy="438912"/>
          </a:xfrm>
          <a:prstGeom prst="ellipse">
            <a:avLst/>
          </a:prstGeom>
          <a:solidFill>
            <a:srgbClr val="238A7E"/>
          </a:solidFill>
          <a:ln w="12700">
            <a:solidFill>
              <a:srgbClr val="238A7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 txBox="1"/>
          <p:nvPr/>
        </p:nvSpPr>
        <p:spPr>
          <a:xfrm>
            <a:off x="731520" y="406908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700" dirty="0"/>
          </a:p>
        </p:txBody>
      </p:sp>
      <p:sp>
        <p:nvSpPr>
          <p:cNvPr id="19" name="Text 17"/>
          <p:cNvSpPr txBox="1"/>
          <p:nvPr/>
        </p:nvSpPr>
        <p:spPr>
          <a:xfrm>
            <a:off x="1325880" y="4087368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Answer B</a:t>
            </a:r>
            <a:endParaRPr lang="en-US" sz="2000" dirty="0"/>
          </a:p>
        </p:txBody>
      </p:sp>
      <p:sp>
        <p:nvSpPr>
          <p:cNvPr id="20" name="Text 18"/>
          <p:cNvSpPr txBox="1"/>
          <p:nvPr/>
        </p:nvSpPr>
        <p:spPr>
          <a:xfrm>
            <a:off x="1325880" y="4572000"/>
            <a:ext cx="44805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Closed pipe: L = λ/4 → λ = 3.4 m; f = v/λ = 340/3.4 = 100 Hz.</a:t>
            </a:r>
            <a:endParaRPr lang="en-US" sz="1500" dirty="0"/>
          </a:p>
        </p:txBody>
      </p:sp>
      <p:sp>
        <p:nvSpPr>
          <p:cNvPr id="21" name="Shape 19"/>
          <p:cNvSpPr/>
          <p:nvPr/>
        </p:nvSpPr>
        <p:spPr>
          <a:xfrm>
            <a:off x="6190488" y="388620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6373368" y="4069080"/>
            <a:ext cx="438912" cy="438912"/>
          </a:xfrm>
          <a:prstGeom prst="ellipse">
            <a:avLst/>
          </a:prstGeom>
          <a:solidFill>
            <a:srgbClr val="238A7E"/>
          </a:solidFill>
          <a:ln w="12700">
            <a:solidFill>
              <a:srgbClr val="238A7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 txBox="1"/>
          <p:nvPr/>
        </p:nvSpPr>
        <p:spPr>
          <a:xfrm>
            <a:off x="6373368" y="406908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700" dirty="0"/>
          </a:p>
        </p:txBody>
      </p:sp>
      <p:sp>
        <p:nvSpPr>
          <p:cNvPr id="24" name="Text 22"/>
          <p:cNvSpPr txBox="1"/>
          <p:nvPr/>
        </p:nvSpPr>
        <p:spPr>
          <a:xfrm>
            <a:off x="6967728" y="4087368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Answer C</a:t>
            </a:r>
            <a:endParaRPr lang="en-US" sz="2000" dirty="0"/>
          </a:p>
        </p:txBody>
      </p:sp>
      <p:sp>
        <p:nvSpPr>
          <p:cNvPr id="25" name="Text 23"/>
          <p:cNvSpPr txBox="1"/>
          <p:nvPr/>
        </p:nvSpPr>
        <p:spPr>
          <a:xfrm>
            <a:off x="6967728" y="4572000"/>
            <a:ext cx="44805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energy transfer; amplitude varies; nodes are λ/2 apart; all points between two nodes oscillate in phase.</a:t>
            </a:r>
            <a:endParaRPr lang="en-US" sz="15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PAPER 1 STYLE · MULTIPLE CHOICE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Past paper set B · Diffraction and interference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8 · Superposition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35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731520" y="1737360"/>
            <a:ext cx="438912" cy="438912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 txBox="1"/>
          <p:nvPr/>
        </p:nvSpPr>
        <p:spPr>
          <a:xfrm>
            <a:off x="731520" y="173736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700" dirty="0"/>
          </a:p>
        </p:txBody>
      </p:sp>
      <p:sp>
        <p:nvSpPr>
          <p:cNvPr id="9" name="Text 7"/>
          <p:cNvSpPr txBox="1"/>
          <p:nvPr/>
        </p:nvSpPr>
        <p:spPr>
          <a:xfrm>
            <a:off x="1344168" y="1737360"/>
            <a:ext cx="44805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a wave travels through air, which scenario best demonstrates diffraction?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1344168" y="2253996"/>
            <a:ext cx="4526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UV radiation through a gate post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  sound waves passing a steel rod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 radio waves passing human hair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  X-rays passing atoms in a crystalline solid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6190488" y="155448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6373368" y="1737360"/>
            <a:ext cx="438912" cy="438912"/>
          </a:xfrm>
          <a:prstGeom prst="ellipse">
            <a:avLst/>
          </a:prstGeom>
          <a:solidFill>
            <a:srgbClr val="D98200"/>
          </a:solidFill>
          <a:ln w="12700">
            <a:solidFill>
              <a:srgbClr val="D982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6373368" y="173736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700" dirty="0"/>
          </a:p>
        </p:txBody>
      </p:sp>
      <p:sp>
        <p:nvSpPr>
          <p:cNvPr id="14" name="Text 12"/>
          <p:cNvSpPr txBox="1"/>
          <p:nvPr/>
        </p:nvSpPr>
        <p:spPr>
          <a:xfrm>
            <a:off x="6967728" y="1737360"/>
            <a:ext cx="44805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sources are coherent. What must be true?</a:t>
            </a:r>
            <a:endParaRPr lang="en-US" sz="1400" dirty="0"/>
          </a:p>
        </p:txBody>
      </p:sp>
      <p:sp>
        <p:nvSpPr>
          <p:cNvPr id="15" name="Text 13"/>
          <p:cNvSpPr txBox="1"/>
          <p:nvPr/>
        </p:nvSpPr>
        <p:spPr>
          <a:xfrm>
            <a:off x="6995160" y="2139696"/>
            <a:ext cx="4526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same amplitude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  same frequency, constant phase difference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 same wave speed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  always in phase with equal intensity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548640" y="388620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731520" y="4069080"/>
            <a:ext cx="438912" cy="438912"/>
          </a:xfrm>
          <a:prstGeom prst="ellipse">
            <a:avLst/>
          </a:prstGeom>
          <a:solidFill>
            <a:srgbClr val="D98200"/>
          </a:solidFill>
          <a:ln w="12700">
            <a:solidFill>
              <a:srgbClr val="D982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 txBox="1"/>
          <p:nvPr/>
        </p:nvSpPr>
        <p:spPr>
          <a:xfrm>
            <a:off x="731520" y="406908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700" dirty="0"/>
          </a:p>
        </p:txBody>
      </p:sp>
      <p:sp>
        <p:nvSpPr>
          <p:cNvPr id="19" name="Text 17"/>
          <p:cNvSpPr txBox="1"/>
          <p:nvPr/>
        </p:nvSpPr>
        <p:spPr>
          <a:xfrm>
            <a:off x="1325880" y="4069080"/>
            <a:ext cx="44805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a double-slit experiment the slit separation is halved and the slit-to-screen distance is doubled. What happens to the fringe separation?</a:t>
            </a:r>
            <a:endParaRPr lang="en-US" sz="1400" dirty="0"/>
          </a:p>
        </p:txBody>
      </p:sp>
      <p:sp>
        <p:nvSpPr>
          <p:cNvPr id="20" name="Text 18"/>
          <p:cNvSpPr txBox="1"/>
          <p:nvPr/>
        </p:nvSpPr>
        <p:spPr>
          <a:xfrm>
            <a:off x="1325880" y="4846320"/>
            <a:ext cx="4526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it is quartered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  it is unchanged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 it is doubled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  it is four times as large</a:t>
            </a:r>
            <a:endParaRPr lang="en-US" sz="1400" dirty="0"/>
          </a:p>
        </p:txBody>
      </p:sp>
      <p:sp>
        <p:nvSpPr>
          <p:cNvPr id="21" name="Shape 19"/>
          <p:cNvSpPr/>
          <p:nvPr/>
        </p:nvSpPr>
        <p:spPr>
          <a:xfrm>
            <a:off x="6190488" y="388620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6373368" y="4069080"/>
            <a:ext cx="438912" cy="438912"/>
          </a:xfrm>
          <a:prstGeom prst="ellipse">
            <a:avLst/>
          </a:prstGeom>
          <a:solidFill>
            <a:srgbClr val="1591BD"/>
          </a:solidFill>
          <a:ln w="12700">
            <a:solidFill>
              <a:srgbClr val="1591B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 txBox="1"/>
          <p:nvPr/>
        </p:nvSpPr>
        <p:spPr>
          <a:xfrm>
            <a:off x="6373368" y="406908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700" dirty="0"/>
          </a:p>
        </p:txBody>
      </p:sp>
      <p:sp>
        <p:nvSpPr>
          <p:cNvPr id="24" name="Text 22"/>
          <p:cNvSpPr txBox="1"/>
          <p:nvPr/>
        </p:nvSpPr>
        <p:spPr>
          <a:xfrm>
            <a:off x="6947025" y="4069080"/>
            <a:ext cx="44805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Light of wavelength 600 nm is incident normally on a grating with 500 lines per mm. What is the highest order of maximum observed?</a:t>
            </a:r>
            <a:endParaRPr lang="en-US" sz="1400" dirty="0"/>
          </a:p>
        </p:txBody>
      </p:sp>
      <p:sp>
        <p:nvSpPr>
          <p:cNvPr id="25" name="Text 23"/>
          <p:cNvSpPr txBox="1"/>
          <p:nvPr/>
        </p:nvSpPr>
        <p:spPr>
          <a:xfrm>
            <a:off x="6995160" y="4791456"/>
            <a:ext cx="4526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1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  2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 3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  4</a:t>
            </a:r>
            <a:endParaRPr lang="en-US" sz="14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ANSWERS AND KEY WORKING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Answers · Questions 5 – 8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8 · Superposition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36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731520" y="1737360"/>
            <a:ext cx="438912" cy="438912"/>
          </a:xfrm>
          <a:prstGeom prst="ellipse">
            <a:avLst/>
          </a:prstGeom>
          <a:solidFill>
            <a:srgbClr val="238A7E"/>
          </a:solidFill>
          <a:ln w="12700">
            <a:solidFill>
              <a:srgbClr val="238A7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 txBox="1"/>
          <p:nvPr/>
        </p:nvSpPr>
        <p:spPr>
          <a:xfrm>
            <a:off x="731520" y="173736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700" dirty="0"/>
          </a:p>
        </p:txBody>
      </p:sp>
      <p:sp>
        <p:nvSpPr>
          <p:cNvPr id="9" name="Text 7"/>
          <p:cNvSpPr txBox="1"/>
          <p:nvPr/>
        </p:nvSpPr>
        <p:spPr>
          <a:xfrm>
            <a:off x="1325880" y="1755648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Answer D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1325880" y="2240280"/>
            <a:ext cx="44805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Diffraction is greatest when λ ≈ gap: X-ray wavelengths (~10⁻¹⁰ m) match atomic spacing.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6190488" y="155448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6373368" y="1737360"/>
            <a:ext cx="438912" cy="438912"/>
          </a:xfrm>
          <a:prstGeom prst="ellipse">
            <a:avLst/>
          </a:prstGeom>
          <a:solidFill>
            <a:srgbClr val="238A7E"/>
          </a:solidFill>
          <a:ln w="12700">
            <a:solidFill>
              <a:srgbClr val="238A7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6373368" y="173736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700" dirty="0"/>
          </a:p>
        </p:txBody>
      </p:sp>
      <p:sp>
        <p:nvSpPr>
          <p:cNvPr id="14" name="Text 12"/>
          <p:cNvSpPr txBox="1"/>
          <p:nvPr/>
        </p:nvSpPr>
        <p:spPr>
          <a:xfrm>
            <a:off x="6967728" y="1755648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Answer B</a:t>
            </a:r>
            <a:endParaRPr lang="en-US" sz="2000" dirty="0"/>
          </a:p>
        </p:txBody>
      </p:sp>
      <p:sp>
        <p:nvSpPr>
          <p:cNvPr id="15" name="Text 13"/>
          <p:cNvSpPr txBox="1"/>
          <p:nvPr/>
        </p:nvSpPr>
        <p:spPr>
          <a:xfrm>
            <a:off x="6967728" y="2240280"/>
            <a:ext cx="44805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Coherent: same frequency and constant phase difference. Equal amplitudes help, but are not required.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548640" y="388620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731520" y="4069080"/>
            <a:ext cx="438912" cy="438912"/>
          </a:xfrm>
          <a:prstGeom prst="ellipse">
            <a:avLst/>
          </a:prstGeom>
          <a:solidFill>
            <a:srgbClr val="238A7E"/>
          </a:solidFill>
          <a:ln w="12700">
            <a:solidFill>
              <a:srgbClr val="238A7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 txBox="1"/>
          <p:nvPr/>
        </p:nvSpPr>
        <p:spPr>
          <a:xfrm>
            <a:off x="731520" y="406908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700" dirty="0"/>
          </a:p>
        </p:txBody>
      </p:sp>
      <p:sp>
        <p:nvSpPr>
          <p:cNvPr id="19" name="Text 17"/>
          <p:cNvSpPr txBox="1"/>
          <p:nvPr/>
        </p:nvSpPr>
        <p:spPr>
          <a:xfrm>
            <a:off x="1325880" y="4087368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Answer D</a:t>
            </a:r>
            <a:endParaRPr lang="en-US" sz="2000" dirty="0"/>
          </a:p>
        </p:txBody>
      </p:sp>
      <p:sp>
        <p:nvSpPr>
          <p:cNvPr id="20" name="Text 18"/>
          <p:cNvSpPr txBox="1"/>
          <p:nvPr/>
        </p:nvSpPr>
        <p:spPr>
          <a:xfrm>
            <a:off x="1325880" y="4572000"/>
            <a:ext cx="44805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 = λD / a: D × 2 and a ÷ 2 → x × 4.</a:t>
            </a:r>
            <a:endParaRPr lang="en-US" sz="1500" dirty="0"/>
          </a:p>
        </p:txBody>
      </p:sp>
      <p:sp>
        <p:nvSpPr>
          <p:cNvPr id="21" name="Shape 19"/>
          <p:cNvSpPr/>
          <p:nvPr/>
        </p:nvSpPr>
        <p:spPr>
          <a:xfrm>
            <a:off x="6190488" y="388620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6373368" y="4069080"/>
            <a:ext cx="438912" cy="438912"/>
          </a:xfrm>
          <a:prstGeom prst="ellipse">
            <a:avLst/>
          </a:prstGeom>
          <a:solidFill>
            <a:srgbClr val="238A7E"/>
          </a:solidFill>
          <a:ln w="12700">
            <a:solidFill>
              <a:srgbClr val="238A7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 txBox="1"/>
          <p:nvPr/>
        </p:nvSpPr>
        <p:spPr>
          <a:xfrm>
            <a:off x="6373368" y="406908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700" dirty="0"/>
          </a:p>
        </p:txBody>
      </p:sp>
      <p:sp>
        <p:nvSpPr>
          <p:cNvPr id="24" name="Text 22"/>
          <p:cNvSpPr txBox="1"/>
          <p:nvPr/>
        </p:nvSpPr>
        <p:spPr>
          <a:xfrm>
            <a:off x="6967728" y="4087368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Answer C</a:t>
            </a:r>
            <a:endParaRPr lang="en-US" sz="2000" dirty="0"/>
          </a:p>
        </p:txBody>
      </p:sp>
      <p:sp>
        <p:nvSpPr>
          <p:cNvPr id="25" name="Text 23"/>
          <p:cNvSpPr txBox="1"/>
          <p:nvPr/>
        </p:nvSpPr>
        <p:spPr>
          <a:xfrm>
            <a:off x="6967728" y="4572000"/>
            <a:ext cx="44805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 = 1 / 500 000 = 2.0 × 10⁻⁶ m; n ≤ d/λ = 3.3 → highest order 3.</a:t>
            </a:r>
            <a:endParaRPr lang="en-US" sz="15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PAPER 2 STYLE · STRUCTURED QUESTION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Past paper 1 · Stationary and progressive waves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8 · Superposition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37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6309360" cy="4526280"/>
          </a:xfrm>
          <a:prstGeom prst="roundRect">
            <a:avLst>
              <a:gd name="adj" fmla="val 2424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822960" y="1691640"/>
            <a:ext cx="57607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stationary wave is set up on a string.</a:t>
            </a:r>
            <a:endParaRPr lang="en-US" sz="17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3246120"/>
            <a:ext cx="576072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(a)  State the principle of superposition.  [2]</a:t>
            </a:r>
            <a:endParaRPr lang="en-US" sz="1700" dirty="0"/>
          </a:p>
          <a:p>
            <a:pPr marL="0" indent="0"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(b)  State two ways in which a stationary wave differs from a progressive wave.  [2]</a:t>
            </a:r>
            <a:endParaRPr lang="en-US" sz="1700" dirty="0"/>
          </a:p>
          <a:p>
            <a:pPr marL="0" indent="0"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(c)  State the conditions required for the formation of a stationary wave.  [2]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7040880" y="1554480"/>
            <a:ext cx="4599432" cy="4526280"/>
          </a:xfrm>
          <a:prstGeom prst="roundRect">
            <a:avLst>
              <a:gd name="adj" fmla="val 242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0" name="Image 0" descr="figs8/sw_envelop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2320" y="2849203"/>
            <a:ext cx="4416552" cy="1936834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 SCHEME STYLE SOLUTION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Past paper 1 · Solution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8 · Superposition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38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11091672" cy="1344168"/>
          </a:xfrm>
          <a:prstGeom prst="roundRect">
            <a:avLst>
              <a:gd name="adj" fmla="val 8163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777240" y="1554480"/>
            <a:ext cx="1188720" cy="134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(a)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2011680" y="1645920"/>
            <a:ext cx="9418320" cy="1161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two (or more) waves meet at a point (B1), the resultant displacement is the sum of the individual displacements (B1)</a:t>
            </a:r>
            <a:endParaRPr lang="en-US" sz="1900" dirty="0"/>
          </a:p>
        </p:txBody>
      </p:sp>
      <p:sp>
        <p:nvSpPr>
          <p:cNvPr id="9" name="Shape 7"/>
          <p:cNvSpPr/>
          <p:nvPr/>
        </p:nvSpPr>
        <p:spPr>
          <a:xfrm>
            <a:off x="548640" y="3063240"/>
            <a:ext cx="11091672" cy="1344168"/>
          </a:xfrm>
          <a:prstGeom prst="roundRect">
            <a:avLst>
              <a:gd name="adj" fmla="val 8163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 txBox="1"/>
          <p:nvPr/>
        </p:nvSpPr>
        <p:spPr>
          <a:xfrm>
            <a:off x="777240" y="3063240"/>
            <a:ext cx="1188720" cy="134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(b)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154680"/>
            <a:ext cx="9418320" cy="1161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Any two: a stationary wave has nodes and antinodes; does not transfer energy; amplitude varies with position; points between adjacent nodes are in phase</a:t>
            </a:r>
            <a:endParaRPr lang="en-US" sz="1900" dirty="0"/>
          </a:p>
        </p:txBody>
      </p:sp>
      <p:sp>
        <p:nvSpPr>
          <p:cNvPr id="12" name="Shape 10"/>
          <p:cNvSpPr/>
          <p:nvPr/>
        </p:nvSpPr>
        <p:spPr>
          <a:xfrm>
            <a:off x="548640" y="4572000"/>
            <a:ext cx="11091672" cy="1344168"/>
          </a:xfrm>
          <a:prstGeom prst="roundRect">
            <a:avLst>
              <a:gd name="adj" fmla="val 8163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777240" y="4572000"/>
            <a:ext cx="1188720" cy="134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(c)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2011680" y="4663440"/>
            <a:ext cx="9418320" cy="1161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waves travelling (at the same speed) in opposite directions overlap (B1); waves of the same type with the same frequency / wavelength (B1)</a:t>
            </a:r>
            <a:endParaRPr lang="en-US" sz="19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PAPER 2 STYLE · STRUCTURED QUESTION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Book question · Stationary wave on a string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8 · Superposition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39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6309360" cy="4526280"/>
          </a:xfrm>
          <a:prstGeom prst="roundRect">
            <a:avLst>
              <a:gd name="adj" fmla="val 2424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822960" y="1691640"/>
            <a:ext cx="57607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stationary wave is set up on a string of vibrating length 60 cm. One complete wavelength fits on the string.</a:t>
            </a:r>
            <a:endParaRPr lang="en-US" sz="17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3246120"/>
            <a:ext cx="576072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(a)  Determine the wavelength of the progressive wave and the separation of two neighbouring antinodes.</a:t>
            </a:r>
            <a:endParaRPr lang="en-US" sz="1700" dirty="0"/>
          </a:p>
          <a:p>
            <a:pPr marL="0" indent="0"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(b)  The frequency is increased until a pattern with three antinodes appears. Sketch it.</a:t>
            </a:r>
            <a:endParaRPr lang="en-US" sz="1700" dirty="0"/>
          </a:p>
          <a:p>
            <a:pPr marL="0" indent="0"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(c)  Calculate the new wavelength.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7040880" y="1554480"/>
            <a:ext cx="4599432" cy="4526280"/>
          </a:xfrm>
          <a:prstGeom prst="roundRect">
            <a:avLst>
              <a:gd name="adj" fmla="val 242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0" name="Image 0" descr="figs8/string_harmonic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2320" y="2362581"/>
            <a:ext cx="4416552" cy="2910078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 SCHEME STYLE SOLUTION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Book question · Solution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8 · Superposition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40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11091672" cy="1344168"/>
          </a:xfrm>
          <a:prstGeom prst="roundRect">
            <a:avLst>
              <a:gd name="adj" fmla="val 8163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777240" y="1554480"/>
            <a:ext cx="1188720" cy="134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(a)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2011680" y="1645920"/>
            <a:ext cx="9418320" cy="1161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complete wavelength → λ = 60 cm; separation of two antinodes = λ/2 = 30 cm</a:t>
            </a:r>
            <a:endParaRPr lang="en-US" sz="1900" dirty="0"/>
          </a:p>
        </p:txBody>
      </p:sp>
      <p:sp>
        <p:nvSpPr>
          <p:cNvPr id="9" name="Shape 7"/>
          <p:cNvSpPr/>
          <p:nvPr/>
        </p:nvSpPr>
        <p:spPr>
          <a:xfrm>
            <a:off x="548640" y="3063240"/>
            <a:ext cx="11091672" cy="1344168"/>
          </a:xfrm>
          <a:prstGeom prst="roundRect">
            <a:avLst>
              <a:gd name="adj" fmla="val 8163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 txBox="1"/>
          <p:nvPr/>
        </p:nvSpPr>
        <p:spPr>
          <a:xfrm>
            <a:off x="777240" y="3063240"/>
            <a:ext cx="1188720" cy="134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(b)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154680"/>
            <a:ext cx="9418320" cy="1161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loops between the fixed ends, with four nodes (including the two ends)</a:t>
            </a:r>
            <a:endParaRPr lang="en-US" sz="1900" dirty="0"/>
          </a:p>
        </p:txBody>
      </p:sp>
      <p:sp>
        <p:nvSpPr>
          <p:cNvPr id="12" name="Shape 10"/>
          <p:cNvSpPr/>
          <p:nvPr/>
        </p:nvSpPr>
        <p:spPr>
          <a:xfrm>
            <a:off x="548640" y="4572000"/>
            <a:ext cx="11091672" cy="1344168"/>
          </a:xfrm>
          <a:prstGeom prst="roundRect">
            <a:avLst>
              <a:gd name="adj" fmla="val 8163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777240" y="4572000"/>
            <a:ext cx="1188720" cy="134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(c)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2011680" y="4663440"/>
            <a:ext cx="9418320" cy="1161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3λ/2 = 60 cm → λ = 40 cm</a:t>
            </a:r>
            <a:endParaRPr lang="en-US" sz="190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PAPER 2 STYLE · STRUCTURED QUESTION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Past paper 2 · Sound in a closed tube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8 · Superposition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41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6309360" cy="4526280"/>
          </a:xfrm>
          <a:prstGeom prst="roundRect">
            <a:avLst>
              <a:gd name="adj" fmla="val 2424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822960" y="1691640"/>
            <a:ext cx="57607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stationary wave of frequency 400 Hz is produced by a loudspeaker in a tube closed at one end. The tube is 63.8 cm long and contains ¾ of a wavelength, as shown.</a:t>
            </a:r>
            <a:endParaRPr lang="en-US" sz="17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3246120"/>
            <a:ext cx="576072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(a)  Describe the movement of the air particles at (i) A (ii) B.</a:t>
            </a:r>
            <a:endParaRPr lang="en-US" sz="1700" dirty="0"/>
          </a:p>
          <a:p>
            <a:pPr marL="0" indent="0"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(b)  Calculate the speed of the sound.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7040880" y="1554480"/>
            <a:ext cx="4599432" cy="4526280"/>
          </a:xfrm>
          <a:prstGeom prst="roundRect">
            <a:avLst>
              <a:gd name="adj" fmla="val 242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0" name="Image 0" descr="figs8/closed_tub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2320" y="2884399"/>
            <a:ext cx="4416552" cy="1866442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 SCHEME STYLE SOLUTION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Past paper 2 · Solution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8 · Superposition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42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11091672" cy="1344168"/>
          </a:xfrm>
          <a:prstGeom prst="roundRect">
            <a:avLst>
              <a:gd name="adj" fmla="val 8163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777240" y="1554480"/>
            <a:ext cx="1188720" cy="134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(a)(i)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2011680" y="1645920"/>
            <a:ext cx="9418320" cy="1161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is an antinode: the particles vibrate back and forth parallel to the tube with maximum amplitude</a:t>
            </a:r>
            <a:endParaRPr lang="en-US" sz="1900" dirty="0"/>
          </a:p>
        </p:txBody>
      </p:sp>
      <p:sp>
        <p:nvSpPr>
          <p:cNvPr id="9" name="Shape 7"/>
          <p:cNvSpPr/>
          <p:nvPr/>
        </p:nvSpPr>
        <p:spPr>
          <a:xfrm>
            <a:off x="548640" y="3063240"/>
            <a:ext cx="11091672" cy="1344168"/>
          </a:xfrm>
          <a:prstGeom prst="roundRect">
            <a:avLst>
              <a:gd name="adj" fmla="val 8163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 txBox="1"/>
          <p:nvPr/>
        </p:nvSpPr>
        <p:spPr>
          <a:xfrm>
            <a:off x="777240" y="3063240"/>
            <a:ext cx="1188720" cy="134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(a)(ii)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154680"/>
            <a:ext cx="9418320" cy="1161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 is a node: the particles are stationary</a:t>
            </a:r>
            <a:endParaRPr lang="en-US" sz="1900" dirty="0"/>
          </a:p>
        </p:txBody>
      </p:sp>
      <p:sp>
        <p:nvSpPr>
          <p:cNvPr id="12" name="Shape 10"/>
          <p:cNvSpPr/>
          <p:nvPr/>
        </p:nvSpPr>
        <p:spPr>
          <a:xfrm>
            <a:off x="548640" y="4572000"/>
            <a:ext cx="11091672" cy="1344168"/>
          </a:xfrm>
          <a:prstGeom prst="roundRect">
            <a:avLst>
              <a:gd name="adj" fmla="val 8163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777240" y="4572000"/>
            <a:ext cx="1188720" cy="134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(b)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2011680" y="4663440"/>
            <a:ext cx="9418320" cy="1161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¾λ = 63.8 cm → λ = 0.851 m;  v = fλ = 400 × 4/3 × 0.638 = 340 m s⁻¹</a:t>
            </a:r>
            <a:endParaRPr lang="en-US" sz="190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PAPER 2 STYLE · STRUCTURED QUESTION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Book question · Young's double slit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8 · Superposition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43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6309360" cy="4526280"/>
          </a:xfrm>
          <a:prstGeom prst="roundRect">
            <a:avLst>
              <a:gd name="adj" fmla="val 2424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822960" y="1691640"/>
            <a:ext cx="57607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Yellow light from a sodium lamp (λ = 589 nm) is used in a double-slit experiment. The slit separation is 0.20 mm and the screen is 1.20 m from the slits.</a:t>
            </a:r>
            <a:endParaRPr lang="en-US" sz="17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3246120"/>
            <a:ext cx="576072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(a)  Calculate the separation between adjacent bright fringes.</a:t>
            </a:r>
            <a:endParaRPr lang="en-US" sz="1700" dirty="0"/>
          </a:p>
          <a:p>
            <a:pPr marL="0" indent="0"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(b)  Use λ = ax/D to explain why (i) the fringes are further apart when the slits are closer (ii) blue fringes are closer than red (iii) a large D is desirable.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7040880" y="1554480"/>
            <a:ext cx="4599432" cy="4526280"/>
          </a:xfrm>
          <a:prstGeom prst="roundRect">
            <a:avLst>
              <a:gd name="adj" fmla="val 242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0" name="Image 0" descr="figs8/double_sli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2320" y="2943338"/>
            <a:ext cx="4416552" cy="1748564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 SCHEME STYLE SOLUTION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Book question · Solution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8 · Superposition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44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11091672" cy="2098548"/>
          </a:xfrm>
          <a:prstGeom prst="roundRect">
            <a:avLst>
              <a:gd name="adj" fmla="val 5229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777240" y="1554480"/>
            <a:ext cx="1188720" cy="20985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(a)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2011680" y="1645920"/>
            <a:ext cx="9418320" cy="19156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 = λD / a = 589 × 10⁻⁹ × 1.20 / 0.20 × 10⁻³ = 3.5 × 10⁻³ m (3.5 mm)</a:t>
            </a:r>
            <a:endParaRPr lang="en-US" sz="1900" dirty="0"/>
          </a:p>
        </p:txBody>
      </p:sp>
      <p:sp>
        <p:nvSpPr>
          <p:cNvPr id="9" name="Shape 7"/>
          <p:cNvSpPr/>
          <p:nvPr/>
        </p:nvSpPr>
        <p:spPr>
          <a:xfrm>
            <a:off x="548640" y="3817620"/>
            <a:ext cx="11091672" cy="2098548"/>
          </a:xfrm>
          <a:prstGeom prst="roundRect">
            <a:avLst>
              <a:gd name="adj" fmla="val 5229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 txBox="1"/>
          <p:nvPr/>
        </p:nvSpPr>
        <p:spPr>
          <a:xfrm>
            <a:off x="777240" y="3817620"/>
            <a:ext cx="1188720" cy="20985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(b)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909060"/>
            <a:ext cx="9418320" cy="19156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(i) x ∝ 1/a, so smaller a gives larger x;  (ii) blue light has a shorter λ and x ∝ λ;  (iii) x ∝ D, so a larger D gives larger fringes and a smaller percentage uncertainty</a:t>
            </a:r>
            <a:endParaRPr lang="en-US" sz="1900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PAPER 2 STYLE · STRUCTURED QUESTION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Book question · Double slit or grating?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8 · Superposition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45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11091672" cy="4526280"/>
          </a:xfrm>
          <a:prstGeom prst="roundRect">
            <a:avLst>
              <a:gd name="adj" fmla="val 2424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822960" y="1691640"/>
            <a:ext cx="10543032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student measures the wavelength (546 nm) of green light from a mercury lamp. Method 1: a double slit (separation 0.50 mm) and a screen 0.80 m away; she measures across 10 fringes with a ruler (± 1 mm). Method 2: a grating with 3000 lines cm⁻¹; she measures the angle of the second-order maximum (± 0.1°).</a:t>
            </a:r>
            <a:endParaRPr lang="en-US" sz="17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3246120"/>
            <a:ext cx="10543032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(a)  Determine the width of the 10 fringes in method 1.</a:t>
            </a:r>
            <a:endParaRPr lang="en-US" sz="1700" dirty="0"/>
          </a:p>
          <a:p>
            <a:pPr marL="0" indent="0"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(b)  Determine the angle of the second-order maximum in method 2.</a:t>
            </a:r>
            <a:endParaRPr lang="en-US" sz="1700" dirty="0"/>
          </a:p>
          <a:p>
            <a:pPr marL="0" indent="0"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(c)  Suggest which method gives the more accurate value of λ.</a:t>
            </a:r>
            <a:endParaRPr lang="en-US" sz="1700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 SCHEME STYLE SOLUTION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Book question · Solution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8 · Superposition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46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11091672" cy="1344168"/>
          </a:xfrm>
          <a:prstGeom prst="roundRect">
            <a:avLst>
              <a:gd name="adj" fmla="val 8163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777240" y="1554480"/>
            <a:ext cx="1188720" cy="134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(a)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2011680" y="1645920"/>
            <a:ext cx="9418320" cy="1161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 = λD / a = 546 × 10⁻⁹ × 0.80 / 0.50 × 10⁻³ = 0.87 mm → 10 fringes = 8.7 mm (so ±1 mm is about ±11%)</a:t>
            </a:r>
            <a:endParaRPr lang="en-US" sz="1900" dirty="0"/>
          </a:p>
        </p:txBody>
      </p:sp>
      <p:sp>
        <p:nvSpPr>
          <p:cNvPr id="9" name="Shape 7"/>
          <p:cNvSpPr/>
          <p:nvPr/>
        </p:nvSpPr>
        <p:spPr>
          <a:xfrm>
            <a:off x="548640" y="3063240"/>
            <a:ext cx="11091672" cy="1344168"/>
          </a:xfrm>
          <a:prstGeom prst="roundRect">
            <a:avLst>
              <a:gd name="adj" fmla="val 8163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 txBox="1"/>
          <p:nvPr/>
        </p:nvSpPr>
        <p:spPr>
          <a:xfrm>
            <a:off x="777240" y="3063240"/>
            <a:ext cx="1188720" cy="134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(b)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154680"/>
            <a:ext cx="9418320" cy="1161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 = 1 / 3000 cm = 3.33 × 10⁻⁶ m;  sin θ = 2 × 546 × 10⁻⁹ / 3.33 × 10⁻⁶ = 0.328 → θ = 19.1°</a:t>
            </a:r>
            <a:endParaRPr lang="en-US" sz="1900" dirty="0"/>
          </a:p>
        </p:txBody>
      </p:sp>
      <p:sp>
        <p:nvSpPr>
          <p:cNvPr id="12" name="Shape 10"/>
          <p:cNvSpPr/>
          <p:nvPr/>
        </p:nvSpPr>
        <p:spPr>
          <a:xfrm>
            <a:off x="548640" y="4572000"/>
            <a:ext cx="11091672" cy="1344168"/>
          </a:xfrm>
          <a:prstGeom prst="roundRect">
            <a:avLst>
              <a:gd name="adj" fmla="val 8163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777240" y="4572000"/>
            <a:ext cx="1188720" cy="134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(c)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2011680" y="4663440"/>
            <a:ext cx="9418320" cy="1161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grating: its maxima are sharp and bright, and ±0.1° in 19° is only about 0.5% uncertainty</a:t>
            </a:r>
            <a:endParaRPr lang="en-US" sz="1900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PAPER 2 STYLE · STRUCTURED QUESTION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Practice · Angle between second orders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8 · Superposition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47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6309360" cy="4526280"/>
          </a:xfrm>
          <a:prstGeom prst="roundRect">
            <a:avLst>
              <a:gd name="adj" fmla="val 2424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822960" y="1691640"/>
            <a:ext cx="57607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Light of wavelength 550 nm passes through a diffraction grating with slit spacing 1.7 μm. Second-order lines appear either side of the central maximum.</a:t>
            </a:r>
            <a:endParaRPr lang="en-US" sz="17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3246120"/>
            <a:ext cx="576072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(a)  Calculate the angle θ of the second-order maximum from the central maximum.</a:t>
            </a:r>
            <a:endParaRPr lang="en-US" sz="1700" dirty="0"/>
          </a:p>
          <a:p>
            <a:pPr marL="0" indent="0"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(b)  Calculate the angle between the two second-order lines.</a:t>
            </a:r>
            <a:endParaRPr lang="en-US" sz="1700" dirty="0"/>
          </a:p>
          <a:p>
            <a:pPr marL="0" indent="0"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(c)  State the highest order visible.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7040880" y="1554480"/>
            <a:ext cx="4599432" cy="4526280"/>
          </a:xfrm>
          <a:prstGeom prst="roundRect">
            <a:avLst>
              <a:gd name="adj" fmla="val 242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0" name="Image 0" descr="figs8/gratin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2320" y="2747157"/>
            <a:ext cx="4416552" cy="2140926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 SCHEME STYLE SOLUTION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Practice · Solution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8 · Superposition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48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11091672" cy="1344168"/>
          </a:xfrm>
          <a:prstGeom prst="roundRect">
            <a:avLst>
              <a:gd name="adj" fmla="val 8163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777240" y="1554480"/>
            <a:ext cx="1188720" cy="134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(a)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2011680" y="1645920"/>
            <a:ext cx="9418320" cy="1161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 θ = nλ / d = 2 × 550 × 10⁻⁹ / 1.7 × 10⁻⁶ = 0.647 → θ = 40.3°</a:t>
            </a:r>
            <a:endParaRPr lang="en-US" sz="1900" dirty="0"/>
          </a:p>
        </p:txBody>
      </p:sp>
      <p:sp>
        <p:nvSpPr>
          <p:cNvPr id="9" name="Shape 7"/>
          <p:cNvSpPr/>
          <p:nvPr/>
        </p:nvSpPr>
        <p:spPr>
          <a:xfrm>
            <a:off x="548640" y="3063240"/>
            <a:ext cx="11091672" cy="1344168"/>
          </a:xfrm>
          <a:prstGeom prst="roundRect">
            <a:avLst>
              <a:gd name="adj" fmla="val 8163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 txBox="1"/>
          <p:nvPr/>
        </p:nvSpPr>
        <p:spPr>
          <a:xfrm>
            <a:off x="777240" y="3063240"/>
            <a:ext cx="1188720" cy="134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(b)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154680"/>
            <a:ext cx="9418320" cy="1161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Angle between the two second-order lines = 2θ = 81°</a:t>
            </a:r>
            <a:endParaRPr lang="en-US" sz="1900" dirty="0"/>
          </a:p>
        </p:txBody>
      </p:sp>
      <p:sp>
        <p:nvSpPr>
          <p:cNvPr id="12" name="Shape 10"/>
          <p:cNvSpPr/>
          <p:nvPr/>
        </p:nvSpPr>
        <p:spPr>
          <a:xfrm>
            <a:off x="548640" y="4572000"/>
            <a:ext cx="11091672" cy="1344168"/>
          </a:xfrm>
          <a:prstGeom prst="roundRect">
            <a:avLst>
              <a:gd name="adj" fmla="val 8163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777240" y="4572000"/>
            <a:ext cx="1188720" cy="134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38A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(c)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2011680" y="4663440"/>
            <a:ext cx="9418320" cy="1161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 ≤ d / λ = 1.7 × 10⁻⁶ / 550 × 10⁻⁹ = 3.1 → highest order is 3</a:t>
            </a:r>
            <a:endParaRPr lang="en-US" sz="1900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COMMON DOUBTS &amp; MISCONCEPTIONS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Students often ask… (1)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8 · Superposition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49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FCEBE6"/>
          </a:solidFill>
          <a:ln w="12700">
            <a:solidFill>
              <a:srgbClr val="FCEB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731520" y="1755648"/>
            <a:ext cx="438912" cy="438912"/>
          </a:xfrm>
          <a:prstGeom prst="ellipse">
            <a:avLst/>
          </a:prstGeom>
          <a:solidFill>
            <a:srgbClr val="D9482B"/>
          </a:solidFill>
          <a:ln w="12700">
            <a:solidFill>
              <a:srgbClr val="D9482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 txBox="1"/>
          <p:nvPr/>
        </p:nvSpPr>
        <p:spPr>
          <a:xfrm>
            <a:off x="731520" y="1755648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1800" dirty="0"/>
          </a:p>
        </p:txBody>
      </p:sp>
      <p:sp>
        <p:nvSpPr>
          <p:cNvPr id="9" name="Text 7"/>
          <p:cNvSpPr txBox="1"/>
          <p:nvPr/>
        </p:nvSpPr>
        <p:spPr>
          <a:xfrm>
            <a:off x="1325880" y="1737360"/>
            <a:ext cx="4480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“Does a stationary wave carry energy along the string?”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1325880" y="2468880"/>
            <a:ext cx="44805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No. Energy is stored in the oscillation but is not transferred along the wave, unlike a progressive wave.</a:t>
            </a:r>
            <a:endParaRPr lang="en-US" sz="1550" dirty="0"/>
          </a:p>
        </p:txBody>
      </p:sp>
      <p:sp>
        <p:nvSpPr>
          <p:cNvPr id="11" name="Shape 9"/>
          <p:cNvSpPr/>
          <p:nvPr/>
        </p:nvSpPr>
        <p:spPr>
          <a:xfrm>
            <a:off x="6190488" y="155448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6373368" y="1755648"/>
            <a:ext cx="438912" cy="438912"/>
          </a:xfrm>
          <a:prstGeom prst="ellipse">
            <a:avLst/>
          </a:prstGeom>
          <a:solidFill>
            <a:srgbClr val="D9482B"/>
          </a:solidFill>
          <a:ln w="12700">
            <a:solidFill>
              <a:srgbClr val="D9482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6373368" y="1755648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6967728" y="1737360"/>
            <a:ext cx="4480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“Are nodes one wavelength apart?”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6967728" y="2468880"/>
            <a:ext cx="44805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— adjacent nodes (or antinodes) are λ/2 apart. Node to antinode is λ/4.</a:t>
            </a:r>
            <a:endParaRPr lang="en-US" sz="1550" dirty="0"/>
          </a:p>
        </p:txBody>
      </p:sp>
      <p:sp>
        <p:nvSpPr>
          <p:cNvPr id="16" name="Shape 14"/>
          <p:cNvSpPr/>
          <p:nvPr/>
        </p:nvSpPr>
        <p:spPr>
          <a:xfrm>
            <a:off x="548640" y="388620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731520" y="4087368"/>
            <a:ext cx="438912" cy="438912"/>
          </a:xfrm>
          <a:prstGeom prst="ellipse">
            <a:avLst/>
          </a:prstGeom>
          <a:solidFill>
            <a:srgbClr val="D9482B"/>
          </a:solidFill>
          <a:ln w="12700">
            <a:solidFill>
              <a:srgbClr val="D9482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 txBox="1"/>
          <p:nvPr/>
        </p:nvSpPr>
        <p:spPr>
          <a:xfrm>
            <a:off x="731520" y="4087368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1325880" y="4069080"/>
            <a:ext cx="4480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“Is the closed end of a pipe an antinode?”</a:t>
            </a:r>
            <a:endParaRPr lang="en-US" sz="1800" dirty="0"/>
          </a:p>
        </p:txBody>
      </p:sp>
      <p:sp>
        <p:nvSpPr>
          <p:cNvPr id="20" name="Text 18"/>
          <p:cNvSpPr txBox="1"/>
          <p:nvPr/>
        </p:nvSpPr>
        <p:spPr>
          <a:xfrm>
            <a:off x="1325880" y="4800600"/>
            <a:ext cx="44805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No. Air cannot move at a closed end, so it is a node. An open end is an antinode.</a:t>
            </a:r>
            <a:endParaRPr lang="en-US" sz="1550" dirty="0"/>
          </a:p>
        </p:txBody>
      </p:sp>
      <p:sp>
        <p:nvSpPr>
          <p:cNvPr id="21" name="Shape 19"/>
          <p:cNvSpPr/>
          <p:nvPr/>
        </p:nvSpPr>
        <p:spPr>
          <a:xfrm>
            <a:off x="6190488" y="388620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FCEBE6"/>
          </a:solidFill>
          <a:ln w="12700">
            <a:solidFill>
              <a:srgbClr val="FCEB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6373368" y="4087368"/>
            <a:ext cx="438912" cy="438912"/>
          </a:xfrm>
          <a:prstGeom prst="ellipse">
            <a:avLst/>
          </a:prstGeom>
          <a:solidFill>
            <a:srgbClr val="D9482B"/>
          </a:solidFill>
          <a:ln w="12700">
            <a:solidFill>
              <a:srgbClr val="D9482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 txBox="1"/>
          <p:nvPr/>
        </p:nvSpPr>
        <p:spPr>
          <a:xfrm>
            <a:off x="6373368" y="4087368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1800" dirty="0"/>
          </a:p>
        </p:txBody>
      </p:sp>
      <p:sp>
        <p:nvSpPr>
          <p:cNvPr id="24" name="Text 22"/>
          <p:cNvSpPr txBox="1"/>
          <p:nvPr/>
        </p:nvSpPr>
        <p:spPr>
          <a:xfrm>
            <a:off x="6967728" y="4069080"/>
            <a:ext cx="4480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“Does diffraction change the wavelength?”</a:t>
            </a:r>
            <a:endParaRPr lang="en-US" sz="1800" dirty="0"/>
          </a:p>
        </p:txBody>
      </p:sp>
      <p:sp>
        <p:nvSpPr>
          <p:cNvPr id="25" name="Text 23"/>
          <p:cNvSpPr txBox="1"/>
          <p:nvPr/>
        </p:nvSpPr>
        <p:spPr>
          <a:xfrm>
            <a:off x="6967728" y="4800600"/>
            <a:ext cx="44805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No. Wavelength, frequency and speed are unchanged; only the direction (spreading) and amplitude change.</a:t>
            </a:r>
            <a:endParaRPr lang="en-US" sz="1550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COMMON DOUBTS &amp; MISCONCEPTIONS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Students often ask… (2)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8 · Superposition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50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FCEBE6"/>
          </a:solidFill>
          <a:ln w="12700">
            <a:solidFill>
              <a:srgbClr val="FCEB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731520" y="1755648"/>
            <a:ext cx="438912" cy="438912"/>
          </a:xfrm>
          <a:prstGeom prst="ellipse">
            <a:avLst/>
          </a:prstGeom>
          <a:solidFill>
            <a:srgbClr val="D9482B"/>
          </a:solidFill>
          <a:ln w="12700">
            <a:solidFill>
              <a:srgbClr val="D9482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 txBox="1"/>
          <p:nvPr/>
        </p:nvSpPr>
        <p:spPr>
          <a:xfrm>
            <a:off x="731520" y="1755648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1800" dirty="0"/>
          </a:p>
        </p:txBody>
      </p:sp>
      <p:sp>
        <p:nvSpPr>
          <p:cNvPr id="9" name="Text 7"/>
          <p:cNvSpPr txBox="1"/>
          <p:nvPr/>
        </p:nvSpPr>
        <p:spPr>
          <a:xfrm>
            <a:off x="1325880" y="1737360"/>
            <a:ext cx="4480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“Why can't two light bulbs make fringes?”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1325880" y="2468880"/>
            <a:ext cx="44805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They are not coherent: the phase difference changes randomly, so the pattern shifts too fast to see.</a:t>
            </a:r>
            <a:endParaRPr lang="en-US" sz="1550" dirty="0"/>
          </a:p>
        </p:txBody>
      </p:sp>
      <p:sp>
        <p:nvSpPr>
          <p:cNvPr id="11" name="Shape 9"/>
          <p:cNvSpPr/>
          <p:nvPr/>
        </p:nvSpPr>
        <p:spPr>
          <a:xfrm>
            <a:off x="6190488" y="155448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6373368" y="1755648"/>
            <a:ext cx="438912" cy="438912"/>
          </a:xfrm>
          <a:prstGeom prst="ellipse">
            <a:avLst/>
          </a:prstGeom>
          <a:solidFill>
            <a:srgbClr val="D9482B"/>
          </a:solidFill>
          <a:ln w="12700">
            <a:solidFill>
              <a:srgbClr val="D9482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6373368" y="1755648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6967728" y="1737360"/>
            <a:ext cx="4480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“In λ = ax/D, what is x?”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6967728" y="2468880"/>
            <a:ext cx="44805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distance between the centres of adjacent bright (or dark) fringes, not the distance to the first fringe from the slits.</a:t>
            </a:r>
            <a:endParaRPr lang="en-US" sz="1550" dirty="0"/>
          </a:p>
        </p:txBody>
      </p:sp>
      <p:sp>
        <p:nvSpPr>
          <p:cNvPr id="16" name="Shape 14"/>
          <p:cNvSpPr/>
          <p:nvPr/>
        </p:nvSpPr>
        <p:spPr>
          <a:xfrm>
            <a:off x="548640" y="388620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731520" y="4087368"/>
            <a:ext cx="438912" cy="438912"/>
          </a:xfrm>
          <a:prstGeom prst="ellipse">
            <a:avLst/>
          </a:prstGeom>
          <a:solidFill>
            <a:srgbClr val="D9482B"/>
          </a:solidFill>
          <a:ln w="12700">
            <a:solidFill>
              <a:srgbClr val="D9482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 txBox="1"/>
          <p:nvPr/>
        </p:nvSpPr>
        <p:spPr>
          <a:xfrm>
            <a:off x="731520" y="4087368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1325880" y="4069080"/>
            <a:ext cx="4480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“Is d the number of lines?”</a:t>
            </a:r>
            <a:endParaRPr lang="en-US" sz="1800" dirty="0"/>
          </a:p>
        </p:txBody>
      </p:sp>
      <p:sp>
        <p:nvSpPr>
          <p:cNvPr id="20" name="Text 18"/>
          <p:cNvSpPr txBox="1"/>
          <p:nvPr/>
        </p:nvSpPr>
        <p:spPr>
          <a:xfrm>
            <a:off x="1325880" y="4800600"/>
            <a:ext cx="44805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No. d is the slit spacing = 1/N. For 500 lines mm⁻¹, d = 1 / (500 × 10³) m = 2 × 10⁻⁶ m.</a:t>
            </a:r>
            <a:endParaRPr lang="en-US" sz="1550" dirty="0"/>
          </a:p>
        </p:txBody>
      </p:sp>
      <p:sp>
        <p:nvSpPr>
          <p:cNvPr id="21" name="Shape 19"/>
          <p:cNvSpPr/>
          <p:nvPr/>
        </p:nvSpPr>
        <p:spPr>
          <a:xfrm>
            <a:off x="6190488" y="3886200"/>
            <a:ext cx="5449824" cy="2194560"/>
          </a:xfrm>
          <a:prstGeom prst="roundRect">
            <a:avLst>
              <a:gd name="adj" fmla="val 5000"/>
            </a:avLst>
          </a:prstGeom>
          <a:solidFill>
            <a:srgbClr val="FCEBE6"/>
          </a:solidFill>
          <a:ln w="12700">
            <a:solidFill>
              <a:srgbClr val="FCEB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6373368" y="4087368"/>
            <a:ext cx="438912" cy="438912"/>
          </a:xfrm>
          <a:prstGeom prst="ellipse">
            <a:avLst/>
          </a:prstGeom>
          <a:solidFill>
            <a:srgbClr val="D9482B"/>
          </a:solidFill>
          <a:ln w="12700">
            <a:solidFill>
              <a:srgbClr val="D9482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 txBox="1"/>
          <p:nvPr/>
        </p:nvSpPr>
        <p:spPr>
          <a:xfrm>
            <a:off x="6373368" y="4087368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1800" dirty="0"/>
          </a:p>
        </p:txBody>
      </p:sp>
      <p:sp>
        <p:nvSpPr>
          <p:cNvPr id="24" name="Text 22"/>
          <p:cNvSpPr txBox="1"/>
          <p:nvPr/>
        </p:nvSpPr>
        <p:spPr>
          <a:xfrm>
            <a:off x="6967728" y="4069080"/>
            <a:ext cx="4480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“Can the angle θ be 90° in d sin θ = nλ?”</a:t>
            </a:r>
            <a:endParaRPr lang="en-US" sz="1800" dirty="0"/>
          </a:p>
        </p:txBody>
      </p:sp>
      <p:sp>
        <p:nvSpPr>
          <p:cNvPr id="25" name="Text 23"/>
          <p:cNvSpPr txBox="1"/>
          <p:nvPr/>
        </p:nvSpPr>
        <p:spPr>
          <a:xfrm>
            <a:off x="6967728" y="4800600"/>
            <a:ext cx="44805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 θ cannot exceed 1. The highest order is the largest whole number ≤ d/λ.</a:t>
            </a:r>
            <a:endParaRPr lang="en-US" sz="1550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1591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COMMAND WORDS AND MARK-SCHEME HABITS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21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Exam technique for superposition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8 · Superposition   |   Cambridge International AS Level Physics 9702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51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5449824" cy="1389888"/>
          </a:xfrm>
          <a:prstGeom prst="roundRect">
            <a:avLst>
              <a:gd name="adj" fmla="val 7895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822960" y="1682496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591B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Definitions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2066544"/>
            <a:ext cx="4937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superposition, coherence, diffraction, node, antinode — learn the mark-scheme wording</a:t>
            </a:r>
            <a:endParaRPr lang="en-US" sz="1550" dirty="0"/>
          </a:p>
        </p:txBody>
      </p:sp>
      <p:sp>
        <p:nvSpPr>
          <p:cNvPr id="9" name="Shape 7"/>
          <p:cNvSpPr/>
          <p:nvPr/>
        </p:nvSpPr>
        <p:spPr>
          <a:xfrm>
            <a:off x="6190488" y="1554480"/>
            <a:ext cx="5449824" cy="1389888"/>
          </a:xfrm>
          <a:prstGeom prst="roundRect">
            <a:avLst>
              <a:gd name="adj" fmla="val 7895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 txBox="1"/>
          <p:nvPr/>
        </p:nvSpPr>
        <p:spPr>
          <a:xfrm>
            <a:off x="6464808" y="1682496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Stationary waves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6464808" y="2066544"/>
            <a:ext cx="4937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node spacing = λ/2; always check ends: fixed/closed = node, open = antinode</a:t>
            </a:r>
            <a:endParaRPr lang="en-US" sz="1550" dirty="0"/>
          </a:p>
        </p:txBody>
      </p:sp>
      <p:sp>
        <p:nvSpPr>
          <p:cNvPr id="12" name="Shape 10"/>
          <p:cNvSpPr/>
          <p:nvPr/>
        </p:nvSpPr>
        <p:spPr>
          <a:xfrm>
            <a:off x="548640" y="3090672"/>
            <a:ext cx="5449824" cy="1389888"/>
          </a:xfrm>
          <a:prstGeom prst="roundRect">
            <a:avLst>
              <a:gd name="adj" fmla="val 7895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822960" y="3218688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591B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Double slit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822960" y="3602736"/>
            <a:ext cx="4937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measure across several fringes; convert mm → m; x ∝ λD/a</a:t>
            </a:r>
            <a:endParaRPr lang="en-US" sz="1550" dirty="0"/>
          </a:p>
        </p:txBody>
      </p:sp>
      <p:sp>
        <p:nvSpPr>
          <p:cNvPr id="15" name="Shape 13"/>
          <p:cNvSpPr/>
          <p:nvPr/>
        </p:nvSpPr>
        <p:spPr>
          <a:xfrm>
            <a:off x="6190488" y="3090672"/>
            <a:ext cx="5449824" cy="1389888"/>
          </a:xfrm>
          <a:prstGeom prst="roundRect">
            <a:avLst>
              <a:gd name="adj" fmla="val 7895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 txBox="1"/>
          <p:nvPr/>
        </p:nvSpPr>
        <p:spPr>
          <a:xfrm>
            <a:off x="6464808" y="3218688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Grating</a:t>
            </a:r>
            <a:endParaRPr lang="en-US" sz="1800" dirty="0"/>
          </a:p>
        </p:txBody>
      </p:sp>
      <p:sp>
        <p:nvSpPr>
          <p:cNvPr id="17" name="Text 15"/>
          <p:cNvSpPr txBox="1"/>
          <p:nvPr/>
        </p:nvSpPr>
        <p:spPr>
          <a:xfrm>
            <a:off x="6464808" y="3602736"/>
            <a:ext cx="4937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find d = 1/N first; highest order = whole number ≤ d/λ</a:t>
            </a:r>
            <a:endParaRPr lang="en-US" sz="1550" dirty="0"/>
          </a:p>
        </p:txBody>
      </p:sp>
      <p:sp>
        <p:nvSpPr>
          <p:cNvPr id="18" name="Shape 16"/>
          <p:cNvSpPr/>
          <p:nvPr/>
        </p:nvSpPr>
        <p:spPr>
          <a:xfrm>
            <a:off x="548640" y="4626864"/>
            <a:ext cx="5449824" cy="1389888"/>
          </a:xfrm>
          <a:prstGeom prst="roundRect">
            <a:avLst>
              <a:gd name="adj" fmla="val 7895"/>
            </a:avLst>
          </a:prstGeom>
          <a:solidFill>
            <a:srgbClr val="EEF3F9"/>
          </a:solidFill>
          <a:ln w="12700">
            <a:solidFill>
              <a:srgbClr val="EEF3F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 txBox="1"/>
          <p:nvPr/>
        </p:nvSpPr>
        <p:spPr>
          <a:xfrm>
            <a:off x="822960" y="4754880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591B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Path difference</a:t>
            </a:r>
            <a:endParaRPr lang="en-US" sz="1800" dirty="0"/>
          </a:p>
        </p:txBody>
      </p:sp>
      <p:sp>
        <p:nvSpPr>
          <p:cNvPr id="20" name="Text 18"/>
          <p:cNvSpPr txBox="1"/>
          <p:nvPr/>
        </p:nvSpPr>
        <p:spPr>
          <a:xfrm>
            <a:off x="822960" y="5138928"/>
            <a:ext cx="4937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Pythagoras for geometry; maxima nλ, minima (n + ½)λ</a:t>
            </a:r>
            <a:endParaRPr lang="en-US" sz="1550" dirty="0"/>
          </a:p>
        </p:txBody>
      </p:sp>
      <p:sp>
        <p:nvSpPr>
          <p:cNvPr id="21" name="Shape 19"/>
          <p:cNvSpPr/>
          <p:nvPr/>
        </p:nvSpPr>
        <p:spPr>
          <a:xfrm>
            <a:off x="6190488" y="4626864"/>
            <a:ext cx="5449824" cy="1389888"/>
          </a:xfrm>
          <a:prstGeom prst="roundRect">
            <a:avLst>
              <a:gd name="adj" fmla="val 7895"/>
            </a:avLst>
          </a:prstGeom>
          <a:solidFill>
            <a:srgbClr val="FFF4DC"/>
          </a:solidFill>
          <a:ln w="12700">
            <a:solidFill>
              <a:srgbClr val="FFF4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 txBox="1"/>
          <p:nvPr/>
        </p:nvSpPr>
        <p:spPr>
          <a:xfrm>
            <a:off x="6464808" y="4754880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D982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Diagrams</a:t>
            </a:r>
            <a:endParaRPr lang="en-US" sz="1800" dirty="0"/>
          </a:p>
        </p:txBody>
      </p:sp>
      <p:sp>
        <p:nvSpPr>
          <p:cNvPr id="23" name="Text 21"/>
          <p:cNvSpPr txBox="1"/>
          <p:nvPr/>
        </p:nvSpPr>
        <p:spPr>
          <a:xfrm>
            <a:off x="6464808" y="5138928"/>
            <a:ext cx="4937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50" dirty="0">
                <a:solidFill>
                  <a:srgbClr val="1E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draw diffracted wavefronts with the SAME wavelength as the incident waves</a:t>
            </a:r>
            <a:endParaRPr lang="en-US" sz="1550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2">
    <p:bg>
      <p:bgPr>
        <a:solidFill>
          <a:srgbClr val="1118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kern="0" spc="300" dirty="0">
                <a:solidFill>
                  <a:srgbClr val="37C9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IDEAS TO TAKE AWAY</a:t>
            </a:r>
            <a:endParaRPr lang="en-US" sz="14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77724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Superposition in one slide</a:t>
            </a:r>
            <a:endParaRPr lang="en-US" sz="3600" dirty="0"/>
          </a:p>
        </p:txBody>
      </p:sp>
      <p:sp>
        <p:nvSpPr>
          <p:cNvPr id="4" name="Shape 2"/>
          <p:cNvSpPr/>
          <p:nvPr/>
        </p:nvSpPr>
        <p:spPr>
          <a:xfrm>
            <a:off x="548640" y="1783080"/>
            <a:ext cx="2624328" cy="1188720"/>
          </a:xfrm>
          <a:prstGeom prst="roundRect">
            <a:avLst>
              <a:gd name="adj" fmla="val 9231"/>
            </a:avLst>
          </a:prstGeom>
          <a:solidFill>
            <a:srgbClr val="1E2856"/>
          </a:solidFill>
          <a:ln w="12700">
            <a:solidFill>
              <a:srgbClr val="2E3A7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 txBox="1"/>
          <p:nvPr/>
        </p:nvSpPr>
        <p:spPr>
          <a:xfrm>
            <a:off x="548640" y="1783080"/>
            <a:ext cx="262432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300" b="1" i="1" dirty="0">
                <a:solidFill>
                  <a:srgbClr val="37C9E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N–N = λ/2</a:t>
            </a:r>
            <a:endParaRPr lang="en-US" sz="2300" dirty="0"/>
          </a:p>
        </p:txBody>
      </p:sp>
      <p:sp>
        <p:nvSpPr>
          <p:cNvPr id="6" name="Shape 4"/>
          <p:cNvSpPr/>
          <p:nvPr/>
        </p:nvSpPr>
        <p:spPr>
          <a:xfrm>
            <a:off x="3355848" y="1783080"/>
            <a:ext cx="2624328" cy="1188720"/>
          </a:xfrm>
          <a:prstGeom prst="roundRect">
            <a:avLst>
              <a:gd name="adj" fmla="val 9231"/>
            </a:avLst>
          </a:prstGeom>
          <a:solidFill>
            <a:srgbClr val="1E2856"/>
          </a:solidFill>
          <a:ln w="12700">
            <a:solidFill>
              <a:srgbClr val="2E3A7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3355848" y="1783080"/>
            <a:ext cx="262432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300" b="1" i="1" dirty="0">
                <a:solidFill>
                  <a:srgbClr val="F5B1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f₀ = v / 2L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6163056" y="1783080"/>
            <a:ext cx="2624328" cy="1188720"/>
          </a:xfrm>
          <a:prstGeom prst="roundRect">
            <a:avLst>
              <a:gd name="adj" fmla="val 9231"/>
            </a:avLst>
          </a:prstGeom>
          <a:solidFill>
            <a:srgbClr val="1E2856"/>
          </a:solidFill>
          <a:ln w="12700">
            <a:solidFill>
              <a:srgbClr val="2E3A7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 txBox="1"/>
          <p:nvPr/>
        </p:nvSpPr>
        <p:spPr>
          <a:xfrm>
            <a:off x="6163056" y="1783080"/>
            <a:ext cx="262432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300" b="1" i="1" dirty="0">
                <a:solidFill>
                  <a:srgbClr val="37C9E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λ = ax / D</a:t>
            </a:r>
            <a:endParaRPr lang="en-US" sz="2300" dirty="0"/>
          </a:p>
        </p:txBody>
      </p:sp>
      <p:sp>
        <p:nvSpPr>
          <p:cNvPr id="10" name="Shape 8"/>
          <p:cNvSpPr/>
          <p:nvPr/>
        </p:nvSpPr>
        <p:spPr>
          <a:xfrm>
            <a:off x="8970264" y="1783080"/>
            <a:ext cx="2624328" cy="1188720"/>
          </a:xfrm>
          <a:prstGeom prst="roundRect">
            <a:avLst>
              <a:gd name="adj" fmla="val 9231"/>
            </a:avLst>
          </a:prstGeom>
          <a:solidFill>
            <a:srgbClr val="1E2856"/>
          </a:solidFill>
          <a:ln w="12700">
            <a:solidFill>
              <a:srgbClr val="2E3A7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 txBox="1"/>
          <p:nvPr/>
        </p:nvSpPr>
        <p:spPr>
          <a:xfrm>
            <a:off x="8970264" y="1783080"/>
            <a:ext cx="262432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300" b="1" i="1" dirty="0">
                <a:solidFill>
                  <a:srgbClr val="F5B1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 sin θ = nλ</a:t>
            </a:r>
            <a:endParaRPr lang="en-US" sz="2300" dirty="0"/>
          </a:p>
        </p:txBody>
      </p:sp>
      <p:sp>
        <p:nvSpPr>
          <p:cNvPr id="12" name="Text 10"/>
          <p:cNvSpPr txBox="1"/>
          <p:nvPr/>
        </p:nvSpPr>
        <p:spPr>
          <a:xfrm>
            <a:off x="548640" y="3291840"/>
            <a:ext cx="21031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5B1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Stationary</a:t>
            </a:r>
            <a:endParaRPr lang="en-US" sz="2000" dirty="0"/>
          </a:p>
        </p:txBody>
      </p:sp>
      <p:sp>
        <p:nvSpPr>
          <p:cNvPr id="13" name="Text 11"/>
          <p:cNvSpPr txBox="1"/>
          <p:nvPr/>
        </p:nvSpPr>
        <p:spPr>
          <a:xfrm>
            <a:off x="2743200" y="3291840"/>
            <a:ext cx="8869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DDE3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waves, opposite directions · nodes and antinodes · no energy transfer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548640" y="4251960"/>
            <a:ext cx="21031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5B1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Diffraction</a:t>
            </a:r>
            <a:endParaRPr lang="en-US" sz="2000" dirty="0"/>
          </a:p>
        </p:txBody>
      </p:sp>
      <p:sp>
        <p:nvSpPr>
          <p:cNvPr id="15" name="Text 13"/>
          <p:cNvSpPr txBox="1"/>
          <p:nvPr/>
        </p:nvSpPr>
        <p:spPr>
          <a:xfrm>
            <a:off x="2743200" y="4251960"/>
            <a:ext cx="8869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DDE3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spreading at gaps and edges · greatest when gap ≈ λ</a:t>
            </a:r>
            <a:endParaRPr lang="en-US" sz="1800" dirty="0"/>
          </a:p>
        </p:txBody>
      </p:sp>
      <p:sp>
        <p:nvSpPr>
          <p:cNvPr id="16" name="Text 14"/>
          <p:cNvSpPr txBox="1"/>
          <p:nvPr/>
        </p:nvSpPr>
        <p:spPr>
          <a:xfrm>
            <a:off x="548640" y="5212080"/>
            <a:ext cx="21031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5B1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Interference</a:t>
            </a:r>
            <a:endParaRPr lang="en-US" sz="2000" dirty="0"/>
          </a:p>
        </p:txBody>
      </p:sp>
      <p:sp>
        <p:nvSpPr>
          <p:cNvPr id="17" name="Text 15"/>
          <p:cNvSpPr txBox="1"/>
          <p:nvPr/>
        </p:nvSpPr>
        <p:spPr>
          <a:xfrm>
            <a:off x="2743200" y="5212080"/>
            <a:ext cx="8869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DDE3F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coherent sources · maxima at nλ, minima at (n + ½)λ path difference</a:t>
            </a:r>
            <a:endParaRPr lang="en-US" sz="18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C96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8 · Superposition   |   Cambridge International AS Level Physics 9702</a:t>
            </a:r>
            <a:endParaRPr lang="en-US" sz="1000" dirty="0"/>
          </a:p>
        </p:txBody>
      </p:sp>
      <p:sp>
        <p:nvSpPr>
          <p:cNvPr id="19" name="Text 17"/>
          <p:cNvSpPr txBox="1"/>
          <p:nvPr/>
        </p:nvSpPr>
        <p:spPr>
          <a:xfrm>
            <a:off x="10728655" y="64008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C96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52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5132</Words>
  <Application>Microsoft Office PowerPoint</Application>
  <PresentationFormat>Widescreen</PresentationFormat>
  <Paragraphs>686</Paragraphs>
  <Slides>52</Slides>
  <Notes>52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56" baseType="lpstr">
      <vt:lpstr>Arial</vt:lpstr>
      <vt:lpstr>Calibri</vt:lpstr>
      <vt:lpstr>Cambria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Topic 8 Superposition – Cambridge AS Physics 9702</dc:title>
  <dc:subject>PptxGenJS Presentation</dc:subject>
  <dc:creator>PptxGenJS</dc:creator>
  <cp:lastModifiedBy>WASEEM AHMAD</cp:lastModifiedBy>
  <cp:revision>2</cp:revision>
  <dcterms:created xsi:type="dcterms:W3CDTF">2026-09-25T16:23:33Z</dcterms:created>
  <dcterms:modified xsi:type="dcterms:W3CDTF">2026-09-25T20:23:20Z</dcterms:modified>
</cp:coreProperties>
</file>