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TOPICS 9 &amp; 10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Electricity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D.C. Circuits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· power · resistivity · e.m.f. · Kirchhoff · dividers</a:t>
            </a:r>
            <a:endParaRPr lang="en-US" sz="18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9.1 – 10.3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9/iv_graph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1320715"/>
            <a:ext cx="4023360" cy="1381930"/>
          </a:xfrm>
          <a:prstGeom prst="rect">
            <a:avLst/>
          </a:prstGeom>
        </p:spPr>
      </p:pic>
      <p:pic>
        <p:nvPicPr>
          <p:cNvPr id="12" name="Image 1" descr="figs9/emf_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0855" y="2926080"/>
            <a:ext cx="3037809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9.1 – 10.3 · ELECTRICITY AND D.C. CIRCUITS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9.1 Electric current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is a flow of charge carriers · charge is quantised · Q = It · I = Anvq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9.2 P.d. and power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 = energy per unit charge · V = W/Q · P = VI = I²R = V²/R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4672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9.3 Resistance &amp; resistivity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V/I · I–V graphs (metal, diode, lamp) · Ohm's law · R = ρL/A · LDR and thermistor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10.1 Practical circuits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 symbols · e.m.f. vs p.d. · internal resistance and terminal p.d.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2628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10.2 Kirchhoff's laws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452628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law (charge) · second law (energy) · derive series and parallel formulae · solve circuits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4672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7532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10.3 Potential dividers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27532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· potentiometer comparing p.d.s · galvanometer null methods · thermistor and LDR sensors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Current &amp; charge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It, I = Anvq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P.d. &amp; power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W/Q, P = VI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Resistance &amp; I–V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Ohm's law, lamp, diode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Resistivity &amp; sensors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ρL/A, LDR, thermistor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E.m.f. &amp; internal r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I(R + r)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Kirchhoff's laws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Junctions and loops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dividers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Sensors, potentiometer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&amp; doubts</a:t>
            </a:r>
            <a:endParaRPr lang="en-US" sz="19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papers, misconceptions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 current and charge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is a flow of charge carriers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9.1.1 – 9.1.4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&amp; 9.1.3 · RATE OF FLOW OF CHARGE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 current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035040" y="1554480"/>
            <a:ext cx="5605272" cy="18288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217920" y="1691640"/>
            <a:ext cx="52395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It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6217920" y="2688336"/>
            <a:ext cx="523951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(C) = current (A) × time (s);  1 C = 1 A s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035040" y="3566160"/>
            <a:ext cx="5605272" cy="2514600"/>
          </a:xfrm>
          <a:prstGeom prst="roundRect">
            <a:avLst>
              <a:gd name="adj" fmla="val 436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263640" y="3703320"/>
            <a:ext cx="52120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Current: the rate of flow of charge carriers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metals the carriers are free electrons; in electrolytes, ions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current flows from + to −, opposite to electron flow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Ammeter: connected in series; ideally zero resistance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4754880"/>
            <a:ext cx="5303520" cy="1325880"/>
          </a:xfrm>
          <a:prstGeom prst="roundRect">
            <a:avLst>
              <a:gd name="adj" fmla="val 827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77240" y="4846320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check: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0.40 A for 15 s → Q = 6.0 C;  150 C in 30 s → I = 5.0 A;  50 C in 20 s → I = 2.5 A</a:t>
            </a:r>
            <a:endParaRPr lang="en-US" sz="15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D32947-9670-CB47-64C0-89BEC00AF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35" y="1554480"/>
            <a:ext cx="5226925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· Q = NE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Charge is quantised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ne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whole number; e = 1.60 × 10⁻¹⁹ C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comes in whole-number multiples of the elementary charge e. A proton carries +e and an electron −e — no smaller free charge exists.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3566160" cy="2331720"/>
          </a:xfrm>
          <a:prstGeom prst="roundRect">
            <a:avLst>
              <a:gd name="adj" fmla="val 47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77240" y="38587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Protons in 1 C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315968"/>
            <a:ext cx="3154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 / 1.60 × 10⁻¹⁹ = 6.3 × 10¹⁸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4297680" y="3749040"/>
            <a:ext cx="3566160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4526280" y="38587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is possible?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4315968"/>
            <a:ext cx="3154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6.0 × 10⁻¹⁹ C = 3.75e ✗;  8.0 × 10⁻¹⁹ C = 5e ✓;  10.0 × 10⁻¹⁹ C = 6.25e ✗ — only exact multiples of 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046720" y="3749040"/>
            <a:ext cx="3566160" cy="2331720"/>
          </a:xfrm>
          <a:prstGeom prst="roundRect">
            <a:avLst>
              <a:gd name="adj" fmla="val 4706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75320" y="385876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 battery 50 A h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4315968"/>
            <a:ext cx="3154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200 A lasts ¼ h = 15 min;  charge = 200 × 900 = 1.8 × 10⁵ C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9.1.4 · NUMBER DENSITY AND DRIFT SPEED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Current in a conductor: I = Anvq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8229600" y="1554480"/>
            <a:ext cx="3410712" cy="2834640"/>
          </a:xfrm>
          <a:prstGeom prst="roundRect">
            <a:avLst>
              <a:gd name="adj" fmla="val 38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458200" y="1691640"/>
            <a:ext cx="30175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 number density (carriers per m³)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cross-sectional area (m²)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v: mean drift speed (m s⁻¹)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 charge of each carrier (C)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48640" y="4572000"/>
            <a:ext cx="11091672" cy="1508760"/>
          </a:xfrm>
          <a:prstGeom prst="roundRect">
            <a:avLst>
              <a:gd name="adj" fmla="val 727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4681728"/>
            <a:ext cx="10607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copper wire (n = 8.2 × 10²⁸ m⁻³, A = 1.5 mm²) carries 3.5 A.  v = I / nAq = 3.5 / (8.2 × 10²⁸ × 1.5 × 10⁻⁶ × 1.60 × 10⁻¹⁹) = 1.8 × 10⁻⁴ m s⁻¹ — only about 0.18 mm per second! The current is set up almost instantly because n is enormous.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BC9286-758A-C9FC-6EE8-58FBE96A2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554480"/>
            <a:ext cx="729234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9.1.4 · USING I = ANVQ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Drift speed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Gold wire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2.0 mm², v = 0.10 mm s⁻¹, n = 5.9 × 10²⁸ m⁻³</a:t>
            </a:r>
            <a:endParaRPr 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974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5.9 × 10²⁸ × 2.0 × 10⁻⁶ × 1.0 × 10⁻⁴ × 1.6 × 10⁻¹⁹ = 1.9 A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Copper wire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48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diameter 1.0 mm, I = 5.0 A, n = 8.5 × 10²⁸ m⁻³</a:t>
            </a:r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6974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5.0 / (8.5 × 10²⁸ × π(0.50 × 10⁻³)² × 1.6 × 10⁻¹⁹) = 4.7 × 10⁻⁴ m s⁻¹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Copper → silver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34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and size; silver n = 5.9 × 10²⁸ m⁻³</a:t>
            </a:r>
            <a:endParaRPr 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9834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∝ 1/n, so the drift speed increases in silver (fewer carriers must move faster)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 vs thick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348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in wires of different area</a:t>
            </a:r>
            <a:endParaRPr lang="en-US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498348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∝ 1/A: the electrons drift faster in the thinner wire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difference and power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transferred per unit charge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9.2.1 – 9.2.3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&amp; 9.2.2 · V = W / Q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difference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W / Q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V = 1 J C⁻¹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potential difference across a component is the energy transferred (from electrical to other forms) per unit charge passing through it. A voltmeter is connected in parallel and ideally has infinite resistance.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8587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lamp is brighter?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29768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240 V mains lamp and a 12 V car lamp carry the same current. Each coulomb transfers 240 J in the mains lamp but only 12 J in the car lamp — 20 times more energy per second, so the 240 V lamp is far brighter.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90488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64808" y="38587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464808" y="429768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lamp carries 10 A for 20 s and transfers 400 J. Charge = 10 × 20 = 200 C; energy per coulomb = 400 / 200 = 2.0 J; so the p.d. = 2.0 V.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· P = VI = I²R = V²/R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Electrical power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VI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= rate of transfer of energy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34256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17136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I²R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17136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V = IR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119872" y="1600200"/>
            <a:ext cx="3520440" cy="1828800"/>
          </a:xfrm>
          <a:prstGeom prst="roundRect">
            <a:avLst>
              <a:gd name="adj" fmla="val 6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302752" y="173736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V² / R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8302752" y="273405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I = V/R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548640" y="3657600"/>
            <a:ext cx="2624328" cy="2423160"/>
          </a:xfrm>
          <a:prstGeom prst="roundRect">
            <a:avLst>
              <a:gd name="adj" fmla="val 452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31520" y="376732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Calculator</a:t>
            </a:r>
            <a:endParaRPr lang="en-US" sz="175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4224528"/>
            <a:ext cx="2286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3.0 V across 20 kΩ: P = V²/R = 9 / 20 000 = 0.45 mW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3355848" y="3657600"/>
            <a:ext cx="2624328" cy="2423160"/>
          </a:xfrm>
          <a:prstGeom prst="roundRect">
            <a:avLst>
              <a:gd name="adj" fmla="val 452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3538728" y="376732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230 V, 15 W bulb</a:t>
            </a:r>
            <a:endParaRPr lang="en-US" sz="1750" dirty="0"/>
          </a:p>
        </p:txBody>
      </p:sp>
      <p:sp>
        <p:nvSpPr>
          <p:cNvPr id="20" name="Text 18"/>
          <p:cNvSpPr txBox="1"/>
          <p:nvPr/>
        </p:nvSpPr>
        <p:spPr>
          <a:xfrm>
            <a:off x="3538728" y="4224528"/>
            <a:ext cx="2286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P/V = 0.065 A;  R = V/I = 3500 Ω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63056" y="3657600"/>
            <a:ext cx="2624328" cy="2423160"/>
          </a:xfrm>
          <a:prstGeom prst="roundRect">
            <a:avLst>
              <a:gd name="adj" fmla="val 452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345936" y="376732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 W bulb, 0.43 A</a:t>
            </a:r>
            <a:endParaRPr lang="en-US" sz="1750" dirty="0"/>
          </a:p>
        </p:txBody>
      </p:sp>
      <p:sp>
        <p:nvSpPr>
          <p:cNvPr id="23" name="Text 21"/>
          <p:cNvSpPr txBox="1"/>
          <p:nvPr/>
        </p:nvSpPr>
        <p:spPr>
          <a:xfrm>
            <a:off x="6345936" y="4224528"/>
            <a:ext cx="2286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P/I² = 100 / 0.43² = 540 Ω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970264" y="3657600"/>
            <a:ext cx="2624328" cy="2423160"/>
          </a:xfrm>
          <a:prstGeom prst="roundRect">
            <a:avLst>
              <a:gd name="adj" fmla="val 4528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9153144" y="376732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station</a:t>
            </a:r>
            <a:endParaRPr lang="en-US" sz="1750" dirty="0"/>
          </a:p>
        </p:txBody>
      </p:sp>
      <p:sp>
        <p:nvSpPr>
          <p:cNvPr id="26" name="Text 24"/>
          <p:cNvSpPr txBox="1"/>
          <p:nvPr/>
        </p:nvSpPr>
        <p:spPr>
          <a:xfrm>
            <a:off x="9153144" y="4224528"/>
            <a:ext cx="2286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kV, 40 kA: P = VI = 1.0 × 10⁹ W (1 GW)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· ENERGY, CHARGE AND POWER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Car battery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4592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battery has negligible internal resistance, an e.m.f. of 12.0 V and a capacity of 100 A h (ampere-hours). Calculate (i) the total charge it can supply (ii) the total energy it can transfer. It is connected to a 27 W lamp — calculate the lamp's resistance.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777240" y="28529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Charge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3832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= It = 100 A × 3600 s = 3.6 × 10⁵ C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526280" y="28529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33832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QV = 3.6 × 10⁵ × 12 = 4.3 × 10⁶ J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8046720" y="2743200"/>
            <a:ext cx="3566160" cy="2011680"/>
          </a:xfrm>
          <a:prstGeom prst="roundRect">
            <a:avLst>
              <a:gd name="adj" fmla="val 5455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75320" y="285292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Resistance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75320" y="338328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V² / P = 12² / 27 = 5.3 Ω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548640" y="4937760"/>
            <a:ext cx="11091672" cy="1143000"/>
          </a:xfrm>
          <a:prstGeom prst="roundRect">
            <a:avLst>
              <a:gd name="adj" fmla="val 96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5029200"/>
            <a:ext cx="10607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12 V battery supplying 10 A for 5.0 hours transfers W = IVt = 10 × 12 × 18 000 = 2.2 MJ.  E.m.f. is the work done per coulomb in the whole circuit; terminal p.d. is the work done per coulomb in the external circuit.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Resistance and I–V characteristics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 / I and Ohm's law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9.3.1 – 9.3.5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9.3.1, 9.3.2 &amp; 9.3.5 · DEFINE AND STATE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Resistance and Ohm's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V / I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Ω = 1 V A⁻¹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ratio of the p.d. across a component to the current through it.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Ohm's law: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metallic conductor at constant temperature, the current is directly proportional to the p.d.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8587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297680"/>
            <a:ext cx="49377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 C passes through a resistor in 30 s with 2.0 V across it.  I = Q/t = 5.0/30 = 0.17 A;  R = V/I = 2.0 / 0.167 = 12 Ω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190488" y="3749040"/>
            <a:ext cx="5449824" cy="2331720"/>
          </a:xfrm>
          <a:prstGeom prst="roundRect">
            <a:avLst>
              <a:gd name="adj" fmla="val 47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464808" y="38587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R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464808" y="429768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 in series, voltmeter in parallel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low supply p.d. (1–2 V) so the component does not heat up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Vary with a variable resistor; plot I against V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· SKETCH AND EXPLAIN THE SHAPES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I–V characteristics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873752"/>
            <a:ext cx="3200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Metallic conductor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line through the origin: constant R (obeys Ohm's law)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29768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4526280" y="4873752"/>
            <a:ext cx="3200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Filament lamp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decreases: R increases as I increases because the filament gets hotter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046720" y="4800600"/>
            <a:ext cx="3566160" cy="1280160"/>
          </a:xfrm>
          <a:prstGeom prst="roundRect">
            <a:avLst>
              <a:gd name="adj" fmla="val 8571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275320" y="4873752"/>
            <a:ext cx="3200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Semiconductor diode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conducts only in forward bias above ≈ 0.6 V; almost zero current in reverse</a:t>
            </a:r>
            <a:endParaRPr lang="en-US" sz="15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02C341-37A4-3018-0C6C-ED344C035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35" y="1233356"/>
            <a:ext cx="10195129" cy="35032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9.3.4 · RESISTANCE AND TEMPERATURE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 filament's resistance rises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86400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Explanation chain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224028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240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22199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current → more energy dissipated → filament temperature rises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315468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3154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13639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Lattice ions vibrate with larger amplitude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22960" y="406908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405079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electrons collide with the ions more often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22960" y="4983480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4983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4965192"/>
            <a:ext cx="4480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drift speed falls for a given p.d. → resistance increases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263640" y="1554480"/>
            <a:ext cx="5376672" cy="2148840"/>
          </a:xfrm>
          <a:prstGeom prst="roundRect">
            <a:avLst>
              <a:gd name="adj" fmla="val 51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6492240" y="1691640"/>
            <a:ext cx="4937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graph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V/I at a point (NOT 1/gradient of the tangent). On an I–V graph a decreasing gradient means increasing resistance.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263640" y="3886200"/>
            <a:ext cx="5376672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492240" y="4023360"/>
            <a:ext cx="49377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Semiconductors are different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heating releases many more charge carriers, so the number density n rises and resistance FALLS (thermistor).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Resistivity, LDRs and thermistors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ρL / 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9.3.6 – 9.3.8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9.3.6 · R = ΡL / 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Resistivity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384048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347472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ρL / A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347472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resistivity (Ω m): a property of the material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663440" y="1600200"/>
            <a:ext cx="6976872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892040" y="1737360"/>
            <a:ext cx="6583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the length → double the resistance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the diameter → area × 4 → resistance ÷ 4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Resistivity depends on the material and its temperature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85800" y="37947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copper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4224528"/>
            <a:ext cx="2350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× 10⁻⁸ Ω m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3355848" y="374904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3493008" y="37947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aluminium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4224528"/>
            <a:ext cx="2350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2.8 × 10⁻⁸ Ω m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6163056" y="374904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00216" y="37947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silicon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300216" y="4224528"/>
            <a:ext cx="2350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× 10³ Ω m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970264" y="3749040"/>
            <a:ext cx="2624328" cy="1143000"/>
          </a:xfrm>
          <a:prstGeom prst="roundRect">
            <a:avLst>
              <a:gd name="adj" fmla="val 96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 txBox="1"/>
          <p:nvPr/>
        </p:nvSpPr>
        <p:spPr>
          <a:xfrm>
            <a:off x="9107424" y="3794760"/>
            <a:ext cx="23500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glass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107424" y="4224528"/>
            <a:ext cx="23500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10¹² Ω m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548640" y="507492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822960" y="51663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Stretched wire: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 Ω wire stretched to twice its length (same volume) has half the area, so R = 10 × 2 × 2 = 40 Ω.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9.3.6 · RECALL AND USE R = ΡL/A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Resistivity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6420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Cylinders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Cu: d = 5 mm, L = 8 mm;  Al: d = 10 mm, L = 16 mm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5786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R(Cu) = 1.7 × 10⁻⁸ × 0.008 / π(0.0025)² = 6.9 μΩ;  R(Al) = 5.7 μΩ → aluminium conducts better here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6420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1.0 cm³ of copper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drawn into a wire of area 4.0 × 10⁻⁷ m²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5786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V/A = 2.5 m;  R = ρL/A = 1.69 × 10⁻⁸ × 2.5 / 4.0 × 10⁻⁷ = 0.11 Ω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5020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Same wire, 5 m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389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1.0 m length has R = 0.50 Ω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8646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∝ L → 5.0 m has 2.5 Ω;  halving the diameter instead → R × 4 = 2.0 Ω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50208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Heater element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389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1.30 × 10⁻⁸ Ω m, A = 0.0080 mm²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48646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m has R = 1.30 × 10⁻⁸ × 1.5 / 8.0 × 10⁻⁹ = 2.4 Ω;  for 30 Ω, L = RA/ρ = 18 m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9.3.7 &amp; 9.3.8 · SENSORS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LDRs and thermistors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00600"/>
            <a:ext cx="5449824" cy="1280160"/>
          </a:xfrm>
          <a:prstGeom prst="roundRect">
            <a:avLst>
              <a:gd name="adj" fmla="val 85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892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LDR: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decreases as light intensity increases — used in automatic street lights and light meters.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0488" y="4800600"/>
            <a:ext cx="5449824" cy="1280160"/>
          </a:xfrm>
          <a:prstGeom prst="roundRect">
            <a:avLst>
              <a:gd name="adj" fmla="val 8571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89204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Thermistor (NTC):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resistance decreases as temperature increases — used in thermostats, fire alarms and thermometers.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A53C8A-1499-D54C-B515-33DA14A93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207" y="1203276"/>
            <a:ext cx="9297698" cy="35973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E.m.f. and internal resistance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circuits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10.1.1 – 10.1.5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10.1.1 &amp; 10.1.2 · RECALL, DRAW AND INTERPRET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Circuit symbols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pic>
        <p:nvPicPr>
          <p:cNvPr id="6" name="Image 0" descr="figs9/symbo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61924"/>
            <a:ext cx="11064240" cy="3185511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983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507492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Ammeters go in series (ideal: zero resistance); voltmeters go in parallel (ideal: infinite resistance). A diode's arrow shows the direction of conventional current when it conducts.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10.1.3 &amp; 10.1.4 · TWO KINDS OF ENERGY TRANSFER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E.m.f. and potential difference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7432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0488" y="1554480"/>
            <a:ext cx="5449824" cy="2743200"/>
          </a:xfrm>
          <a:prstGeom prst="roundRect">
            <a:avLst>
              <a:gd name="adj" fmla="val 4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E.m.f. E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19456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energy transferred per unit charge from other forms (e.g. chemical) to ELECTRICAL energy in driving charge around a complete circuit.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P.d. V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19456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energy transferred per unit charge from ELECTRICAL energy to other forms (heat, light) in a component.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448056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457200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e.m.f.: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 high-resistance voltmeter across the cell with no other current flowing (open circuit). Example: a voltmeter reads 3.0 V; when a 10 Ω resistor is connected it drops to 2.8 V → I = 0.28 A, lost volts 0.2 V, r = 0.2 / 0.28 = 0.71 Ω.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10.1.5 · TERMINAL P.D. AND LOST VOLTS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Internal resistance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217920" y="1554480"/>
            <a:ext cx="5422392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446520" y="169164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I(R + r) = V + Ir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p.d. V = IR (available to the circuit)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volts = Ir (energy dissipated inside the cell, which warms up)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3931920"/>
            <a:ext cx="5422392" cy="2148840"/>
          </a:xfrm>
          <a:prstGeom prst="roundRect">
            <a:avLst>
              <a:gd name="adj" fmla="val 51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46520" y="40507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6446520" y="448056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7.3 V, r = 0.30 Ω, R = 9.5 Ω.  I = 7.3 / 9.8 = 0.74 A;  lost volts = 0.74 × 0.30 = 0.22 V;  terminal p.d. = 7.1 V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5212080"/>
            <a:ext cx="5486400" cy="868680"/>
          </a:xfrm>
          <a:prstGeom prst="roundRect">
            <a:avLst>
              <a:gd name="adj" fmla="val 1263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77240" y="530352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Larger current → more lost volts → lower terminal p.d.</a:t>
            </a:r>
            <a:endParaRPr lang="en-US" sz="15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3734CD4-890F-A4C4-F254-0A6ED10E5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63" y="1554480"/>
            <a:ext cx="5589917" cy="314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10.1.5 · INTERNAL RESISTANCE PROBLEMS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E = I(R + r)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 resistor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5.0 V, r = 2.0 Ω, R = 8.0 Ω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6517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5.0 / 10 = 0.50 A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10 Ω in series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48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3.0 V, r = 4.0 Ω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6517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3.0 / 24 = 0.125 A;  lost volts 0.50 V;  terminal p.d. 2.5 V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10 Ω in parallel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34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3.0 V, r = 4.0 Ω; R = 5.0 Ω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49377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3.0 / 9.0 = 0.33 A;  lost volts 1.33 V;  terminal p.d. 1.67 V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cells in series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34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1.5 V, 0.10 Ω; lamp 2.0 Ω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493776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6.0 / (2.0 + 0.40) = 2.5 A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10.1.5 · V = −RI + 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 E and r from a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492240" y="1554480"/>
            <a:ext cx="5148072" cy="2377440"/>
          </a:xfrm>
          <a:prstGeom prst="roundRect">
            <a:avLst>
              <a:gd name="adj" fmla="val 461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720840" y="167335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720840" y="2103120"/>
            <a:ext cx="4754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 variable resistor across the cell; measure V and I for several settings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Plot V (y-axis) against I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with y = mx + c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492240" y="4114800"/>
            <a:ext cx="5148072" cy="1965960"/>
          </a:xfrm>
          <a:prstGeom prst="roundRect">
            <a:avLst>
              <a:gd name="adj" fmla="val 558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6720840" y="4224528"/>
            <a:ext cx="4754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from the table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y-intercept = E ≈ 1.5 V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= −r → r ≈ 0.5 Ω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6CB959-47E6-B258-BA71-9953A1A85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55" y="2171959"/>
            <a:ext cx="5701904" cy="320902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Kirchhoff's laws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 of charge and energy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10.2.1 – 10.2.7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10.2.1 · CONSEQUENCE OF CONSERVATION OF CHARGE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Kirchhoff's first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sum of the currents entering a junction equals the sum of the currents leaving it.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760720" y="2834640"/>
            <a:ext cx="5879592" cy="3246120"/>
          </a:xfrm>
          <a:prstGeom prst="roundRect">
            <a:avLst>
              <a:gd name="adj" fmla="val 338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989320" y="2971800"/>
            <a:ext cx="54864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In: 3 A + 2 A = 5 A.  Out: 1 A + 2.5 A + I₅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I₅ = 1.5 A (out of the junction)</a:t>
            </a:r>
            <a:endParaRPr lang="en-US" sz="16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cannot be created or destroyed at a junction, so the rate of flow in must equal the rate of flow out. In a series circuit the current is the same everywhere.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244E75-F4DE-7D7F-83C3-B46C28212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01" y="2971800"/>
            <a:ext cx="5117919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10.2.2 · CONSEQUENCE OF CONSERVATION OF ENERGY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Kirchhoff's second law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Around any closed loop, the sum of the e.m.f.s equals the sum of the p.d.s.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5449824" cy="3246120"/>
          </a:xfrm>
          <a:prstGeom prst="roundRect">
            <a:avLst>
              <a:gd name="adj" fmla="val 338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822960" y="2953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 rules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383280"/>
            <a:ext cx="4937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direction round the loop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e.m.f. positive if it pushes current that way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 positive if the current flows that way through the resistor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negative answer means the current flows the opposite way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2834640"/>
            <a:ext cx="5449824" cy="3246120"/>
          </a:xfrm>
          <a:prstGeom prst="roundRect">
            <a:avLst>
              <a:gd name="adj" fmla="val 338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64808" y="295351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3383280"/>
            <a:ext cx="49377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10 V battery (negligible r) drives 0.1 A through 20 Ω and R in series.  p.d. across 20 Ω = 0.1 × 20 = 2.0 V;  so p.d. across R = 10 − 2.0 = 8.0 V;  R = 8.0 / 0.1 = 80 Ω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10.2.3 – 10.2.6 · USING KIRCHHOFF'S LAWS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Deriving series and parallel formulae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3931920"/>
            <a:ext cx="5449824" cy="2148840"/>
          </a:xfrm>
          <a:prstGeom prst="roundRect">
            <a:avLst>
              <a:gd name="adj" fmla="val 51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041648"/>
            <a:ext cx="49377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I (first law). Second law: V = V₁ + V₂ + V₃ → IR = IR₁ + IR₂ + IR₃ → R = R₁ + R₂ + R₃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190488" y="3931920"/>
            <a:ext cx="5449824" cy="2148840"/>
          </a:xfrm>
          <a:prstGeom prst="roundRect">
            <a:avLst>
              <a:gd name="adj" fmla="val 51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041648"/>
            <a:ext cx="49377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Parallel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p.d. V (second law). First law: I = I₁ + I₂ + I₃ → V/R = V/R₁ + V/R₂ + V/R₃ → 1/R = 1/R₁ + 1/R₂ + 1/R₃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72586B0-68A5-E607-73D5-195CAA7AC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7166" y="1287272"/>
            <a:ext cx="7933944" cy="2644648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10.2.7 · SOLVE WITH BOTH LAWS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Two e.m.f.s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669280" y="1554480"/>
            <a:ext cx="5971032" cy="1005840"/>
          </a:xfrm>
          <a:prstGeom prst="roundRect">
            <a:avLst>
              <a:gd name="adj" fmla="val 1090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897880" y="1645920"/>
            <a:ext cx="5577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currents I₁, I₂ and I₃ in the circuit (both cells have negligible internal resistance).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669280" y="2788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669280" y="2788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217920" y="2770632"/>
            <a:ext cx="5394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law at P: I₁ + I₂ = I₃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669280" y="3593592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669280" y="35935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217920" y="3575304"/>
            <a:ext cx="5394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loop (6.0 V, 10 Ω, 30 Ω): 6.0 = 10I₁ + 30I₃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669280" y="4398264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669280" y="439826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217920" y="4379976"/>
            <a:ext cx="5394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loop (2.0 V, 30 Ω): 2.0 = 30I₃ → I₃ = 0.067 A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5669280" y="5202936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669280" y="520293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217920" y="5184648"/>
            <a:ext cx="539496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10I₁ = 6.0 − 2.0 → I₁ = 0.40 A;  I₂ = 0.067 − 0.40 = −0.33 A (it flows the other way)</a:t>
            </a:r>
            <a:endParaRPr lang="en-US" sz="155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9B29B30-09EE-DDCC-2DBE-F08B64352B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30" r="5363"/>
          <a:stretch>
            <a:fillRect/>
          </a:stretch>
        </p:blipFill>
        <p:spPr>
          <a:xfrm>
            <a:off x="548640" y="1629702"/>
            <a:ext cx="4642737" cy="361976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Potential dividers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Sharing the supply p.d. between resistors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10.3.1 – 10.3.4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10.3.1 · PRINCIPLE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potential divider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303520" y="1554480"/>
            <a:ext cx="6336792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532120" y="1691640"/>
            <a:ext cx="5943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p.d. is shared in proportion to the resistances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V₁ / V₂ = R₁ / R₂ (same current)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Vary R₁ or R₂ (or use a sliding contact) to get any output from 0 to the supply p.d.</a:t>
            </a:r>
            <a:endParaRPr lang="en-US" sz="1600" dirty="0"/>
          </a:p>
        </p:txBody>
      </p:sp>
      <p:pic>
        <p:nvPicPr>
          <p:cNvPr id="9" name="Image 1" descr="figs9/pd_w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3922143"/>
            <a:ext cx="2651760" cy="2031234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8046720" y="3840480"/>
            <a:ext cx="3593592" cy="2240280"/>
          </a:xfrm>
          <a:prstGeom prst="roundRect">
            <a:avLst>
              <a:gd name="adj" fmla="val 489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 txBox="1"/>
          <p:nvPr/>
        </p:nvSpPr>
        <p:spPr>
          <a:xfrm>
            <a:off x="8229600" y="39319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Vout = 5.3 V across 20 kΩ (with 12 kΩ).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Vin = 5.3 × (20 + 12) / 20 = 8.5 V</a:t>
            </a:r>
            <a:endParaRPr lang="en-US" sz="155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4719FFC-863A-B7EC-A873-B799F81405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189" r="8600"/>
          <a:stretch>
            <a:fillRect/>
          </a:stretch>
        </p:blipFill>
        <p:spPr>
          <a:xfrm>
            <a:off x="670560" y="1615900"/>
            <a:ext cx="4315558" cy="354269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10.3.4 · THERMISTORS AND LDRS IN POTENTIAL DIVIDERS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Sensing circuits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8046720" y="1554480"/>
            <a:ext cx="3593592" cy="3108960"/>
          </a:xfrm>
          <a:prstGeom prst="roundRect">
            <a:avLst>
              <a:gd name="adj" fmla="val 35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75320" y="169164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rises → thermistor R falls → its share of p.d. falls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increases → LDR R falls → its share of p.d. falls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Vout across the fixed R rises in both cases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4800600"/>
            <a:ext cx="11091672" cy="1280160"/>
          </a:xfrm>
          <a:prstGeom prst="roundRect">
            <a:avLst>
              <a:gd name="adj" fmla="val 857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489204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tip: 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the sensor and the fixed resistor to reverse the behaviour — e.g. put the LDR at the top so Vout across the fixed resistor RISES as it gets DARK to switch on a street light.</a:t>
            </a:r>
            <a:endParaRPr lang="en-US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FA1449-A849-11C5-BB8A-998B580CC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90" y="1713269"/>
            <a:ext cx="7152382" cy="276729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10.3.2 &amp; 10.3.3 · COMPARING POTENTIAL DIFFERENCES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potentiometer and null methods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863840" y="1554480"/>
            <a:ext cx="3776472" cy="4526280"/>
          </a:xfrm>
          <a:prstGeom prst="roundRect">
            <a:avLst>
              <a:gd name="adj" fmla="val 29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92440" y="1737360"/>
            <a:ext cx="33832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uniform wire XY carries a steady current from the driver cell, so p.d. ∝ length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the jockey until the galvanometer reads zero: the null (balance) point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balance no current flows through the test cell, so its terminal p.d. = its e.m.f.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Comparing cells: E₁ / E₂ = l₁ / l₂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303520"/>
            <a:ext cx="7132320" cy="777240"/>
          </a:xfrm>
          <a:prstGeom prst="roundRect">
            <a:avLst>
              <a:gd name="adj" fmla="val 14118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376672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galvanometer is a sensitive meter used to detect a zero current (null reading).</a:t>
            </a:r>
            <a:endParaRPr lang="en-US" sz="15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D6BB60-E47C-E536-BA72-6227EB090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25449"/>
            <a:ext cx="6942021" cy="356021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Current and units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will 8 mA of current pass through an electrical circuit?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62456" y="215850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when 1 J of energy is used by 1 C of charge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when a charge of 4 C passes in 500 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when a charge of 8 C passes in 100 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when a charge of 1 C passes in 8 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unit of resistance when expressed in SI base units?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33172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kg m² s⁻² A⁻¹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kg m² s⁻³ A⁻²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kg m s⁻² A⁻¹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kg m² s⁻³ A⁻¹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 of resistivity in SI base units is kg x³ y⁻³ z⁻². Which base units are x, y and z?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6451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ampere, metre, second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metre, ampere, second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metre, second, ampere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second, ampere, metre</a:t>
            </a:r>
            <a:endParaRPr lang="en-US" sz="1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Filament lamp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91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graph shows the I–V characteristic of a filament lamp?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A, B, C or D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59F88A2-E34C-6EC7-20EA-790A1B447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533434"/>
            <a:ext cx="9351035" cy="311701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Q/t = 4 / 500 = 8 × 10⁻³ A = 8 mA. C gives 80 mA; D gives 125 mA; A is a p.d., not a current.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V/I; V = kg m² s⁻³ A⁻¹, so R = kg m² s⁻³ A⁻². (D is the volt.)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= RA/L → kg m² s⁻³ A⁻² × m² ÷ m = kg m³ s⁻³ A⁻², so x = metre, y = second, z = ampere.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rises steeply at first, then the gradient falls as the filament heats up and its resistance increases.</a:t>
            </a:r>
            <a:endParaRPr lang="en-US" sz="1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Circuits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combined resistance of the series circuit is 60 Ω. What is the resistance of R₂?</a:t>
            </a:r>
            <a:endParaRPr lang="en-US" sz="1400" dirty="0"/>
          </a:p>
        </p:txBody>
      </p:sp>
      <p:pic>
        <p:nvPicPr>
          <p:cNvPr id="10" name="Image 0" descr="figs9/series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1809884"/>
            <a:ext cx="1737360" cy="952232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100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30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20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40 Ω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resistors R, 2R and R are connected in parallel. What is their combined resistance?</a:t>
            </a:r>
            <a:endParaRPr lang="en-US" sz="1400" dirty="0"/>
          </a:p>
        </p:txBody>
      </p:sp>
      <p:pic>
        <p:nvPicPr>
          <p:cNvPr id="16" name="Image 1" descr="figs9/parallel_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2" y="1795702"/>
            <a:ext cx="1737360" cy="980596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5R / 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 / 5R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5 / 2R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2R / 5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21" name="Text 17"/>
          <p:cNvSpPr txBox="1"/>
          <p:nvPr/>
        </p:nvSpPr>
        <p:spPr>
          <a:xfrm>
            <a:off x="1325880" y="406908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lamps are connected in series to a 150 V supply: one is rated 135 V, 41 W and the other 15 V, 4.5 W. What happens?</a:t>
            </a:r>
            <a:endParaRPr lang="en-US" sz="1400" dirty="0"/>
          </a:p>
        </p:txBody>
      </p:sp>
      <p:pic>
        <p:nvPicPr>
          <p:cNvPr id="22" name="Image 2" descr="figs9/lamps1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007" y="4069080"/>
            <a:ext cx="1415234" cy="109728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both lamps light normally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15 V lamp blows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only the 41 W lamp lights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both light at less than normal brightness</a:t>
            </a:r>
            <a:endParaRPr lang="en-US" sz="1400" dirty="0"/>
          </a:p>
        </p:txBody>
      </p:sp>
      <p:sp>
        <p:nvSpPr>
          <p:cNvPr id="24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resistance of R₁ changes with temperature; the resistance of R₂ changes with illumination. What are these devices?</a:t>
            </a:r>
            <a:endParaRPr lang="en-US" sz="1400" dirty="0"/>
          </a:p>
        </p:txBody>
      </p:sp>
      <p:sp>
        <p:nvSpPr>
          <p:cNvPr id="28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thermistor, light-dependent resistor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thermistor, potential divider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diode, light-dependent resistor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diode, potential divider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Series: 60 = 30 + R₂ + 10 → R₂ = 20 Ω.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1/R_T = 1/R + 1/2R + 1/R = 5/2R → R_T = 2R/5.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currents: 41/135 = 0.30 A and 4.5/15 = 0.30 A — equal, and 135 + 15 = 150 V, so both work normally in series.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→ thermistor; illumination → LDR. A potential divider is a circuit, not a device.</a:t>
            </a:r>
            <a:endParaRPr lang="en-US" sz="15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C · Sensors and internal resistance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thermistor is in series with a resistor R and a battery. At room temperature their resistances are equal. The temperature of the thermistor DECREASES. Which is correct?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p.d. across the thermistor increases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current in R increases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current through the thermistor decreases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p.d. across R increases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LDR is in series with a resistor R. With no light the LDR's resistance equals R. Light now falls on the LDR. Which is correct?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 current in R decreases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 current through the LDR decreases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 p.d. across R decreases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 p.d. across the LDR decreases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potential divider consists of a fixed resistor R above a thermistor. The temperature increases. What happens to the p.d.s across the thermistor and across R?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thermistor increases, R increases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thermistor decreases, R increases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thermistor decreases, R decreases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thermistor increases, R decreases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 battery of e.m.f. 12 V delivers 100 A to the starter motor; the terminal p.d. falls to 9.0 V. What is the internal resistance?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0.03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0.09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0.12 Ω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3.0 Ω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12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Colder → thermistor R rises → it takes a larger share of the p.d. (total current falls; R's p.d. falls).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→ LDR resistance falls → current rises → p.d. across R rises, so p.d. across the LDR falls.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Hotter → thermistor R falls → its p.d. falls and the fixed resistor's p.d. rises.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volts = 12 − 9.0 = 3.0 V = Ir → r = 3.0 / 100 = 0.03 Ω.</a:t>
            </a:r>
            <a:endParaRPr lang="en-US" sz="15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Drift speed (9702/23 M/J 2020)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 I in a metal wire is given by I = Anve, where v is the average drift speed of the free electrons and e is the elementary charge. Two lamps P and Q are connected in series. The radius of the filament wire of P is twice that of Q; the filaments are made of metals with the same value of 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what is meant by the symbols A and n.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Use the expression to determine the SI base units of e.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ratio: average drift speed in P / average drift speed in Q.  [2]</a:t>
            </a:r>
            <a:endParaRPr lang="en-US" sz="1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cross-sectional area (of the wire);  n: number density of free electrons (number per unit volume)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I / Anv → A ÷ (m² × m⁻³ × m s⁻¹) = A s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current in series; v ∝ 1/A = 1/r²;  radius of P = 2 × radius of Q → ratio = 1/4 = 0.25</a:t>
            </a:r>
            <a:endParaRPr lang="en-US" sz="1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Battery, X and wire Y (9702/22)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battery of e.m.f. 8.0 V and internal resistance 2.0 Ω is connected to resistor X (15 Ω) in parallel with a wire Y. The current in the battery is 2.5 A.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728535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Kirchhoff's first law and the quantity it conserves.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(b)(i)  Calculate the thermal energy dissipated in the battery in 5.0 minutes.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(b)(ii)  Calculate the terminal p.d. of the battery and the resistance of Y.  [4]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A new wire Z of the same length has less resistance than Y. State two possible differences and the effect on the total power produced by the battery.  [3]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58E9A5-AD8B-E311-9702-A2119DD1D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554480"/>
            <a:ext cx="4526280" cy="452628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sum of currents into a junction = sum of currents out of it; charge is conserved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I²rt = 2.5² × 2.0 × 300 = 3750 J (3.8 kJ)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(b)(ii)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8.0 − 2.5 × 2.0 = 3.0 V;  I(X) = 3.0 / 15 = 0.20 A;  I(Y) = 2.3 A;  R(Y) = 3.0 / 2.3 = 1.3 Ω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has a larger diameter (area) or a material of smaller resistivity; total resistance falls, current rises, so the power produced (P = EI) increases</a:t>
            </a:r>
            <a:endParaRPr lang="en-US" sz="1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Potential divider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circuit shows a potential divider. The battery has negligible internal resistance (9.0 V) and the voltmeter has infinite resistance. R₁ is a variable resistor and R₂ = 470 Ω.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849305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and explain how the voltmeter reading changes when the resistance of R₁ is increased.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R₁ when the voltmeter reads 2.0 V.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The voltmeter is replaced with one of resistance 2 kΩ. Calculate its new reading.  [3]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1C91F7-72A7-9863-0B74-E97CCD1942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41" r="6984"/>
          <a:stretch>
            <a:fillRect/>
          </a:stretch>
        </p:blipFill>
        <p:spPr>
          <a:xfrm>
            <a:off x="7040880" y="1828801"/>
            <a:ext cx="4716924" cy="361969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reading decreases: R₁ takes a larger share of the 9.0 V (the current falls, so the p.d. across R₂ falls)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2.0 / 9.0 = 470 / (470 + R₁) → R₁ = 1645 Ω ≈ 1.6 kΩ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R₂ ∥ 2 kΩ = 381 Ω;  V = 9.0 × 381 / (381 + 1645) = 1.7 V (the voltmeter draws current and lowers the reading)</a:t>
            </a:r>
            <a:endParaRPr lang="en-US" sz="1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Internal resistance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high-resistance voltmeter placed across an isolated battery reads 3.0 V. When a 10 Ω resistor is connected across the battery, the voltmeter reading drops to 2.8 V.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719909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the e.m.f. of the battery.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current in the circuit.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Determine the internal resistance of the battery.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63A217-6936-ADF2-5862-92A7E9DFB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2119510"/>
            <a:ext cx="4869179" cy="324611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3.0 V (open-circuit reading of a high-resistance voltmeter)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V / R = 2.8 / 10 = 0.28 A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volts = 3.0 − 2.8 = 0.2 V;  r = 0.2 / 0.28 = 0.71 Ω</a:t>
            </a:r>
            <a:endParaRPr lang="en-US" sz="1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Thermometers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resistance of a metal wire changes with temperature, so a wire could be used to sense changes in temperature, in the same way that a thermistor is used.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832052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Suggest one advantage a thermistor has over a metal wire for this purpose.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Suggest one advantage a metal wire has over a thermistor.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Explain why the resistance of a metal increases with temperature while that of a semiconductor decreases.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03204A2-8037-B946-DBD1-209C860168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744"/>
          <a:stretch>
            <a:fillRect/>
          </a:stretch>
        </p:blipFill>
        <p:spPr>
          <a:xfrm>
            <a:off x="7040879" y="3321168"/>
            <a:ext cx="3698601" cy="27595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7C959E-2828-794A-6085-3F34D05A6D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967"/>
          <a:stretch>
            <a:fillRect/>
          </a:stretch>
        </p:blipFill>
        <p:spPr>
          <a:xfrm>
            <a:off x="7132320" y="777240"/>
            <a:ext cx="3560176" cy="25638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thermistor's resistance changes much more per degree, so it is more sensitive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metal wire works over a much wider temperature range, and its resistance changes almost linearly (easier calibration)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Metal: ions vibrate more, more collisions, lower drift speed. Semiconductor: more electrons gain enough energy to become free, so n increases greatly</a:t>
            </a:r>
            <a:endParaRPr lang="en-US" sz="19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current used up in a lamp?”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Charge is conserved: the same current flows in and out. It is ENERGY that is transferred to heat and light.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e.m.f. a force?”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E.m.f. is energy transferred per unit charge (in volts), despite its name.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filament lamp obey Ohm's law?”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Its temperature rises with current, so its resistance increases and the I–V graph curves.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resistance the gradient of an I–V graph?”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R = V/I at that point. Only for a straight line through the origin does this equal 1/gradient.</a:t>
            </a:r>
            <a:endParaRPr lang="en-US" sz="15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does the terminal p.d. drop when I draw more current?”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Lost volts Ir increase with I, so V = E − Ir decreases.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thicker wire have higher resistivity?”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Resistivity is a property of the material. A thicker wire has LOWER resistance, same resistivity.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“In a potential divider, why does my voltmeter read low?”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voltmeter with finite resistance in parallel lowers the combined resistance of that part, reducing its share of the p.d.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the galvanometer measure the e.m.f. at balance?”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shows zero current; at the null point the p.d. along the wire equals the cell's e.m.f.</a:t>
            </a:r>
            <a:endParaRPr lang="en-US" sz="15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electricity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p.d.: energy per unit charge (electrical → other forms); e.m.f.: other forms → electrical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mm² → m² (× 10⁻⁶); A h × 3600 = coulombs; kW h is energy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conservation of charge (1st law) and energy (2nd law); mark current directions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Graphs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V/I at a point; V–I graph for a cell: intercept E, gradient −r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Sensors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step by step: T ↑ → R(thermistor) ↓ → share of p.d. ↓ → Vout …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Filament lamp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↑ → lattice vibrations ↑ → more collisions → R ↑</a:t>
            </a:r>
            <a:endParaRPr lang="en-US" sz="15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Electricity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 = It,  I = Anvq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= VI = I²R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 = ρL / A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I(R + r)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I–V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metal: straight line · lamp: gradient falls (R rises) · diode: conducts forward only</a:t>
            </a:r>
            <a:endParaRPr lang="en-US" sz="17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Kirchhoff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1st: Σ I in = Σ I out (charge) · 2nd: Σ e.m.f. = Σ IR round a loop (energy)</a:t>
            </a:r>
            <a:endParaRPr lang="en-US" sz="17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Dividers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Vout = R₂ / (R₁ + R₂) × Vin · thermistor and LDR sensors · potentiometer null method</a:t>
            </a:r>
            <a:endParaRPr lang="en-US" sz="17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9 &amp; 10 · Electricity and D.C. circuits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7234</Words>
  <Application>Microsoft Office PowerPoint</Application>
  <PresentationFormat>Widescreen</PresentationFormat>
  <Paragraphs>749</Paragraphs>
  <Slides>57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Topics 9-10 Electricity and DC Circuits – Cambridge AS Physics 9702</dc:title>
  <dc:subject>PptxGenJS Presentation</dc:subject>
  <dc:creator>PptxGenJS</dc:creator>
  <cp:lastModifiedBy>WASEEM AHMAD</cp:lastModifiedBy>
  <cp:revision>2</cp:revision>
  <dcterms:created xsi:type="dcterms:W3CDTF">2026-09-25T18:06:57Z</dcterms:created>
  <dcterms:modified xsi:type="dcterms:W3CDTF">2026-09-26T06:36:47Z</dcterms:modified>
</cp:coreProperties>
</file>